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314" r:id="rId31"/>
    <p:sldId id="315" r:id="rId32"/>
    <p:sldId id="298" r:id="rId33"/>
    <p:sldId id="299" r:id="rId34"/>
    <p:sldId id="300" r:id="rId35"/>
    <p:sldId id="302" r:id="rId36"/>
    <p:sldId id="301" r:id="rId37"/>
    <p:sldId id="303" r:id="rId38"/>
    <p:sldId id="311" r:id="rId39"/>
    <p:sldId id="304" r:id="rId40"/>
    <p:sldId id="312" r:id="rId41"/>
    <p:sldId id="305" r:id="rId42"/>
    <p:sldId id="313" r:id="rId43"/>
    <p:sldId id="307" r:id="rId44"/>
    <p:sldId id="308" r:id="rId45"/>
    <p:sldId id="309" r:id="rId46"/>
    <p:sldId id="310"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591D6CEA-F5BA-4D86-9F39-F3668181B0B4}" type="datetimeFigureOut">
              <a:rPr lang="fr-FR" smtClean="0"/>
              <a:pPr/>
              <a:t>03/05/2025</a:t>
            </a:fld>
            <a:endParaRPr lang="fr-FR"/>
          </a:p>
        </p:txBody>
      </p:sp>
      <p:sp>
        <p:nvSpPr>
          <p:cNvPr id="5" name="Footer Placeholder 4"/>
          <p:cNvSpPr>
            <a:spLocks noGrp="1"/>
          </p:cNvSpPr>
          <p:nvPr>
            <p:ph type="ftr" sz="quarter" idx="11"/>
          </p:nvPr>
        </p:nvSpPr>
        <p:spPr>
          <a:xfrm>
            <a:off x="3623733" y="6117336"/>
            <a:ext cx="3609438" cy="365125"/>
          </a:xfrm>
        </p:spPr>
        <p:txBody>
          <a:bodyPr/>
          <a:lstStyle/>
          <a:p>
            <a:endParaRPr lang="fr-FR"/>
          </a:p>
        </p:txBody>
      </p:sp>
      <p:sp>
        <p:nvSpPr>
          <p:cNvPr id="6" name="Slide Number Placeholder 5"/>
          <p:cNvSpPr>
            <a:spLocks noGrp="1"/>
          </p:cNvSpPr>
          <p:nvPr>
            <p:ph type="sldNum" sz="quarter" idx="12"/>
          </p:nvPr>
        </p:nvSpPr>
        <p:spPr>
          <a:xfrm>
            <a:off x="8275320" y="6117336"/>
            <a:ext cx="411480" cy="365125"/>
          </a:xfrm>
        </p:spPr>
        <p:txBody>
          <a:bodyPr/>
          <a:lstStyle/>
          <a:p>
            <a:fld id="{11B9B871-4BEE-4ED7-80CC-5B29CBBD8310}" type="slidenum">
              <a:rPr lang="fr-FR" smtClean="0"/>
              <a:pPr/>
              <a:t>‹#›</a:t>
            </a:fld>
            <a:endParaRPr lang="fr-F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38671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1D6CEA-F5BA-4D86-9F39-F3668181B0B4}" type="datetimeFigureOut">
              <a:rPr lang="fr-FR" smtClean="0"/>
              <a:pPr/>
              <a:t>03/05/2025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B9B871-4BEE-4ED7-80CC-5B29CBBD8310}" type="slidenum">
              <a:rPr lang="fr-FR" smtClean="0"/>
              <a:pPr/>
              <a:t>‹#›</a:t>
            </a:fld>
            <a:endParaRPr lang="fr-FR"/>
          </a:p>
        </p:txBody>
      </p:sp>
    </p:spTree>
    <p:extLst>
      <p:ext uri="{BB962C8B-B14F-4D97-AF65-F5344CB8AC3E}">
        <p14:creationId xmlns:p14="http://schemas.microsoft.com/office/powerpoint/2010/main" val="3916598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D6CEA-F5BA-4D86-9F39-F3668181B0B4}" type="datetimeFigureOut">
              <a:rPr lang="fr-FR" smtClean="0"/>
              <a:pPr/>
              <a:t>03/05/2025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B9B871-4BEE-4ED7-80CC-5B29CBBD8310}" type="slidenum">
              <a:rPr lang="fr-FR" smtClean="0"/>
              <a:pPr/>
              <a:t>‹#›</a:t>
            </a:fld>
            <a:endParaRPr lang="fr-FR"/>
          </a:p>
        </p:txBody>
      </p:sp>
    </p:spTree>
    <p:extLst>
      <p:ext uri="{BB962C8B-B14F-4D97-AF65-F5344CB8AC3E}">
        <p14:creationId xmlns:p14="http://schemas.microsoft.com/office/powerpoint/2010/main" val="1718117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D6CEA-F5BA-4D86-9F39-F3668181B0B4}" type="datetimeFigureOut">
              <a:rPr lang="fr-FR" smtClean="0"/>
              <a:pPr/>
              <a:t>03/05/2025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B9B871-4BEE-4ED7-80CC-5B29CBBD8310}" type="slidenum">
              <a:rPr lang="fr-FR" smtClean="0"/>
              <a:pPr/>
              <a:t>‹#›</a:t>
            </a:fld>
            <a:endParaRPr lang="fr-FR"/>
          </a:p>
        </p:txBody>
      </p:sp>
    </p:spTree>
    <p:extLst>
      <p:ext uri="{BB962C8B-B14F-4D97-AF65-F5344CB8AC3E}">
        <p14:creationId xmlns:p14="http://schemas.microsoft.com/office/powerpoint/2010/main" val="1908253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D6CEA-F5BA-4D86-9F39-F3668181B0B4}" type="datetimeFigureOut">
              <a:rPr lang="fr-FR" smtClean="0"/>
              <a:pPr/>
              <a:t>03/05/2025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B9B871-4BEE-4ED7-80CC-5B29CBBD8310}" type="slidenum">
              <a:rPr lang="fr-FR" smtClean="0"/>
              <a:pPr/>
              <a:t>‹#›</a:t>
            </a:fld>
            <a:endParaRPr lang="fr-FR"/>
          </a:p>
        </p:txBody>
      </p:sp>
    </p:spTree>
    <p:extLst>
      <p:ext uri="{BB962C8B-B14F-4D97-AF65-F5344CB8AC3E}">
        <p14:creationId xmlns:p14="http://schemas.microsoft.com/office/powerpoint/2010/main" val="1899224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D6CEA-F5BA-4D86-9F39-F3668181B0B4}" type="datetimeFigureOut">
              <a:rPr lang="fr-FR" smtClean="0"/>
              <a:pPr/>
              <a:t>03/05/2025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B9B871-4BEE-4ED7-80CC-5B29CBBD8310}" type="slidenum">
              <a:rPr lang="fr-FR" smtClean="0"/>
              <a:pPr/>
              <a:t>‹#›</a:t>
            </a:fld>
            <a:endParaRPr lang="fr-FR"/>
          </a:p>
        </p:txBody>
      </p:sp>
    </p:spTree>
    <p:extLst>
      <p:ext uri="{BB962C8B-B14F-4D97-AF65-F5344CB8AC3E}">
        <p14:creationId xmlns:p14="http://schemas.microsoft.com/office/powerpoint/2010/main" val="2556058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D6CEA-F5BA-4D86-9F39-F3668181B0B4}" type="datetimeFigureOut">
              <a:rPr lang="fr-FR" smtClean="0"/>
              <a:pPr/>
              <a:t>03/05/2025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B9B871-4BEE-4ED7-80CC-5B29CBBD8310}" type="slidenum">
              <a:rPr lang="fr-FR" smtClean="0"/>
              <a:pPr/>
              <a:t>‹#›</a:t>
            </a:fld>
            <a:endParaRPr lang="fr-FR"/>
          </a:p>
        </p:txBody>
      </p:sp>
    </p:spTree>
    <p:extLst>
      <p:ext uri="{BB962C8B-B14F-4D97-AF65-F5344CB8AC3E}">
        <p14:creationId xmlns:p14="http://schemas.microsoft.com/office/powerpoint/2010/main" val="537682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D6CEA-F5BA-4D86-9F39-F3668181B0B4}" type="datetimeFigureOut">
              <a:rPr lang="fr-FR" smtClean="0"/>
              <a:pPr/>
              <a:t>03/05/2025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B9B871-4BEE-4ED7-80CC-5B29CBBD8310}" type="slidenum">
              <a:rPr lang="fr-FR" smtClean="0"/>
              <a:pPr/>
              <a:t>‹#›</a:t>
            </a:fld>
            <a:endParaRPr lang="fr-FR"/>
          </a:p>
        </p:txBody>
      </p:sp>
    </p:spTree>
    <p:extLst>
      <p:ext uri="{BB962C8B-B14F-4D97-AF65-F5344CB8AC3E}">
        <p14:creationId xmlns:p14="http://schemas.microsoft.com/office/powerpoint/2010/main" val="312417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D6CEA-F5BA-4D86-9F39-F3668181B0B4}" type="datetimeFigureOut">
              <a:rPr lang="fr-FR" smtClean="0"/>
              <a:pPr/>
              <a:t>03/05/2025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B9B871-4BEE-4ED7-80CC-5B29CBBD8310}" type="slidenum">
              <a:rPr lang="fr-FR" smtClean="0"/>
              <a:pPr/>
              <a:t>‹#›</a:t>
            </a:fld>
            <a:endParaRPr lang="fr-FR"/>
          </a:p>
        </p:txBody>
      </p:sp>
    </p:spTree>
    <p:extLst>
      <p:ext uri="{BB962C8B-B14F-4D97-AF65-F5344CB8AC3E}">
        <p14:creationId xmlns:p14="http://schemas.microsoft.com/office/powerpoint/2010/main" val="226743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591D6CEA-F5BA-4D86-9F39-F3668181B0B4}" type="datetimeFigureOut">
              <a:rPr lang="fr-FR" smtClean="0"/>
              <a:pPr/>
              <a:t>03/05/2025</a:t>
            </a:fld>
            <a:endParaRPr lang="fr-FR"/>
          </a:p>
        </p:txBody>
      </p:sp>
      <p:sp>
        <p:nvSpPr>
          <p:cNvPr id="5" name="Footer Placeholder 4"/>
          <p:cNvSpPr>
            <a:spLocks noGrp="1"/>
          </p:cNvSpPr>
          <p:nvPr>
            <p:ph type="ftr" sz="quarter" idx="11"/>
          </p:nvPr>
        </p:nvSpPr>
        <p:spPr>
          <a:xfrm>
            <a:off x="1972647" y="6108173"/>
            <a:ext cx="5314517" cy="365125"/>
          </a:xfrm>
        </p:spPr>
        <p:txBody>
          <a:bodyPr/>
          <a:lstStyle/>
          <a:p>
            <a:endParaRPr lang="fr-FR"/>
          </a:p>
        </p:txBody>
      </p:sp>
      <p:sp>
        <p:nvSpPr>
          <p:cNvPr id="6" name="Slide Number Placeholder 5"/>
          <p:cNvSpPr>
            <a:spLocks noGrp="1"/>
          </p:cNvSpPr>
          <p:nvPr>
            <p:ph type="sldNum" sz="quarter" idx="12"/>
          </p:nvPr>
        </p:nvSpPr>
        <p:spPr>
          <a:xfrm>
            <a:off x="8258967" y="6108173"/>
            <a:ext cx="427833" cy="365125"/>
          </a:xfrm>
        </p:spPr>
        <p:txBody>
          <a:bodyPr/>
          <a:lstStyle/>
          <a:p>
            <a:fld id="{11B9B871-4BEE-4ED7-80CC-5B29CBBD8310}" type="slidenum">
              <a:rPr lang="fr-FR" smtClean="0"/>
              <a:pPr/>
              <a:t>‹#›</a:t>
            </a:fld>
            <a:endParaRPr lang="fr-FR"/>
          </a:p>
        </p:txBody>
      </p:sp>
    </p:spTree>
    <p:extLst>
      <p:ext uri="{BB962C8B-B14F-4D97-AF65-F5344CB8AC3E}">
        <p14:creationId xmlns:p14="http://schemas.microsoft.com/office/powerpoint/2010/main" val="365572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D6CEA-F5BA-4D86-9F39-F3668181B0B4}" type="datetimeFigureOut">
              <a:rPr lang="fr-FR" smtClean="0"/>
              <a:pPr/>
              <a:t>03/05/2025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8273317" y="6116070"/>
            <a:ext cx="413483" cy="365125"/>
          </a:xfrm>
        </p:spPr>
        <p:txBody>
          <a:bodyPr/>
          <a:lstStyle/>
          <a:p>
            <a:fld id="{11B9B871-4BEE-4ED7-80CC-5B29CBBD8310}" type="slidenum">
              <a:rPr lang="fr-FR" smtClean="0"/>
              <a:pPr/>
              <a:t>‹#›</a:t>
            </a:fld>
            <a:endParaRPr lang="fr-FR"/>
          </a:p>
        </p:txBody>
      </p:sp>
    </p:spTree>
    <p:extLst>
      <p:ext uri="{BB962C8B-B14F-4D97-AF65-F5344CB8AC3E}">
        <p14:creationId xmlns:p14="http://schemas.microsoft.com/office/powerpoint/2010/main" val="3361607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1D6CEA-F5BA-4D86-9F39-F3668181B0B4}" type="datetimeFigureOut">
              <a:rPr lang="fr-FR" smtClean="0"/>
              <a:pPr/>
              <a:t>03/05/2025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B9B871-4BEE-4ED7-80CC-5B29CBBD8310}" type="slidenum">
              <a:rPr lang="fr-FR" smtClean="0"/>
              <a:pPr/>
              <a:t>‹#›</a:t>
            </a:fld>
            <a:endParaRPr lang="fr-FR"/>
          </a:p>
        </p:txBody>
      </p:sp>
    </p:spTree>
    <p:extLst>
      <p:ext uri="{BB962C8B-B14F-4D97-AF65-F5344CB8AC3E}">
        <p14:creationId xmlns:p14="http://schemas.microsoft.com/office/powerpoint/2010/main" val="3556656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1D6CEA-F5BA-4D86-9F39-F3668181B0B4}" type="datetimeFigureOut">
              <a:rPr lang="fr-FR" smtClean="0"/>
              <a:pPr/>
              <a:t>03/05/2025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1B9B871-4BEE-4ED7-80CC-5B29CBBD8310}" type="slidenum">
              <a:rPr lang="fr-FR" smtClean="0"/>
              <a:pPr/>
              <a:t>‹#›</a:t>
            </a:fld>
            <a:endParaRPr lang="fr-FR"/>
          </a:p>
        </p:txBody>
      </p:sp>
    </p:spTree>
    <p:extLst>
      <p:ext uri="{BB962C8B-B14F-4D97-AF65-F5344CB8AC3E}">
        <p14:creationId xmlns:p14="http://schemas.microsoft.com/office/powerpoint/2010/main" val="197218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1D6CEA-F5BA-4D86-9F39-F3668181B0B4}" type="datetimeFigureOut">
              <a:rPr lang="fr-FR" smtClean="0"/>
              <a:pPr/>
              <a:t>03/05/2025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1B9B871-4BEE-4ED7-80CC-5B29CBBD8310}" type="slidenum">
              <a:rPr lang="fr-FR" smtClean="0"/>
              <a:pPr/>
              <a:t>‹#›</a:t>
            </a:fld>
            <a:endParaRPr lang="fr-FR"/>
          </a:p>
        </p:txBody>
      </p:sp>
    </p:spTree>
    <p:extLst>
      <p:ext uri="{BB962C8B-B14F-4D97-AF65-F5344CB8AC3E}">
        <p14:creationId xmlns:p14="http://schemas.microsoft.com/office/powerpoint/2010/main" val="163088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D6CEA-F5BA-4D86-9F39-F3668181B0B4}" type="datetimeFigureOut">
              <a:rPr lang="fr-FR" smtClean="0"/>
              <a:pPr/>
              <a:t>03/05/2025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1B9B871-4BEE-4ED7-80CC-5B29CBBD8310}" type="slidenum">
              <a:rPr lang="fr-FR" smtClean="0"/>
              <a:pPr/>
              <a:t>‹#›</a:t>
            </a:fld>
            <a:endParaRPr lang="fr-FR"/>
          </a:p>
        </p:txBody>
      </p:sp>
    </p:spTree>
    <p:extLst>
      <p:ext uri="{BB962C8B-B14F-4D97-AF65-F5344CB8AC3E}">
        <p14:creationId xmlns:p14="http://schemas.microsoft.com/office/powerpoint/2010/main" val="1163963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1D6CEA-F5BA-4D86-9F39-F3668181B0B4}" type="datetimeFigureOut">
              <a:rPr lang="fr-FR" smtClean="0"/>
              <a:pPr/>
              <a:t>03/05/2025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B9B871-4BEE-4ED7-80CC-5B29CBBD8310}" type="slidenum">
              <a:rPr lang="fr-FR" smtClean="0"/>
              <a:pPr/>
              <a:t>‹#›</a:t>
            </a:fld>
            <a:endParaRPr lang="fr-FR"/>
          </a:p>
        </p:txBody>
      </p:sp>
    </p:spTree>
    <p:extLst>
      <p:ext uri="{BB962C8B-B14F-4D97-AF65-F5344CB8AC3E}">
        <p14:creationId xmlns:p14="http://schemas.microsoft.com/office/powerpoint/2010/main" val="217370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1D6CEA-F5BA-4D86-9F39-F3668181B0B4}" type="datetimeFigureOut">
              <a:rPr lang="fr-FR" smtClean="0"/>
              <a:pPr/>
              <a:t>03/05/2025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B9B871-4BEE-4ED7-80CC-5B29CBBD8310}" type="slidenum">
              <a:rPr lang="fr-FR" smtClean="0"/>
              <a:pPr/>
              <a:t>‹#›</a:t>
            </a:fld>
            <a:endParaRPr lang="fr-FR"/>
          </a:p>
        </p:txBody>
      </p:sp>
    </p:spTree>
    <p:extLst>
      <p:ext uri="{BB962C8B-B14F-4D97-AF65-F5344CB8AC3E}">
        <p14:creationId xmlns:p14="http://schemas.microsoft.com/office/powerpoint/2010/main" val="337606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1D6CEA-F5BA-4D86-9F39-F3668181B0B4}" type="datetimeFigureOut">
              <a:rPr lang="fr-FR" smtClean="0"/>
              <a:pPr/>
              <a:t>03/05/2025</a:t>
            </a:fld>
            <a:endParaRPr lang="fr-F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B9B871-4BEE-4ED7-80CC-5B29CBBD8310}" type="slidenum">
              <a:rPr lang="fr-FR" smtClean="0"/>
              <a:pPr/>
              <a:t>‹#›</a:t>
            </a:fld>
            <a:endParaRPr lang="fr-FR"/>
          </a:p>
        </p:txBody>
      </p:sp>
    </p:spTree>
    <p:extLst>
      <p:ext uri="{BB962C8B-B14F-4D97-AF65-F5344CB8AC3E}">
        <p14:creationId xmlns:p14="http://schemas.microsoft.com/office/powerpoint/2010/main" val="4081771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rtl="1"/>
            <a:br>
              <a:rPr lang="ar-DZ" b="1" dirty="0">
                <a:latin typeface="AGA Andalus أندلس" pitchFamily="18" charset="-78"/>
                <a:ea typeface="AGA Andalus أندلس" pitchFamily="18" charset="-78"/>
                <a:cs typeface="AGA Andalus أندلس" pitchFamily="18" charset="-78"/>
              </a:rPr>
            </a:br>
            <a:br>
              <a:rPr lang="ar-DZ" b="1" dirty="0">
                <a:latin typeface="AGA Andalus أندلس" pitchFamily="18" charset="-78"/>
                <a:ea typeface="AGA Andalus أندلس" pitchFamily="18" charset="-78"/>
                <a:cs typeface="AGA Andalus أندلس" pitchFamily="18" charset="-78"/>
              </a:rPr>
            </a:br>
            <a:br>
              <a:rPr lang="ar-DZ" b="1" dirty="0">
                <a:latin typeface="AGA Andalus أندلس" pitchFamily="18" charset="-78"/>
                <a:ea typeface="AGA Andalus أندلس" pitchFamily="18" charset="-78"/>
                <a:cs typeface="AGA Andalus أندلس" pitchFamily="18" charset="-78"/>
              </a:rPr>
            </a:br>
            <a:r>
              <a:rPr lang="ar-DZ" b="1" dirty="0">
                <a:latin typeface="AGA Andalus أندلس" pitchFamily="18" charset="-78"/>
                <a:ea typeface="AGA Andalus أندلس" pitchFamily="18" charset="-78"/>
                <a:cs typeface="AGA Andalus أندلس" pitchFamily="18" charset="-78"/>
              </a:rPr>
              <a:t>- أساليب التّدخل العلاجي على مستوى المعالم الأثرية.</a:t>
            </a:r>
            <a:endParaRPr lang="fr-FR" dirty="0">
              <a:latin typeface="AGA Andalus أندلس" pitchFamily="18" charset="-78"/>
              <a:ea typeface="AGA Andalus أندلس" pitchFamily="18" charset="-78"/>
              <a:cs typeface="AGA Andalus أندلس" pitchFamily="18"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1285852" y="2643182"/>
            <a:ext cx="7201144" cy="79057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3000364" y="500042"/>
            <a:ext cx="5497957" cy="719142"/>
          </a:xfrm>
          <a:prstGeom prst="rect">
            <a:avLst/>
          </a:prstGeom>
          <a:noFill/>
          <a:ln w="9525">
            <a:noFill/>
            <a:miter lim="800000"/>
            <a:headEnd/>
            <a:tailEnd/>
          </a:ln>
          <a:effectLst/>
        </p:spPr>
      </p:pic>
      <p:pic>
        <p:nvPicPr>
          <p:cNvPr id="36867" name="Picture 3"/>
          <p:cNvPicPr>
            <a:picLocks noChangeAspect="1" noChangeArrowheads="1"/>
          </p:cNvPicPr>
          <p:nvPr/>
        </p:nvPicPr>
        <p:blipFill>
          <a:blip r:embed="rId3"/>
          <a:srcRect/>
          <a:stretch>
            <a:fillRect/>
          </a:stretch>
        </p:blipFill>
        <p:spPr bwMode="auto">
          <a:xfrm>
            <a:off x="642910" y="1214421"/>
            <a:ext cx="8143932" cy="516672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571472" y="357166"/>
            <a:ext cx="8001056" cy="585791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500034" y="785794"/>
            <a:ext cx="8247066" cy="478634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642910" y="0"/>
            <a:ext cx="8028246" cy="4071966"/>
          </a:xfrm>
          <a:prstGeom prst="rect">
            <a:avLst/>
          </a:prstGeom>
          <a:noFill/>
          <a:ln w="9525">
            <a:noFill/>
            <a:miter lim="800000"/>
            <a:headEnd/>
            <a:tailEnd/>
          </a:ln>
          <a:effectLst/>
        </p:spPr>
      </p:pic>
      <p:pic>
        <p:nvPicPr>
          <p:cNvPr id="39939" name="Picture 3"/>
          <p:cNvPicPr>
            <a:picLocks noChangeAspect="1" noChangeArrowheads="1"/>
          </p:cNvPicPr>
          <p:nvPr/>
        </p:nvPicPr>
        <p:blipFill>
          <a:blip r:embed="rId3"/>
          <a:srcRect/>
          <a:stretch>
            <a:fillRect/>
          </a:stretch>
        </p:blipFill>
        <p:spPr bwMode="auto">
          <a:xfrm>
            <a:off x="1907704" y="3140968"/>
            <a:ext cx="3505200" cy="35337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428596" y="714356"/>
            <a:ext cx="8215369" cy="514353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3776347" y="357166"/>
            <a:ext cx="4567567" cy="785818"/>
          </a:xfrm>
          <a:prstGeom prst="rect">
            <a:avLst/>
          </a:prstGeom>
          <a:noFill/>
          <a:ln w="9525">
            <a:noFill/>
            <a:miter lim="800000"/>
            <a:headEnd/>
            <a:tailEnd/>
          </a:ln>
          <a:effectLst/>
        </p:spPr>
      </p:pic>
      <p:pic>
        <p:nvPicPr>
          <p:cNvPr id="41987" name="Picture 3"/>
          <p:cNvPicPr>
            <a:picLocks noChangeAspect="1" noChangeArrowheads="1"/>
          </p:cNvPicPr>
          <p:nvPr/>
        </p:nvPicPr>
        <p:blipFill>
          <a:blip r:embed="rId3"/>
          <a:srcRect/>
          <a:stretch>
            <a:fillRect/>
          </a:stretch>
        </p:blipFill>
        <p:spPr bwMode="auto">
          <a:xfrm>
            <a:off x="214282" y="1928802"/>
            <a:ext cx="8810654" cy="371477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a:srcRect/>
          <a:stretch>
            <a:fillRect/>
          </a:stretch>
        </p:blipFill>
        <p:spPr bwMode="auto">
          <a:xfrm>
            <a:off x="571472" y="571480"/>
            <a:ext cx="8072494" cy="528641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357158" y="928670"/>
            <a:ext cx="8072494" cy="4572032"/>
          </a:xfrm>
          <a:prstGeom prst="rect">
            <a:avLst/>
          </a:prstGeom>
          <a:noFill/>
          <a:ln w="9525">
            <a:noFill/>
            <a:miter lim="800000"/>
            <a:headEnd/>
            <a:tailEnd/>
          </a:ln>
          <a:effectLst/>
        </p:spPr>
      </p:pic>
      <p:sp>
        <p:nvSpPr>
          <p:cNvPr id="3" name="Rectangle 2"/>
          <p:cNvSpPr/>
          <p:nvPr/>
        </p:nvSpPr>
        <p:spPr>
          <a:xfrm>
            <a:off x="1285852" y="4000504"/>
            <a:ext cx="1857388" cy="642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1978875" y="1643050"/>
            <a:ext cx="6119771" cy="421484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214290"/>
            <a:ext cx="6264697" cy="1077218"/>
          </a:xfrm>
          <a:prstGeom prst="rect">
            <a:avLst/>
          </a:prstGeom>
        </p:spPr>
        <p:txBody>
          <a:bodyPr wrap="square">
            <a:spAutoFit/>
          </a:bodyPr>
          <a:lstStyle/>
          <a:p>
            <a:pPr algn="ctr" rtl="1"/>
            <a:r>
              <a:rPr lang="ar-DZ" sz="3200" b="1" dirty="0">
                <a:solidFill>
                  <a:schemeClr val="accent1"/>
                </a:solidFill>
              </a:rPr>
              <a:t>أولا: ملاحظة وفحص وتوثيق المباني التراثية:</a:t>
            </a:r>
            <a:endParaRPr lang="fr-FR" sz="3200" b="1" dirty="0">
              <a:solidFill>
                <a:schemeClr val="accent1"/>
              </a:solidFill>
            </a:endParaRPr>
          </a:p>
        </p:txBody>
      </p:sp>
      <p:pic>
        <p:nvPicPr>
          <p:cNvPr id="27650" name="Picture 2"/>
          <p:cNvPicPr>
            <a:picLocks noChangeAspect="1" noChangeArrowheads="1"/>
          </p:cNvPicPr>
          <p:nvPr/>
        </p:nvPicPr>
        <p:blipFill>
          <a:blip r:embed="rId2"/>
          <a:srcRect/>
          <a:stretch>
            <a:fillRect/>
          </a:stretch>
        </p:blipFill>
        <p:spPr bwMode="auto">
          <a:xfrm>
            <a:off x="971599" y="1571612"/>
            <a:ext cx="7672367" cy="4214842"/>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214282" y="928670"/>
            <a:ext cx="8917261" cy="400052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500034" y="1214422"/>
            <a:ext cx="8215370" cy="3778861"/>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142844" y="1071546"/>
            <a:ext cx="8786841" cy="4000528"/>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571472" y="500042"/>
            <a:ext cx="8143931" cy="5214973"/>
          </a:xfrm>
          <a:prstGeom prst="rect">
            <a:avLst/>
          </a:prstGeom>
          <a:noFill/>
          <a:ln w="9525">
            <a:noFill/>
            <a:miter lim="800000"/>
            <a:headEnd/>
            <a:tailEnd/>
          </a:ln>
          <a:effectLst/>
        </p:spPr>
      </p:pic>
      <p:sp>
        <p:nvSpPr>
          <p:cNvPr id="3" name="Rectangle 2"/>
          <p:cNvSpPr/>
          <p:nvPr/>
        </p:nvSpPr>
        <p:spPr>
          <a:xfrm>
            <a:off x="1714480" y="3786190"/>
            <a:ext cx="928694"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428596" y="571480"/>
            <a:ext cx="7962932" cy="4786346"/>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571472" y="1428736"/>
            <a:ext cx="8215370" cy="400052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2643174" y="285728"/>
            <a:ext cx="4819650" cy="5057775"/>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a:srcRect/>
          <a:stretch>
            <a:fillRect/>
          </a:stretch>
        </p:blipFill>
        <p:spPr bwMode="auto">
          <a:xfrm>
            <a:off x="571472" y="5429264"/>
            <a:ext cx="8058181" cy="77152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214314" y="428604"/>
            <a:ext cx="8715404" cy="5857916"/>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571472" y="928670"/>
            <a:ext cx="7929618" cy="5429288"/>
          </a:xfrm>
          <a:prstGeom prst="rect">
            <a:avLst/>
          </a:prstGeom>
          <a:noFill/>
          <a:ln w="9525">
            <a:noFill/>
            <a:miter lim="800000"/>
            <a:headEnd/>
            <a:tailEnd/>
          </a:ln>
          <a:effectLst/>
        </p:spPr>
      </p:pic>
      <p:sp>
        <p:nvSpPr>
          <p:cNvPr id="3" name="Rectangle 2"/>
          <p:cNvSpPr/>
          <p:nvPr/>
        </p:nvSpPr>
        <p:spPr>
          <a:xfrm>
            <a:off x="5715008" y="5357826"/>
            <a:ext cx="1143008"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857224" y="1000108"/>
            <a:ext cx="7033895" cy="3214710"/>
          </a:xfrm>
          <a:prstGeom prst="rect">
            <a:avLst/>
          </a:prstGeom>
          <a:noFill/>
          <a:ln w="9525">
            <a:noFill/>
            <a:miter lim="800000"/>
            <a:headEnd/>
            <a:tailEnd/>
          </a:ln>
          <a:effectLst/>
        </p:spPr>
      </p:pic>
      <p:pic>
        <p:nvPicPr>
          <p:cNvPr id="55299" name="Picture 3"/>
          <p:cNvPicPr>
            <a:picLocks noChangeAspect="1" noChangeArrowheads="1"/>
          </p:cNvPicPr>
          <p:nvPr/>
        </p:nvPicPr>
        <p:blipFill>
          <a:blip r:embed="rId3"/>
          <a:srcRect/>
          <a:stretch>
            <a:fillRect/>
          </a:stretch>
        </p:blipFill>
        <p:spPr bwMode="auto">
          <a:xfrm>
            <a:off x="571472" y="4357694"/>
            <a:ext cx="7570124" cy="64294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5416832" y="214290"/>
            <a:ext cx="2731820" cy="795340"/>
          </a:xfrm>
          <a:prstGeom prst="rect">
            <a:avLst/>
          </a:prstGeom>
          <a:noFill/>
          <a:ln w="9525">
            <a:noFill/>
            <a:miter lim="800000"/>
            <a:headEnd/>
            <a:tailEnd/>
          </a:ln>
          <a:effectLst/>
        </p:spPr>
      </p:pic>
      <p:pic>
        <p:nvPicPr>
          <p:cNvPr id="28675" name="Picture 3"/>
          <p:cNvPicPr>
            <a:picLocks noChangeAspect="1" noChangeArrowheads="1"/>
          </p:cNvPicPr>
          <p:nvPr/>
        </p:nvPicPr>
        <p:blipFill>
          <a:blip r:embed="rId3"/>
          <a:srcRect/>
          <a:stretch>
            <a:fillRect/>
          </a:stretch>
        </p:blipFill>
        <p:spPr bwMode="auto">
          <a:xfrm>
            <a:off x="3526749" y="857232"/>
            <a:ext cx="3578903" cy="576264"/>
          </a:xfrm>
          <a:prstGeom prst="rect">
            <a:avLst/>
          </a:prstGeom>
          <a:noFill/>
          <a:ln w="9525">
            <a:noFill/>
            <a:miter lim="800000"/>
            <a:headEnd/>
            <a:tailEnd/>
          </a:ln>
          <a:effectLst/>
        </p:spPr>
      </p:pic>
      <p:pic>
        <p:nvPicPr>
          <p:cNvPr id="28676" name="Picture 4"/>
          <p:cNvPicPr>
            <a:picLocks noChangeAspect="1" noChangeArrowheads="1"/>
          </p:cNvPicPr>
          <p:nvPr/>
        </p:nvPicPr>
        <p:blipFill>
          <a:blip r:embed="rId4"/>
          <a:srcRect/>
          <a:stretch>
            <a:fillRect/>
          </a:stretch>
        </p:blipFill>
        <p:spPr bwMode="auto">
          <a:xfrm>
            <a:off x="4143372" y="1428736"/>
            <a:ext cx="2934453" cy="642942"/>
          </a:xfrm>
          <a:prstGeom prst="rect">
            <a:avLst/>
          </a:prstGeom>
          <a:noFill/>
          <a:ln w="9525">
            <a:noFill/>
            <a:miter lim="800000"/>
            <a:headEnd/>
            <a:tailEnd/>
          </a:ln>
          <a:effectLst/>
        </p:spPr>
      </p:pic>
      <p:pic>
        <p:nvPicPr>
          <p:cNvPr id="28677" name="Picture 5"/>
          <p:cNvPicPr>
            <a:picLocks noChangeAspect="1" noChangeArrowheads="1"/>
          </p:cNvPicPr>
          <p:nvPr/>
        </p:nvPicPr>
        <p:blipFill>
          <a:blip r:embed="rId5"/>
          <a:srcRect/>
          <a:stretch>
            <a:fillRect/>
          </a:stretch>
        </p:blipFill>
        <p:spPr bwMode="auto">
          <a:xfrm>
            <a:off x="500034" y="2714620"/>
            <a:ext cx="7943981" cy="2571767"/>
          </a:xfrm>
          <a:prstGeom prst="rect">
            <a:avLst/>
          </a:prstGeom>
          <a:noFill/>
          <a:ln w="9525">
            <a:noFill/>
            <a:miter lim="800000"/>
            <a:headEnd/>
            <a:tailEnd/>
          </a:ln>
          <a:effectLst/>
        </p:spPr>
      </p:pic>
      <p:pic>
        <p:nvPicPr>
          <p:cNvPr id="28678" name="Picture 6"/>
          <p:cNvPicPr>
            <a:picLocks noChangeAspect="1" noChangeArrowheads="1"/>
          </p:cNvPicPr>
          <p:nvPr/>
        </p:nvPicPr>
        <p:blipFill>
          <a:blip r:embed="rId6"/>
          <a:srcRect/>
          <a:stretch>
            <a:fillRect/>
          </a:stretch>
        </p:blipFill>
        <p:spPr bwMode="auto">
          <a:xfrm>
            <a:off x="5000628" y="5072074"/>
            <a:ext cx="2634276" cy="71438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4282" y="571480"/>
            <a:ext cx="8588866" cy="4857784"/>
          </a:xfrm>
          <a:prstGeom prst="rect">
            <a:avLst/>
          </a:prstGeom>
          <a:noFill/>
          <a:ln w="9525">
            <a:noFill/>
            <a:miter lim="800000"/>
            <a:headEnd/>
            <a:tailEnd/>
          </a:ln>
          <a:effectLst/>
        </p:spPr>
      </p:pic>
      <p:sp>
        <p:nvSpPr>
          <p:cNvPr id="3" name="Rectangle 2"/>
          <p:cNvSpPr/>
          <p:nvPr/>
        </p:nvSpPr>
        <p:spPr>
          <a:xfrm>
            <a:off x="285720" y="4857760"/>
            <a:ext cx="4214842"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42910" y="500042"/>
            <a:ext cx="7786741" cy="571504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899592" y="428178"/>
            <a:ext cx="7601498" cy="600164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504825" algn="r" defTabSz="914400" rtl="1" eaLnBrk="1" fontAlgn="base" latinLnBrk="0" hangingPunct="1">
              <a:lnSpc>
                <a:spcPct val="100000"/>
              </a:lnSpc>
              <a:spcBef>
                <a:spcPct val="0"/>
              </a:spcBef>
              <a:spcAft>
                <a:spcPct val="0"/>
              </a:spcAft>
              <a:buClrTx/>
              <a:buSzTx/>
              <a:buFontTx/>
              <a:buNone/>
              <a:tabLst>
                <a:tab pos="503238" algn="r"/>
              </a:tabLst>
            </a:pPr>
            <a:r>
              <a:rPr kumimoji="0" lang="ar-SA" sz="32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-الوقاية من تأثير العوامل الطبيعية:</a:t>
            </a:r>
            <a:endParaRPr kumimoji="0" lang="fr-FR" sz="1200" b="0" i="0" u="none" strike="noStrike" cap="none" normalizeH="0" baseline="0" dirty="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32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توجد بعض الحلول الوقائية التي تمكننا من التصدي لتأثيرات الملوّثات الطبيعية باختلاف مصادرها:</a:t>
            </a:r>
            <a:endParaRPr kumimoji="0" lang="fr-FR" sz="1200" b="0" i="0" u="none" strike="noStrike" cap="none" normalizeH="0" baseline="0" dirty="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32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أ-1-الريّاح:</a:t>
            </a:r>
            <a:r>
              <a:rPr kumimoji="0" lang="ar-SA" sz="32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a:t>
            </a:r>
            <a:endParaRPr kumimoji="0" lang="en-US" sz="32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32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يمكن التقليص من حجم خطورة الريّاح والحد من حجم التلف المصاحب لها من خلال إزالة الرمال من حول المباني الأثرية، وإقامة </a:t>
            </a:r>
            <a:r>
              <a:rPr kumimoji="0" lang="ar-SA" sz="3200" b="0"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مصدات</a:t>
            </a:r>
            <a:r>
              <a:rPr kumimoji="0" lang="ar-SA" sz="32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للرمال المتحركة أو عن طريق رش التربة من حول المبنى الأثري </a:t>
            </a:r>
            <a:r>
              <a:rPr kumimoji="0" lang="ar-SA" sz="3200" b="0"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بالراتنجات</a:t>
            </a:r>
            <a:r>
              <a:rPr kumimoji="0" lang="ar-SA" sz="32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واللدائن الصناعية ولاسيّما </a:t>
            </a:r>
            <a:r>
              <a:rPr kumimoji="0" lang="ar-SA" sz="3200" b="0"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راتنجات</a:t>
            </a:r>
            <a:r>
              <a:rPr kumimoji="0" lang="ar-SA" sz="32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السليكون </a:t>
            </a:r>
            <a:r>
              <a:rPr kumimoji="0" lang="ar-SA" sz="3200" b="0"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إستر</a:t>
            </a:r>
            <a:r>
              <a:rPr kumimoji="0" lang="fr-FR" sz="3200" b="0" i="0" u="none" strike="noStrike" cap="none" normalizeH="0" baseline="0" dirty="0">
                <a:ln>
                  <a:noFill/>
                </a:ln>
                <a:solidFill>
                  <a:schemeClr val="tx1"/>
                </a:solidFill>
                <a:effectLst/>
                <a:latin typeface="Calibri" pitchFamily="34" charset="0"/>
                <a:ea typeface="Times New Roman" pitchFamily="18" charset="0"/>
                <a:cs typeface="Simplified Arabic" pitchFamily="18" charset="-78"/>
              </a:rPr>
              <a:t>) </a:t>
            </a:r>
            <a:r>
              <a:rPr kumimoji="0" lang="fr-FR" sz="32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a:t>
            </a:r>
            <a:r>
              <a:rPr kumimoji="0" lang="fr-FR" sz="2800" b="0" i="0" u="none" strike="noStrike" cap="none" normalizeH="0" baseline="0" dirty="0">
                <a:ln>
                  <a:noFill/>
                </a:ln>
                <a:solidFill>
                  <a:schemeClr val="tx1"/>
                </a:solidFill>
                <a:effectLst/>
                <a:latin typeface="Calibri" pitchFamily="34" charset="0"/>
                <a:ea typeface="Times New Roman" pitchFamily="18" charset="0"/>
                <a:cs typeface="Simplified Arabic" pitchFamily="18" charset="-78"/>
              </a:rPr>
              <a:t>Silicone Esters</a:t>
            </a:r>
            <a:r>
              <a:rPr kumimoji="0" lang="fr-FR" sz="32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a:t>
            </a:r>
            <a:r>
              <a:rPr kumimoji="0" lang="fr-FR" sz="3200" b="0" i="0" u="none" strike="noStrike" cap="none" normalizeH="0" baseline="0" dirty="0">
                <a:ln>
                  <a:noFill/>
                </a:ln>
                <a:solidFill>
                  <a:schemeClr val="tx1"/>
                </a:solidFill>
                <a:effectLst/>
                <a:latin typeface="Calibri" pitchFamily="34" charset="0"/>
                <a:ea typeface="Times New Roman" pitchFamily="18" charset="0"/>
                <a:cs typeface="Simplified Arabic" pitchFamily="18" charset="-78"/>
              </a:rPr>
              <a:t>(</a:t>
            </a:r>
            <a:r>
              <a:rPr kumimoji="0" lang="ar-SA" sz="32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بالإضافة إلى تشجير المناطق المتاخمة للمباني الأثرية لصد الريّاح والعواصف المحملة بالرمال</a:t>
            </a:r>
            <a:r>
              <a:rPr kumimoji="0" lang="fr-FR" sz="1200" b="0" i="0" u="none" strike="noStrike" cap="none" normalizeH="0" baseline="0" dirty="0">
                <a:ln>
                  <a:noFill/>
                </a:ln>
                <a:solidFill>
                  <a:schemeClr val="tx1"/>
                </a:solidFill>
                <a:effectLst/>
                <a:latin typeface="Arial" pitchFamily="34" charset="0"/>
                <a:cs typeface="Arial" pitchFamily="34" charset="0"/>
              </a:rPr>
              <a:t> </a:t>
            </a:r>
            <a:endParaRPr kumimoji="0" lang="fr-FR" sz="3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683568" y="-2709"/>
            <a:ext cx="8460432" cy="686341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504825" algn="r" defTabSz="914400" rtl="1" eaLnBrk="1" fontAlgn="base" latinLnBrk="0" hangingPunct="1">
              <a:lnSpc>
                <a:spcPct val="100000"/>
              </a:lnSpc>
              <a:spcBef>
                <a:spcPct val="0"/>
              </a:spcBef>
              <a:spcAft>
                <a:spcPct val="0"/>
              </a:spcAft>
              <a:buClrTx/>
              <a:buSzTx/>
              <a:buFontTx/>
              <a:buNone/>
              <a:tabLst>
                <a:tab pos="388938" algn="r"/>
                <a:tab pos="503238" algn="r"/>
              </a:tabLst>
            </a:pPr>
            <a:r>
              <a:rPr kumimoji="0" lang="ar-SA" sz="20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أ-2-الرطوبة:</a:t>
            </a:r>
            <a:endParaRPr kumimoji="0" lang="fr-FR" sz="1000" b="0" i="0" u="none" strike="noStrike" cap="none" normalizeH="0" baseline="0" dirty="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388938" algn="r"/>
                <a:tab pos="503238" algn="r"/>
              </a:tabLst>
            </a:pPr>
            <a:r>
              <a:rPr kumimoji="0" lang="ar-SA" sz="20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تعتبر الرطوبة من أهم عوامل التلف وأشدها تأثيرا على المباني التاريخية، حيث تختلف أساليب الوقاية وعزلها من المبنى باختلاف مصادرها:</a:t>
            </a:r>
            <a:endParaRPr kumimoji="0" lang="fr-FR" sz="1000" b="0" i="0" u="none" strike="noStrike" cap="none" normalizeH="0" baseline="0" dirty="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388938" algn="r"/>
                <a:tab pos="503238" algn="r"/>
              </a:tabLst>
            </a:pPr>
            <a:r>
              <a:rPr kumimoji="0" lang="ar-SA" sz="20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أ-2-1- </a:t>
            </a:r>
            <a:r>
              <a:rPr kumimoji="0" lang="ar-SA" sz="2000" b="1"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الرشوحات</a:t>
            </a:r>
            <a:r>
              <a:rPr kumimoji="0" lang="ar-SA" sz="20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الناتجة عن التسرب من التمديدات الصحية:</a:t>
            </a:r>
            <a:r>
              <a:rPr kumimoji="0" lang="ar-SA" sz="20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يلاحظ تأثيرها السلبي على الجدران الحاملة لأنابيب الصرف الصحي المتآكلة، والتي </a:t>
            </a:r>
            <a:r>
              <a:rPr kumimoji="0" lang="ar-SA" sz="2000" b="0"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بها</a:t>
            </a:r>
            <a:r>
              <a:rPr kumimoji="0" lang="ar-SA" sz="20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ثغرات لذلك يستوجب استبدالها بشبكة جديدة</a:t>
            </a:r>
            <a:r>
              <a:rPr kumimoji="0" lang="ar-SA" sz="2000" b="0" i="0" u="none" strike="noStrike" cap="none" normalizeH="0" baseline="30000" dirty="0">
                <a:ln>
                  <a:noFill/>
                </a:ln>
                <a:solidFill>
                  <a:schemeClr val="tx1"/>
                </a:solidFill>
                <a:effectLst/>
                <a:latin typeface="Simplified Arabic" pitchFamily="18" charset="-78"/>
                <a:ea typeface="Times New Roman" pitchFamily="18" charset="0"/>
                <a:cs typeface="Simplified Arabic" pitchFamily="18" charset="-78"/>
                <a:hlinkClick r:id="" action="ppaction://noaction"/>
              </a:rPr>
              <a:t>[</a:t>
            </a:r>
            <a:r>
              <a:rPr kumimoji="0" lang="ar-SA" sz="2000" b="0" i="0" u="none" strike="noStrike" cap="none" normalizeH="0" baseline="30000" dirty="0" bmk="">
                <a:ln>
                  <a:noFill/>
                </a:ln>
                <a:solidFill>
                  <a:schemeClr val="tx1"/>
                </a:solidFill>
                <a:effectLst/>
                <a:latin typeface="Simplified Arabic" pitchFamily="18" charset="-78"/>
                <a:ea typeface="Times New Roman" pitchFamily="18" charset="0"/>
                <a:cs typeface="Simplified Arabic" pitchFamily="18" charset="-78"/>
                <a:hlinkClick r:id="" action="ppaction://noaction"/>
              </a:rPr>
              <a:t>1]</a:t>
            </a:r>
            <a:r>
              <a:rPr kumimoji="0" lang="ar-SA" sz="20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a:t>
            </a:r>
            <a:endParaRPr kumimoji="0" lang="fr-FR" sz="1000" b="0" i="0" u="none" strike="noStrike" cap="none" normalizeH="0" baseline="0" dirty="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388938" algn="r"/>
                <a:tab pos="503238" algn="r"/>
              </a:tabLst>
            </a:pPr>
            <a:r>
              <a:rPr kumimoji="0" lang="ar-SA" sz="20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أ-2-2- </a:t>
            </a:r>
            <a:r>
              <a:rPr kumimoji="0" lang="ar-SA" sz="2000" b="1"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الرشوحات</a:t>
            </a:r>
            <a:r>
              <a:rPr kumimoji="0" lang="ar-SA" sz="20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الناتجة عن المياه الجوفية وصعود الرطوبة بواسطة الخاصية</a:t>
            </a:r>
            <a:r>
              <a:rPr kumimoji="0" lang="ar-SA" sz="20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a:t>
            </a:r>
            <a:r>
              <a:rPr kumimoji="0" lang="ar-SA" sz="20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الشعرية</a:t>
            </a:r>
            <a:r>
              <a:rPr kumimoji="0" lang="ar-SA" sz="20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تتم الوقاية منها بواسطة طريقتين هما :</a:t>
            </a:r>
            <a:endParaRPr kumimoji="0" lang="fr-FR" sz="1000" b="0" i="0" u="none" strike="noStrike" cap="none" normalizeH="0" baseline="0" dirty="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388938" algn="r"/>
                <a:tab pos="503238" algn="r"/>
              </a:tabLst>
            </a:pPr>
            <a:r>
              <a:rPr kumimoji="0" lang="ar-SA" sz="2000" b="1" i="0" u="sng"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الطريقة الأولى:</a:t>
            </a:r>
            <a:r>
              <a:rPr kumimoji="0" lang="ar-SA" sz="20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a:t>
            </a:r>
            <a:r>
              <a:rPr kumimoji="0" lang="ar-SA" sz="20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وتتمثل في تجفيف التربة بالاعتماد على بناء نظام صرف محكم حول موقع البناء، وذلك لإبعاد المياه عنه، ويوجد نوعين من التصريف هما:</a:t>
            </a:r>
            <a:endParaRPr kumimoji="0" lang="fr-FR" sz="20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endParaRPr>
          </a:p>
          <a:p>
            <a:pPr algn="r" rtl="1"/>
            <a:r>
              <a:rPr lang="ar-SA" sz="2400" dirty="0"/>
              <a:t>- التصريف الأفقي: ويقوم على بناء الأنابيب المصنوعة من الآجر أو السيراميك أو الإسمنت المسلح ضمن خنادق تقع تحت منسوب المنطقة الأرضية الخاضعة لمياه، ثمّ تغطى بالحصى والرمل ثمّ العشب، بحيث تنفذ المياه بسهولة إلى الأنابيب ثمّ تفرغ الأنابيب باتجاه شبكة التصريف العامة</a:t>
            </a:r>
            <a:r>
              <a:rPr lang="fr-FR" sz="2400" dirty="0"/>
              <a:t>.</a:t>
            </a:r>
          </a:p>
          <a:p>
            <a:pPr algn="r" rtl="1"/>
            <a:r>
              <a:rPr lang="ar-SA" sz="2400" dirty="0"/>
              <a:t>- التصريف </a:t>
            </a:r>
            <a:r>
              <a:rPr lang="ar-SA" sz="2400" dirty="0" err="1"/>
              <a:t>الشاقولي</a:t>
            </a:r>
            <a:r>
              <a:rPr lang="ar-SA" sz="2400" dirty="0"/>
              <a:t>: يسهل من التصريف الأفقي ويساعد على تخفيض منسوب المياه الجوفية بشكل مؤقت، ويتم بحفر مجموعة من الآبار تضخ منها المياه خارجا.</a:t>
            </a:r>
            <a:endParaRPr kumimoji="0" lang="fr-FR" sz="1000" b="0" i="0" u="none" strike="noStrike" cap="none" normalizeH="0" baseline="0" dirty="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388938" algn="r"/>
                <a:tab pos="503238" algn="r"/>
              </a:tabLst>
            </a:pPr>
            <a:br>
              <a:rPr kumimoji="0" lang="fr-FR" sz="2400" b="0" i="0" u="none" strike="noStrike" cap="none" normalizeH="0" baseline="0" dirty="0">
                <a:ln>
                  <a:noFill/>
                </a:ln>
                <a:solidFill>
                  <a:schemeClr val="tx1"/>
                </a:solidFill>
                <a:effectLst/>
                <a:latin typeface="Arial" pitchFamily="34" charset="0"/>
                <a:cs typeface="Arial" pitchFamily="34" charset="0"/>
              </a:rPr>
            </a:b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1403648" y="658529"/>
            <a:ext cx="6858048" cy="5969570"/>
          </a:xfrm>
          <a:prstGeom prst="rect">
            <a:avLst/>
          </a:prstGeom>
          <a:noFill/>
          <a:ln w="9525">
            <a:noFill/>
            <a:miter lim="800000"/>
            <a:headEnd/>
            <a:tailEnd/>
          </a:ln>
        </p:spPr>
      </p:pic>
      <p:sp>
        <p:nvSpPr>
          <p:cNvPr id="3" name="Rectangle 2"/>
          <p:cNvSpPr/>
          <p:nvPr/>
        </p:nvSpPr>
        <p:spPr>
          <a:xfrm>
            <a:off x="6215074" y="3786190"/>
            <a:ext cx="428628" cy="71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6286512" y="3643314"/>
            <a:ext cx="285752" cy="923330"/>
          </a:xfrm>
          <a:prstGeom prst="rect">
            <a:avLst/>
          </a:prstGeom>
          <a:noFill/>
        </p:spPr>
        <p:txBody>
          <a:bodyPr wrap="square" rtlCol="0">
            <a:spAutoFit/>
          </a:bodyPr>
          <a:lstStyle/>
          <a:p>
            <a:r>
              <a:rPr lang="fr-FR" dirty="0"/>
              <a:t>3</a:t>
            </a:r>
          </a:p>
          <a:p>
            <a:r>
              <a:rPr lang="fr-FR" dirty="0"/>
              <a:t>2</a:t>
            </a:r>
          </a:p>
          <a:p>
            <a:r>
              <a:rPr lang="fr-FR" dirty="0"/>
              <a:t>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642910" y="142852"/>
            <a:ext cx="7286676" cy="6270980"/>
          </a:xfrm>
          <a:prstGeom prst="rect">
            <a:avLst/>
          </a:prstGeom>
          <a:noFill/>
          <a:ln w="9525">
            <a:noFill/>
            <a:miter lim="800000"/>
            <a:headEnd/>
            <a:tailEnd/>
          </a:ln>
        </p:spPr>
      </p:pic>
      <p:sp>
        <p:nvSpPr>
          <p:cNvPr id="3" name="Rectangle 2"/>
          <p:cNvSpPr/>
          <p:nvPr/>
        </p:nvSpPr>
        <p:spPr>
          <a:xfrm>
            <a:off x="928662" y="1071546"/>
            <a:ext cx="1357322" cy="1857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6572264" y="0"/>
            <a:ext cx="1357322" cy="6572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571472" y="642918"/>
            <a:ext cx="8358246" cy="501675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504825" algn="r" defTabSz="914400" rtl="1" eaLnBrk="1" fontAlgn="base" latinLnBrk="0" hangingPunct="1">
              <a:lnSpc>
                <a:spcPct val="100000"/>
              </a:lnSpc>
              <a:spcBef>
                <a:spcPct val="0"/>
              </a:spcBef>
              <a:spcAft>
                <a:spcPct val="0"/>
              </a:spcAft>
              <a:buClrTx/>
              <a:buSzTx/>
              <a:buFontTx/>
              <a:buNone/>
              <a:tabLst/>
            </a:pPr>
            <a:r>
              <a:rPr kumimoji="0" lang="ar-SA" sz="3200" b="1" i="0" u="sng"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الطريقة الثانية:</a:t>
            </a:r>
            <a:r>
              <a:rPr kumimoji="0" lang="ar-SA" sz="32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a:t>
            </a:r>
            <a:r>
              <a:rPr kumimoji="0" lang="ar-SA" sz="32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تتمثل في عمل حزام أو سد من الخرسانة المعزولة ضد مصدر المياه، وذلك بعد أن يحدد اتجاهها بالضبط، وهذا الحزام يتم تحديد سمكه وعمق اتجاهه بحيث يصبح على عمق أسفل من منسوب مصدر الماء، </a:t>
            </a:r>
            <a:r>
              <a:rPr kumimoji="0" lang="ar-SA" sz="3200" b="0"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و</a:t>
            </a:r>
            <a:r>
              <a:rPr kumimoji="0" lang="ar-SA" sz="32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كذلك يحدد بعده عن حرم المبنى الأثري، وبذلك يمكن إيقاف مصدر المياه والتلف </a:t>
            </a:r>
            <a:r>
              <a:rPr kumimoji="0" lang="ar-SA" sz="3200" b="0"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و</a:t>
            </a:r>
            <a:r>
              <a:rPr kumimoji="0" lang="ar-SA" sz="32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تجف التربة وتتصلب.</a:t>
            </a:r>
            <a:endParaRPr kumimoji="0" lang="en-US" sz="32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endParaRPr>
          </a:p>
          <a:p>
            <a:pPr marL="0" marR="0" lvl="0" indent="504825" algn="r"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وأحيانا يضطر أيضا المرمّم إلى عمل خندق يحيط بالمبنى من جميع الاتجاهات، لغرض تجفيف الأساسات والتربة المحيطة من الرطوبة ووقف النشاط الكيميائي والميكانيكي للأملاح الضّارة بالأحجار الرسوبية والمتحولة</a:t>
            </a:r>
            <a:r>
              <a:rPr kumimoji="0" lang="fr-FR" sz="1200" b="0" i="0" u="none" strike="noStrike" cap="none" normalizeH="0" baseline="0" dirty="0">
                <a:ln>
                  <a:noFill/>
                </a:ln>
                <a:solidFill>
                  <a:schemeClr val="tx1"/>
                </a:solidFill>
                <a:effectLst/>
                <a:latin typeface="Arial" pitchFamily="34" charset="0"/>
                <a:cs typeface="Arial" pitchFamily="34" charset="0"/>
              </a:rPr>
              <a:t> </a:t>
            </a:r>
            <a:endParaRPr kumimoji="0" lang="fr-FR" sz="3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14282" y="637580"/>
            <a:ext cx="8750206" cy="604780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504825" algn="ctr" defTabSz="914400" rtl="1" eaLnBrk="1" fontAlgn="base" latinLnBrk="0" hangingPunct="1">
              <a:lnSpc>
                <a:spcPct val="100000"/>
              </a:lnSpc>
              <a:spcBef>
                <a:spcPct val="0"/>
              </a:spcBef>
              <a:spcAft>
                <a:spcPct val="0"/>
              </a:spcAft>
              <a:buClrTx/>
              <a:buSzTx/>
              <a:buFontTx/>
              <a:buNone/>
              <a:tabLst>
                <a:tab pos="503238" algn="r"/>
              </a:tabLst>
            </a:pPr>
            <a:endParaRPr kumimoji="0" lang="fr-FR" sz="24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endParaRPr>
          </a:p>
          <a:p>
            <a:pPr marL="0" marR="0" lvl="0" indent="504825" algn="ctr" defTabSz="914400" rtl="1" eaLnBrk="1" fontAlgn="base" latinLnBrk="0" hangingPunct="1">
              <a:lnSpc>
                <a:spcPct val="100000"/>
              </a:lnSpc>
              <a:spcBef>
                <a:spcPct val="0"/>
              </a:spcBef>
              <a:spcAft>
                <a:spcPct val="0"/>
              </a:spcAft>
              <a:buClrTx/>
              <a:buSzTx/>
              <a:buFontTx/>
              <a:buNone/>
              <a:tabLst>
                <a:tab pos="503238" algn="r"/>
              </a:tabLst>
            </a:pPr>
            <a:r>
              <a:rPr kumimoji="0" lang="ar-SA" sz="24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أ-2-3- الرطوبة الناتجة عن التكاثف:</a:t>
            </a:r>
            <a:r>
              <a:rPr kumimoji="0" lang="ar-SA" sz="24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لمنع عملية تكاثف الرطوبة على الحوائط والتخلص منها ينصح بزيادة عملية تبخير الأماكن ومنع مصادر المياه عن الحوائط</a:t>
            </a:r>
            <a:r>
              <a:rPr kumimoji="0" lang="ar-SA" sz="2400" b="0" i="0" u="none" strike="noStrike" cap="none" normalizeH="0" baseline="30000" dirty="0">
                <a:ln>
                  <a:noFill/>
                </a:ln>
                <a:solidFill>
                  <a:schemeClr val="tx1"/>
                </a:solidFill>
                <a:effectLst/>
                <a:latin typeface="Simplified Arabic" pitchFamily="18" charset="-78"/>
                <a:ea typeface="Times New Roman" pitchFamily="18" charset="0"/>
                <a:cs typeface="Simplified Arabic" pitchFamily="18" charset="-78"/>
                <a:hlinkClick r:id="" action="ppaction://noaction"/>
              </a:rPr>
              <a:t>[</a:t>
            </a:r>
            <a:r>
              <a:rPr lang="ar-DZ" sz="2400" baseline="30000" dirty="0" bmk="">
                <a:latin typeface="Simplified Arabic" pitchFamily="18" charset="-78"/>
                <a:ea typeface="Times New Roman" pitchFamily="18" charset="0"/>
                <a:cs typeface="Simplified Arabic" pitchFamily="18" charset="-78"/>
              </a:rPr>
              <a:t>،</a:t>
            </a:r>
          </a:p>
          <a:p>
            <a:pPr marL="0" marR="0" lvl="0" indent="504825" algn="ctr" defTabSz="914400" rtl="1" eaLnBrk="1" fontAlgn="base" latinLnBrk="0" hangingPunct="1">
              <a:lnSpc>
                <a:spcPct val="100000"/>
              </a:lnSpc>
              <a:spcBef>
                <a:spcPct val="0"/>
              </a:spcBef>
              <a:spcAft>
                <a:spcPct val="0"/>
              </a:spcAft>
              <a:buClrTx/>
              <a:buSzTx/>
              <a:buFontTx/>
              <a:buNone/>
              <a:tabLst>
                <a:tab pos="503238" algn="r"/>
              </a:tabLst>
            </a:pPr>
            <a:r>
              <a:rPr kumimoji="0" lang="ar-SA" sz="24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ومن بين الأساليب التي يمكن إتباعها لتحقيق هذا الغرض نذكر ما يلي :</a:t>
            </a:r>
            <a:endParaRPr kumimoji="0" lang="ar-DZ" sz="24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endParaRPr>
          </a:p>
          <a:p>
            <a:pPr marL="0" marR="0" lvl="0" indent="504825" algn="ctr" defTabSz="914400" rtl="1" eaLnBrk="1" fontAlgn="base" latinLnBrk="0" hangingPunct="1">
              <a:lnSpc>
                <a:spcPct val="100000"/>
              </a:lnSpc>
              <a:spcBef>
                <a:spcPct val="0"/>
              </a:spcBef>
              <a:spcAft>
                <a:spcPct val="0"/>
              </a:spcAft>
              <a:buClrTx/>
              <a:buSzTx/>
              <a:buFontTx/>
              <a:buNone/>
              <a:tabLst>
                <a:tab pos="503238" algn="r"/>
              </a:tabLst>
            </a:pPr>
            <a:endParaRPr kumimoji="0" lang="en-US" sz="24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endParaRPr>
          </a:p>
          <a:p>
            <a:pPr algn="ctr" rtl="1"/>
            <a:r>
              <a:rPr kumimoji="0" lang="ar-SA" sz="24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التهوية</a:t>
            </a:r>
            <a:r>
              <a:rPr kumimoji="0" lang="fr-FR" sz="24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a:t>
            </a:r>
            <a:r>
              <a:rPr kumimoji="0" lang="ar-SA" sz="24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تساعد عملية التهوية على التخلص من الرطوبة الجوّية العالية في حالة المباني الأثرية التي تحتوي على عناصر زخرفيه معمارية لا تسمح باستخدام أسلوب</a:t>
            </a:r>
            <a:r>
              <a:rPr kumimoji="0" lang="fr-FR" sz="24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a:t>
            </a:r>
            <a:r>
              <a:rPr lang="ar-SA" sz="2400" dirty="0"/>
              <a:t>التدفئة الاصطناعية (أخشاب، نقوش، صور </a:t>
            </a:r>
            <a:r>
              <a:rPr lang="ar-SA" sz="2400" dirty="0" err="1"/>
              <a:t>جدارية</a:t>
            </a:r>
            <a:r>
              <a:rPr lang="ar-SA" sz="2400" dirty="0"/>
              <a:t>) مثل الجامع الكبير ومسجد أبي الحسن </a:t>
            </a:r>
            <a:r>
              <a:rPr lang="ar-SA" sz="2400" dirty="0" err="1"/>
              <a:t>التنسي</a:t>
            </a:r>
            <a:r>
              <a:rPr lang="ar-SA" sz="2400" dirty="0"/>
              <a:t>...، وتتم عملية التهوية بتركيب مجموعتين من المراوح في اتجاهين متقابلين، حيث تسمح إحداهما بإدخال الهواء من خارج المبنى إلى داخله وتعمل الأخرى على سحب الهواء من الداخل إلى الخارج، وبذلك  يمكن تجديد هواء المبنى وتفادي ظاهرة تكاثف الرطوبة.</a:t>
            </a:r>
            <a:endParaRPr lang="fr-FR" sz="2400" dirty="0"/>
          </a:p>
          <a:p>
            <a:pPr algn="ctr" rtl="1"/>
            <a:endParaRPr kumimoji="0" lang="fr-FR" sz="1050" b="0" i="0" u="none" strike="noStrike" cap="none" normalizeH="0" baseline="0" dirty="0">
              <a:ln>
                <a:noFill/>
              </a:ln>
              <a:solidFill>
                <a:schemeClr val="tx1"/>
              </a:solidFill>
              <a:effectLst/>
              <a:latin typeface="Arial" pitchFamily="34" charset="0"/>
              <a:cs typeface="Arial" pitchFamily="34" charset="0"/>
            </a:endParaRPr>
          </a:p>
          <a:p>
            <a:pPr marL="0" marR="0" lvl="0" indent="504825" algn="ctr" defTabSz="914400" rtl="1" eaLnBrk="0" fontAlgn="base" latinLnBrk="0" hangingPunct="0">
              <a:lnSpc>
                <a:spcPct val="100000"/>
              </a:lnSpc>
              <a:spcBef>
                <a:spcPct val="0"/>
              </a:spcBef>
              <a:spcAft>
                <a:spcPct val="0"/>
              </a:spcAft>
              <a:buClrTx/>
              <a:buSzTx/>
              <a:buFontTx/>
              <a:buNone/>
              <a:tabLst>
                <a:tab pos="503238" algn="r"/>
              </a:tabLst>
            </a:pPr>
            <a:br>
              <a:rPr kumimoji="0" lang="fr-FR" sz="2800" b="0" i="0" u="none" strike="noStrike" cap="none" normalizeH="0" baseline="0" dirty="0">
                <a:ln>
                  <a:noFill/>
                </a:ln>
                <a:solidFill>
                  <a:schemeClr val="tx1"/>
                </a:solidFill>
                <a:effectLst/>
                <a:latin typeface="Arial" pitchFamily="34" charset="0"/>
                <a:cs typeface="Arial" pitchFamily="34" charset="0"/>
              </a:rPr>
            </a:br>
            <a:endParaRPr kumimoji="0" lang="fr-FR" sz="2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315" y="908720"/>
            <a:ext cx="8215370"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3600" b="1" dirty="0"/>
              <a:t>التدفئة:</a:t>
            </a:r>
            <a:r>
              <a:rPr lang="ar-SA" sz="3600" dirty="0"/>
              <a:t> </a:t>
            </a:r>
            <a:endParaRPr lang="ar-DZ" sz="3600" dirty="0"/>
          </a:p>
          <a:p>
            <a:pPr algn="ctr" rtl="1"/>
            <a:r>
              <a:rPr lang="ar-SA" sz="3600" dirty="0"/>
              <a:t>يعمّم استخدام هذه الطريقة في الأماكن الباردة لخفض نسبة الرطوبة ومنع تكثفها على أسطح الجدران، وقوام هذه الطريقة شبكة من الأنابيب المعدنية تغذي مركزيا بالماء الساخن، فتشع الحرارة في كافة أرجاء المبنى بشرط أن لا</a:t>
            </a:r>
            <a:r>
              <a:rPr lang="ar-DZ" sz="3600" dirty="0"/>
              <a:t> </a:t>
            </a:r>
            <a:r>
              <a:rPr lang="ar-SA" sz="3600" dirty="0"/>
              <a:t>ترتفع درجة الحرارة في الجو عن 16 درجة مئوية</a:t>
            </a:r>
            <a:r>
              <a:rPr lang="fr-FR" sz="3600" dirty="0"/>
              <a:t> .</a:t>
            </a:r>
            <a:r>
              <a:rPr lang="ar-DZ" sz="3600" dirty="0"/>
              <a:t>.</a:t>
            </a:r>
            <a:endParaRPr lang="fr-FR" sz="3600" dirty="0"/>
          </a:p>
          <a:p>
            <a:pPr lvl="0" indent="504825" algn="ctr" rtl="1" eaLnBrk="0" fontAlgn="base" hangingPunct="0">
              <a:spcBef>
                <a:spcPct val="0"/>
              </a:spcBef>
              <a:spcAft>
                <a:spcPct val="0"/>
              </a:spcAft>
              <a:tabLst>
                <a:tab pos="503238" algn="r"/>
              </a:tabLst>
            </a:pPr>
            <a:r>
              <a:rPr lang="fr-FR" sz="3600" dirty="0">
                <a:latin typeface="Simplified Arabic" pitchFamily="18" charset="-78"/>
                <a:ea typeface="Times New Roman" pitchFamily="18" charset="0"/>
                <a:cs typeface="Simplified Arabic" pitchFamily="18" charset="-78"/>
              </a:rPr>
              <a:t> </a:t>
            </a:r>
            <a:endParaRPr lang="fr-FR" sz="3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14282" y="785794"/>
            <a:ext cx="8572560" cy="581697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504825" algn="ctr" defTabSz="914400" rtl="1" eaLnBrk="1" fontAlgn="base" latinLnBrk="0" hangingPunct="1">
              <a:lnSpc>
                <a:spcPct val="100000"/>
              </a:lnSpc>
              <a:spcBef>
                <a:spcPct val="0"/>
              </a:spcBef>
              <a:spcAft>
                <a:spcPct val="0"/>
              </a:spcAft>
              <a:buClrTx/>
              <a:buSzTx/>
              <a:buFontTx/>
              <a:buNone/>
              <a:tabLst>
                <a:tab pos="503238" algn="r"/>
              </a:tabLst>
            </a:pPr>
            <a:r>
              <a:rPr kumimoji="0" lang="ar-SA" sz="28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أ-3-الأمطار:</a:t>
            </a:r>
            <a:endParaRPr kumimoji="0" lang="en-US"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endParaRPr>
          </a:p>
          <a:p>
            <a:pPr lvl="0" indent="504825" algn="ctr" rtl="1" eaLnBrk="0" fontAlgn="base" hangingPunct="0">
              <a:spcBef>
                <a:spcPct val="0"/>
              </a:spcBef>
              <a:spcAft>
                <a:spcPct val="0"/>
              </a:spcAft>
              <a:tabLst>
                <a:tab pos="503238" algn="r"/>
              </a:tabLst>
            </a:pP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أوّل ما يجب القيام </a:t>
            </a:r>
            <a:r>
              <a:rPr kumimoji="0" lang="ar-SA" sz="2800" b="0"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به</a:t>
            </a: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لتجنب خطر الأمطار وتخفيف شدة تأثيرها هو زيادة مقاومة مواد البناء وإزالة نقاط الضعف، من خلال منع تغلغل مياه الأمطار إلى الشقوق والشروخ الموجودة في الجدران أو السطوح أو الأساسات، وذلك من خلال سد المنافذ والشقوق </a:t>
            </a:r>
            <a:r>
              <a:rPr kumimoji="0" lang="ar-SA" sz="2800" b="0"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بالمونات</a:t>
            </a: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المناسبة وتكحيل فواصل الأحجار </a:t>
            </a:r>
            <a:r>
              <a:rPr kumimoji="0" lang="ar-SA" sz="2800" b="0"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بمونة</a:t>
            </a: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قويّة جديدة بدلا من </a:t>
            </a:r>
            <a:r>
              <a:rPr kumimoji="0" lang="ar-SA" sz="2800" b="0"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المونة</a:t>
            </a: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القديمة</a:t>
            </a:r>
            <a:r>
              <a:rPr kumimoji="0" lang="fr-FR" sz="2800" b="0" i="0" u="none" strike="noStrike" cap="none" normalizeH="0" baseline="30000" dirty="0">
                <a:ln>
                  <a:noFill/>
                </a:ln>
                <a:solidFill>
                  <a:schemeClr val="tx1"/>
                </a:solidFill>
                <a:effectLst/>
                <a:latin typeface="Simplified Arabic" pitchFamily="18" charset="-78"/>
                <a:ea typeface="Times New Roman" pitchFamily="18" charset="0"/>
                <a:cs typeface="Simplified Arabic" pitchFamily="18" charset="-78"/>
                <a:hlinkClick r:id="" action="ppaction://noaction"/>
              </a:rPr>
              <a:t>[</a:t>
            </a:r>
            <a:r>
              <a:rPr kumimoji="0" lang="ar-SA" sz="2800" b="0" i="0" u="none" strike="noStrike" cap="none" normalizeH="0" baseline="30000" dirty="0" bmk="">
                <a:ln>
                  <a:noFill/>
                </a:ln>
                <a:solidFill>
                  <a:schemeClr val="tx1"/>
                </a:solidFill>
                <a:effectLst/>
                <a:latin typeface="Simplified Arabic" pitchFamily="18" charset="-78"/>
                <a:ea typeface="Times New Roman" pitchFamily="18" charset="0"/>
                <a:cs typeface="Simplified Arabic" pitchFamily="18" charset="-78"/>
                <a:hlinkClick r:id="" action="ppaction://noaction"/>
              </a:rPr>
              <a:t>1</a:t>
            </a:r>
            <a:r>
              <a:rPr kumimoji="0" lang="fr-FR" sz="2800" b="0" i="0" u="none" strike="noStrike" cap="none" normalizeH="0" baseline="30000" dirty="0" bmk="">
                <a:ln>
                  <a:noFill/>
                </a:ln>
                <a:solidFill>
                  <a:schemeClr val="tx1"/>
                </a:solidFill>
                <a:effectLst/>
                <a:latin typeface="Simplified Arabic" pitchFamily="18" charset="-78"/>
                <a:ea typeface="Times New Roman" pitchFamily="18" charset="0"/>
                <a:cs typeface="Simplified Arabic" pitchFamily="18" charset="-78"/>
                <a:hlinkClick r:id="" action="ppaction://noaction"/>
              </a:rPr>
              <a:t>]</a:t>
            </a: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كما يمكن معالجة </a:t>
            </a:r>
            <a:r>
              <a:rPr kumimoji="0" lang="ar-SA" sz="2800" b="0"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ملاط</a:t>
            </a: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الحوائط </a:t>
            </a:r>
            <a:r>
              <a:rPr kumimoji="0" lang="ar-SA" sz="2800" b="0"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بالراتنجات</a:t>
            </a: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واللدائن الصناعية التي تزيد من مقاومته لتأثير المياه، وتغطية بلاطات الأسقف بطبقة عازلة تمنع تسرب المياه منها وتزويدها بالعدد الكافي من </a:t>
            </a:r>
            <a:r>
              <a:rPr kumimoji="0" lang="ar-SA" sz="2800" b="0"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المزاريب</a:t>
            </a: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التي تمنع تجمع المياه عليها، بالإضافة إلى تغطية قمم الجدران غير المسقوفة بطبقة عازلة من </a:t>
            </a:r>
            <a:r>
              <a:rPr kumimoji="0" lang="ar-SA" sz="2800" b="0"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مونة</a:t>
            </a: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تقاوم تأثير المياه وتمنع تسربها إلى داخل الجدران</a:t>
            </a:r>
            <a:r>
              <a:rPr kumimoji="0" lang="fr-FR"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a:t>
            </a:r>
          </a:p>
          <a:p>
            <a:pPr marL="0" marR="0" lvl="0" indent="504825" algn="ctr" defTabSz="914400" rtl="1" eaLnBrk="0" fontAlgn="base" latinLnBrk="0" hangingPunct="0">
              <a:lnSpc>
                <a:spcPct val="100000"/>
              </a:lnSpc>
              <a:spcBef>
                <a:spcPct val="0"/>
              </a:spcBef>
              <a:spcAft>
                <a:spcPct val="0"/>
              </a:spcAft>
              <a:buClrTx/>
              <a:buSzTx/>
              <a:buFontTx/>
              <a:buNone/>
              <a:tabLst>
                <a:tab pos="503238" algn="r"/>
              </a:tabLst>
            </a:pPr>
            <a:br>
              <a:rPr kumimoji="0" lang="fr-FR" sz="3200" b="0" i="0" u="none" strike="noStrike" cap="none" normalizeH="0" baseline="0" dirty="0">
                <a:ln>
                  <a:noFill/>
                </a:ln>
                <a:solidFill>
                  <a:schemeClr val="tx1"/>
                </a:solidFill>
                <a:effectLst/>
                <a:latin typeface="Arial" pitchFamily="34" charset="0"/>
                <a:cs typeface="Arial" pitchFamily="34" charset="0"/>
              </a:rPr>
            </a:br>
            <a:endParaRPr kumimoji="0" lang="fr-FR"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a:srcRect/>
          <a:stretch>
            <a:fillRect/>
          </a:stretch>
        </p:blipFill>
        <p:spPr bwMode="auto">
          <a:xfrm>
            <a:off x="285720" y="1071546"/>
            <a:ext cx="8286808" cy="500066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166842"/>
            <a:ext cx="8001056"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indent="504825" algn="ctr" rtl="1" eaLnBrk="0" fontAlgn="base" hangingPunct="0">
              <a:spcBef>
                <a:spcPct val="0"/>
              </a:spcBef>
              <a:spcAft>
                <a:spcPct val="0"/>
              </a:spcAft>
              <a:tabLst>
                <a:tab pos="503238" algn="r"/>
              </a:tabLst>
            </a:pPr>
            <a:r>
              <a:rPr lang="fr-FR" sz="1100" dirty="0">
                <a:latin typeface="Arial" pitchFamily="34" charset="0"/>
                <a:cs typeface="Arial" pitchFamily="34" charset="0"/>
              </a:rPr>
              <a:t> </a:t>
            </a:r>
            <a:r>
              <a:rPr lang="ar-SA" sz="3200" dirty="0"/>
              <a:t>كما يمكن حماية المبنى من الأمطار بزرع بعض الأشجار الصغيرة والنباتات قرب المبنى، حيث تشكل حاجز حماية ضد الأمطار، كما تلعب دورا فعالا في تخفيض الرطوبة الأرضية لقدرة جذورها على امتصاص المياه، أمّا بالنسبة للأشجار الكبيرة فيجب ترك مسافة أمان بينها وبين المبنى تبلغ مرة ونصف ارتفاع الشجرة، لأنّ جذورها تمتد على مساحات واسعة بحثا عن الماء ممّا يشكل خطرا على تربة الاستناد</a:t>
            </a:r>
            <a:r>
              <a:rPr lang="ar-DZ" sz="3200" dirty="0"/>
              <a:t>.</a:t>
            </a:r>
            <a:endParaRPr lang="fr-FR" sz="3200" dirty="0">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83568" y="1124744"/>
            <a:ext cx="8072494" cy="501675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504825" algn="ctr" defTabSz="914400" rtl="1" eaLnBrk="1" fontAlgn="base" latinLnBrk="0" hangingPunct="1">
              <a:lnSpc>
                <a:spcPct val="100000"/>
              </a:lnSpc>
              <a:spcBef>
                <a:spcPct val="0"/>
              </a:spcBef>
              <a:spcAft>
                <a:spcPct val="0"/>
              </a:spcAft>
              <a:buClrTx/>
              <a:buSzTx/>
              <a:buFontTx/>
              <a:buNone/>
              <a:tabLst>
                <a:tab pos="503238" algn="r"/>
              </a:tabLst>
            </a:pPr>
            <a:r>
              <a:rPr kumimoji="0" lang="ar-SA" sz="32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أ-4-مياه الرشح والنشع:</a:t>
            </a:r>
            <a:endParaRPr kumimoji="0" lang="fr-FR" sz="1200" b="0" i="0" u="none" strike="noStrike" cap="none" normalizeH="0" baseline="0" dirty="0">
              <a:ln>
                <a:noFill/>
              </a:ln>
              <a:solidFill>
                <a:schemeClr val="tx1"/>
              </a:solidFill>
              <a:effectLst/>
              <a:latin typeface="Arial" pitchFamily="34" charset="0"/>
              <a:cs typeface="Arial" pitchFamily="34" charset="0"/>
            </a:endParaRPr>
          </a:p>
          <a:p>
            <a:pPr marL="0" marR="0" lvl="0" indent="504825" algn="ctr" defTabSz="914400" rtl="1" eaLnBrk="0" fontAlgn="base" latinLnBrk="0" hangingPunct="0">
              <a:lnSpc>
                <a:spcPct val="100000"/>
              </a:lnSpc>
              <a:spcBef>
                <a:spcPct val="0"/>
              </a:spcBef>
              <a:spcAft>
                <a:spcPct val="0"/>
              </a:spcAft>
              <a:buClrTx/>
              <a:buSzTx/>
              <a:buFontTx/>
              <a:buNone/>
              <a:tabLst>
                <a:tab pos="503238" algn="r"/>
              </a:tabLst>
            </a:pPr>
            <a:r>
              <a:rPr kumimoji="0" lang="ar-SA" sz="32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يمكن تلخيص أهم وسائل وأساليب صيانة المباني الأثرية من أخطار مياه الرشح والنشع فيما يلي:</a:t>
            </a:r>
            <a:endParaRPr kumimoji="0" lang="fr-FR" sz="1200" b="0" i="0" u="none" strike="noStrike" cap="none" normalizeH="0" baseline="0" dirty="0">
              <a:ln>
                <a:noFill/>
              </a:ln>
              <a:solidFill>
                <a:schemeClr val="tx1"/>
              </a:solidFill>
              <a:effectLst/>
              <a:latin typeface="Arial" pitchFamily="34" charset="0"/>
              <a:cs typeface="Arial" pitchFamily="34" charset="0"/>
            </a:endParaRPr>
          </a:p>
          <a:p>
            <a:pPr marL="0" marR="0" lvl="0" indent="504825" algn="ctr" defTabSz="914400" rtl="1" eaLnBrk="0" fontAlgn="base" latinLnBrk="0" hangingPunct="0">
              <a:lnSpc>
                <a:spcPct val="100000"/>
              </a:lnSpc>
              <a:spcBef>
                <a:spcPct val="0"/>
              </a:spcBef>
              <a:spcAft>
                <a:spcPct val="0"/>
              </a:spcAft>
              <a:buClrTx/>
              <a:buSzTx/>
              <a:buFontTx/>
              <a:buNone/>
              <a:tabLst>
                <a:tab pos="503238" algn="r"/>
              </a:tabLst>
            </a:pPr>
            <a:r>
              <a:rPr kumimoji="0" lang="ar-SA" sz="32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a:t>
            </a:r>
            <a:r>
              <a:rPr kumimoji="0" lang="ar-SA" sz="3200" b="0"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الطباقات</a:t>
            </a:r>
            <a:r>
              <a:rPr kumimoji="0" lang="ar-SA" sz="32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غير منفذة للمياه: وهي عبارة عن طبقات عازلة تمنع تحرك مياه الرشح والنشع في الاتجاه الرأسي، تستخدم في الحوائط والأرضيات. يتم تنفيذها بطريقتين هما:</a:t>
            </a:r>
            <a:endParaRPr kumimoji="0" lang="fr-FR" sz="1200" b="0" i="0" u="none" strike="noStrike" cap="none" normalizeH="0" baseline="0" dirty="0">
              <a:ln>
                <a:noFill/>
              </a:ln>
              <a:solidFill>
                <a:schemeClr val="tx1"/>
              </a:solidFill>
              <a:effectLst/>
              <a:latin typeface="Arial" pitchFamily="34" charset="0"/>
              <a:cs typeface="Arial" pitchFamily="34" charset="0"/>
            </a:endParaRPr>
          </a:p>
          <a:p>
            <a:pPr marL="0" marR="0" lvl="0" indent="504825" algn="ctr" defTabSz="914400" rtl="1" eaLnBrk="0" fontAlgn="base" latinLnBrk="0" hangingPunct="0">
              <a:lnSpc>
                <a:spcPct val="100000"/>
              </a:lnSpc>
              <a:spcBef>
                <a:spcPct val="0"/>
              </a:spcBef>
              <a:spcAft>
                <a:spcPct val="0"/>
              </a:spcAft>
              <a:buClrTx/>
              <a:buSzTx/>
              <a:buFontTx/>
              <a:buNone/>
              <a:tabLst>
                <a:tab pos="503238" algn="r"/>
              </a:tabLst>
            </a:pPr>
            <a:r>
              <a:rPr kumimoji="0" lang="ar-SA" sz="3200" b="1" i="0" u="sng"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الطريقة الأولى:</a:t>
            </a:r>
            <a:r>
              <a:rPr kumimoji="0" lang="ar-SA" sz="32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a:t>
            </a:r>
            <a:r>
              <a:rPr kumimoji="0" lang="ar-SA" sz="32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وتتلخص في عمل مقاطع أفقية في الجدران بالتبادل، يليها إدخال المواد العازلة غير المنفذة للمياه، هذه المواد العازلة عبارة عن ألواح معدنية وألواح بلاستيكية وراتنجات الإيبوكسي الممزوجة بالرمل.</a:t>
            </a:r>
            <a:endParaRPr kumimoji="0" lang="en-US" sz="3200" b="1" i="0" u="sng"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052736"/>
            <a:ext cx="8572560" cy="427809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indent="504825" algn="ctr" rtl="1" eaLnBrk="0" fontAlgn="base" hangingPunct="0">
              <a:spcBef>
                <a:spcPct val="0"/>
              </a:spcBef>
              <a:spcAft>
                <a:spcPct val="0"/>
              </a:spcAft>
              <a:tabLst>
                <a:tab pos="503238" algn="r"/>
              </a:tabLst>
            </a:pPr>
            <a:r>
              <a:rPr lang="ar-SA" sz="3600" b="1" u="sng" dirty="0">
                <a:latin typeface="Simplified Arabic" pitchFamily="18" charset="-78"/>
                <a:ea typeface="Times New Roman" pitchFamily="18" charset="0"/>
                <a:cs typeface="Simplified Arabic" pitchFamily="18" charset="-78"/>
              </a:rPr>
              <a:t>الطريقة الثانية</a:t>
            </a:r>
            <a:r>
              <a:rPr lang="fr-FR" sz="3600" b="1" u="sng" dirty="0">
                <a:latin typeface="Simplified Arabic" pitchFamily="18" charset="-78"/>
                <a:ea typeface="Times New Roman" pitchFamily="18" charset="0"/>
                <a:cs typeface="Simplified Arabic" pitchFamily="18" charset="-78"/>
              </a:rPr>
              <a:t>:</a:t>
            </a:r>
            <a:r>
              <a:rPr lang="ar-SA" sz="3600" dirty="0">
                <a:latin typeface="Simplified Arabic" pitchFamily="18" charset="-78"/>
                <a:ea typeface="Times New Roman" pitchFamily="18" charset="0"/>
                <a:cs typeface="Simplified Arabic" pitchFamily="18" charset="-78"/>
              </a:rPr>
              <a:t> يتم إنجاز ثقوب تحقن الجدران من خلالها بالمواد العازلة غير المنفذة للمياه، </a:t>
            </a:r>
            <a:endParaRPr lang="ar-DZ" sz="1400" dirty="0">
              <a:latin typeface="Arial" pitchFamily="34" charset="0"/>
              <a:ea typeface="Times New Roman" pitchFamily="18" charset="0"/>
              <a:cs typeface="Arial" pitchFamily="34" charset="0"/>
            </a:endParaRPr>
          </a:p>
          <a:p>
            <a:pPr lvl="0" indent="504825" algn="ctr" rtl="1" eaLnBrk="0" fontAlgn="base" hangingPunct="0">
              <a:spcBef>
                <a:spcPct val="0"/>
              </a:spcBef>
              <a:spcAft>
                <a:spcPct val="0"/>
              </a:spcAft>
              <a:tabLst>
                <a:tab pos="503238" algn="r"/>
              </a:tabLst>
            </a:pPr>
            <a:r>
              <a:rPr lang="ar-SA" sz="4000" dirty="0"/>
              <a:t>- كما يمكن التخلص من مياه الرشح والنشع والتقليل من حجم خطورتها ومنع وصولها إلى الأساسات والقواعد بواسطة التصريف </a:t>
            </a:r>
            <a:r>
              <a:rPr lang="ar-SA" sz="4000" dirty="0" err="1"/>
              <a:t>الشاقولي</a:t>
            </a:r>
            <a:r>
              <a:rPr lang="ar-SA" sz="4000" dirty="0"/>
              <a:t> والتصريف الأفقي المذكورة آنفا </a:t>
            </a:r>
            <a:r>
              <a:rPr lang="fr-FR" sz="4000" dirty="0"/>
              <a:t>.</a:t>
            </a:r>
            <a:endParaRPr lang="fr-FR" sz="4000" dirty="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500034" y="571480"/>
            <a:ext cx="8001024" cy="483209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504825" algn="r" defTabSz="914400" rtl="1" eaLnBrk="1" fontAlgn="base" latinLnBrk="0" hangingPunct="1">
              <a:lnSpc>
                <a:spcPct val="100000"/>
              </a:lnSpc>
              <a:spcBef>
                <a:spcPct val="0"/>
              </a:spcBef>
              <a:spcAft>
                <a:spcPct val="0"/>
              </a:spcAft>
              <a:buClrTx/>
              <a:buSzTx/>
              <a:buFontTx/>
              <a:buNone/>
              <a:tabLst>
                <a:tab pos="503238" algn="r"/>
              </a:tabLst>
            </a:pPr>
            <a:r>
              <a:rPr kumimoji="0" lang="ar-SA" sz="28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ب-مقاومة عوامل التلف البيولوجي:</a:t>
            </a:r>
            <a:endParaRPr kumimoji="0" lang="fr-FR" sz="1100" b="0" i="0" u="none" strike="noStrike" cap="none" normalizeH="0" baseline="0" dirty="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تلحق الكائنات الحيّة بالمباني الأثرية أضرارا وخيمة ولاسيّما إذا توفرت الشروط اللاّزمة لتكاثرها، ومن بين أساليب مكافحتها ومنع تفاقمها نذكر </a:t>
            </a:r>
            <a:r>
              <a:rPr kumimoji="0" lang="ar-SA" sz="2800" b="0"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مايلي</a:t>
            </a: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a:t>
            </a:r>
            <a:endParaRPr kumimoji="0" lang="fr-FR" sz="1100" b="0" i="0" u="none" strike="noStrike" cap="none" normalizeH="0" baseline="0" dirty="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8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ب-1-الكائنات الحيّة الدقيقة:</a:t>
            </a:r>
            <a:endParaRPr kumimoji="0" lang="fr-FR" sz="1100" b="0" i="0" u="none" strike="noStrike" cap="none" normalizeH="0" baseline="0" dirty="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للتقليل من الفعل </a:t>
            </a:r>
            <a:r>
              <a:rPr kumimoji="0" lang="ar-SA" sz="2800" b="0"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التدميري</a:t>
            </a: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للكائنات الحيّة الدقيقة والحد من تكاثرها يجب:</a:t>
            </a:r>
            <a:endParaRPr kumimoji="0" lang="fr-FR" sz="1100" b="0" i="0" u="none" strike="noStrike" cap="none" normalizeH="0" baseline="0" dirty="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a:t>
            </a:r>
            <a:r>
              <a:rPr kumimoji="0" lang="ar-SA" sz="2800" b="0" i="0" u="none" strike="noStrike" cap="none" normalizeH="0" baseline="0" dirty="0">
                <a:ln>
                  <a:noFill/>
                </a:ln>
                <a:solidFill>
                  <a:schemeClr val="tx1"/>
                </a:solidFill>
                <a:effectLst/>
                <a:latin typeface="Calibri" pitchFamily="34" charset="0"/>
                <a:ea typeface="Times New Roman" pitchFamily="18" charset="0"/>
                <a:cs typeface="Simplified Arabic" pitchFamily="18" charset="-78"/>
              </a:rPr>
              <a:t> </a:t>
            </a: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تثبيت الرطوبة النسبية في أجواء المباني فيما بين </a:t>
            </a:r>
            <a:r>
              <a:rPr kumimoji="0" lang="ar-SA" sz="24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55-65</a:t>
            </a:r>
            <a:r>
              <a:rPr kumimoji="0" lang="fr-FR" sz="2400" b="0" i="0" u="none" strike="noStrike" cap="none" normalizeH="0" baseline="0" dirty="0">
                <a:ln>
                  <a:noFill/>
                </a:ln>
                <a:solidFill>
                  <a:schemeClr val="tx1"/>
                </a:solidFill>
                <a:effectLst/>
                <a:latin typeface="Calibri" pitchFamily="34" charset="0"/>
                <a:ea typeface="Times New Roman" pitchFamily="18" charset="0"/>
                <a:cs typeface="Simplified Arabic" pitchFamily="18" charset="-78"/>
              </a:rPr>
              <a:t>%</a:t>
            </a:r>
            <a:r>
              <a:rPr kumimoji="0" lang="fr-FR" sz="2800" b="0" i="0" u="none" strike="noStrike" cap="none" normalizeH="0" baseline="0" dirty="0">
                <a:ln>
                  <a:noFill/>
                </a:ln>
                <a:solidFill>
                  <a:schemeClr val="tx1"/>
                </a:solidFill>
                <a:effectLst/>
                <a:latin typeface="Calibri" pitchFamily="34" charset="0"/>
                <a:ea typeface="Times New Roman" pitchFamily="18" charset="0"/>
                <a:cs typeface="Simplified Arabic" pitchFamily="18" charset="-78"/>
              </a:rPr>
              <a:t> </a:t>
            </a: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وفي درجة حرارة تتراوح ما بين </a:t>
            </a:r>
            <a:r>
              <a:rPr kumimoji="0" lang="ar-SA" sz="24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17</a:t>
            </a: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a:t>
            </a:r>
            <a:r>
              <a:rPr kumimoji="0" lang="ar-SA" sz="2800" b="0"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و</a:t>
            </a:r>
            <a:r>
              <a:rPr kumimoji="0" lang="ar-SA" sz="24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25</a:t>
            </a: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درجة مئوية.</a:t>
            </a:r>
            <a:endParaRPr kumimoji="0" lang="en-US"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en-US"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a:t>
            </a:r>
            <a:r>
              <a:rPr kumimoji="0" lang="fr-FR" sz="2800" b="0" i="0" u="none" strike="noStrike" cap="none" normalizeH="0" baseline="0" dirty="0">
                <a:ln>
                  <a:noFill/>
                </a:ln>
                <a:solidFill>
                  <a:schemeClr val="tx1"/>
                </a:solidFill>
                <a:effectLst/>
                <a:latin typeface="Calibri" pitchFamily="34" charset="0"/>
                <a:ea typeface="Times New Roman" pitchFamily="18" charset="0"/>
                <a:cs typeface="Simplified Arabic" pitchFamily="18" charset="-78"/>
              </a:rPr>
              <a:t> </a:t>
            </a: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رش الأجزاء المصابة بمحاليل المبيدات الكيميائية، ويمكن استخدام محلول فلوريد الصوديوم التجاري أو فلوريد </a:t>
            </a:r>
            <a:r>
              <a:rPr kumimoji="0" lang="ar-SA" sz="2800" b="0"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الماغنسيوم</a:t>
            </a:r>
            <a:r>
              <a:rPr kumimoji="0" lang="fr-FR"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57158" y="363915"/>
            <a:ext cx="8215370" cy="612475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504825" algn="r" defTabSz="914400" rtl="1" eaLnBrk="1" fontAlgn="base" latinLnBrk="0" hangingPunct="1">
              <a:lnSpc>
                <a:spcPct val="100000"/>
              </a:lnSpc>
              <a:spcBef>
                <a:spcPct val="0"/>
              </a:spcBef>
              <a:spcAft>
                <a:spcPct val="0"/>
              </a:spcAft>
              <a:buClrTx/>
              <a:buSzTx/>
              <a:buFontTx/>
              <a:buNone/>
              <a:tabLst>
                <a:tab pos="503238" algn="r"/>
              </a:tabLst>
            </a:pPr>
            <a:r>
              <a:rPr kumimoji="0" lang="ar-SA" sz="24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ب-2-النباتات:</a:t>
            </a:r>
            <a:r>
              <a:rPr kumimoji="0" lang="ar-SA" sz="24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a:t>
            </a:r>
            <a:endParaRPr kumimoji="0" lang="fr-FR" sz="1050" b="0" i="0" u="none" strike="noStrike" cap="none" normalizeH="0" baseline="0" dirty="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4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تعدّ من أشد عوامل التلف فتكا بالمباني الأثرية ويصعب التخلّص منها، لذلك ينصح بسد الشروخ والشقوق وبتكحيل الفواصل الموجودة بين حجارة البناء تكحيلا متقنا، أمّا في الحالات العادية فمن السهل اجتثاث الأعشاب والنباتات من حين إلى آخر حتى لا تتزايد.</a:t>
            </a:r>
            <a:endParaRPr kumimoji="0" lang="fr-FR" sz="1050" b="0" i="0" u="none" strike="noStrike" cap="none" normalizeH="0" baseline="0" dirty="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4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ب-3-الحيوانات والحشرات:</a:t>
            </a:r>
            <a:endParaRPr kumimoji="0" lang="fr-FR" sz="1050" b="0" i="0" u="none" strike="noStrike" cap="none" normalizeH="0" baseline="0" dirty="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4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ب-3-1-الوطاويط</a:t>
            </a:r>
            <a:r>
              <a:rPr kumimoji="0" lang="ar-SA" sz="24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a:t>
            </a:r>
            <a:endParaRPr kumimoji="0" lang="fr-FR" sz="1050" b="0" i="0" u="none" strike="noStrike" cap="none" normalizeH="0" baseline="0" dirty="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4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يمكن طرد الوطاويط من المباني الأثرية ولاسيّما المهجورة بتعميم الإضاءة في جميع أرجاء المبنى، والعمل على سد الفجوات والشروخ والشقوق التي يمكن أن تتخذها الوطاويط مضاجع لها، وفي الأخير تبخير الأماكن المتضررة بأبخرة  الكبريت</a:t>
            </a:r>
            <a:r>
              <a:rPr kumimoji="0" lang="ar-SA" sz="2400" b="0" i="0" u="none" strike="noStrike" cap="none" normalizeH="0" baseline="30000" dirty="0">
                <a:ln>
                  <a:noFill/>
                </a:ln>
                <a:solidFill>
                  <a:schemeClr val="tx1"/>
                </a:solidFill>
                <a:effectLst/>
                <a:latin typeface="Simplified Arabic" pitchFamily="18" charset="-78"/>
                <a:ea typeface="Times New Roman" pitchFamily="18" charset="0"/>
                <a:cs typeface="Simplified Arabic" pitchFamily="18" charset="-78"/>
                <a:hlinkClick r:id="" action="ppaction://noaction"/>
              </a:rPr>
              <a:t>[</a:t>
            </a:r>
            <a:r>
              <a:rPr kumimoji="0" lang="ar-SA" sz="2400" b="0" i="0" u="none" strike="noStrike" cap="none" normalizeH="0" baseline="30000" dirty="0" bmk="">
                <a:ln>
                  <a:noFill/>
                </a:ln>
                <a:solidFill>
                  <a:schemeClr val="tx1"/>
                </a:solidFill>
                <a:effectLst/>
                <a:latin typeface="Simplified Arabic" pitchFamily="18" charset="-78"/>
                <a:ea typeface="Times New Roman" pitchFamily="18" charset="0"/>
                <a:cs typeface="Simplified Arabic" pitchFamily="18" charset="-78"/>
                <a:hlinkClick r:id="" action="ppaction://noaction"/>
              </a:rPr>
              <a:t>1]</a:t>
            </a:r>
            <a:r>
              <a:rPr kumimoji="0" lang="ar-SA" sz="24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 </a:t>
            </a:r>
            <a:endParaRPr kumimoji="0" lang="fr-FR" sz="1050" b="0" i="0" u="none" strike="noStrike" cap="none" normalizeH="0" baseline="0" dirty="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4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ب-3-2-الطيّور: </a:t>
            </a:r>
            <a:endParaRPr kumimoji="0" lang="fr-FR" sz="1050" b="0" i="0" u="none" strike="noStrike" cap="none" normalizeH="0" baseline="0" dirty="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400" b="0" i="0" u="none" strike="noStrike" cap="none" normalizeH="0" baseline="0" dirty="0">
                <a:ln>
                  <a:noFill/>
                </a:ln>
                <a:solidFill>
                  <a:srgbClr val="000000"/>
                </a:solidFill>
                <a:effectLst/>
                <a:latin typeface="Simplified Arabic" pitchFamily="18" charset="-78"/>
                <a:ea typeface="Times New Roman" pitchFamily="18" charset="0"/>
                <a:cs typeface="Simplified Arabic" pitchFamily="18" charset="-78"/>
              </a:rPr>
              <a:t>يمكن التخلص من أنواع الطيّور من خلال تزويد المبنى بالمصائد، ووضع أسلاك شائكة فوق الجدران وغلق النوافذ والأبواب وتفقد الدوري للمبنى.  </a:t>
            </a:r>
            <a:endParaRPr kumimoji="0" lang="fr-FR" sz="1050" b="0" i="0" u="none" strike="noStrike" cap="none" normalizeH="0" baseline="0" dirty="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br>
              <a:rPr kumimoji="0" lang="fr-FR" sz="2800" b="0" i="0" u="none" strike="noStrike" cap="none" normalizeH="0" baseline="0" dirty="0">
                <a:ln>
                  <a:noFill/>
                </a:ln>
                <a:solidFill>
                  <a:schemeClr val="tx1"/>
                </a:solidFill>
                <a:effectLst/>
                <a:latin typeface="Arial" pitchFamily="34" charset="0"/>
                <a:cs typeface="Arial" pitchFamily="34" charset="0"/>
              </a:rPr>
            </a:br>
            <a:endParaRPr kumimoji="0" lang="fr-FR" sz="2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42844" y="428604"/>
            <a:ext cx="8429684" cy="563231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504825" algn="r" defTabSz="914400" rtl="1" eaLnBrk="1" fontAlgn="base" latinLnBrk="0" hangingPunct="1">
              <a:lnSpc>
                <a:spcPct val="100000"/>
              </a:lnSpc>
              <a:spcBef>
                <a:spcPct val="0"/>
              </a:spcBef>
              <a:spcAft>
                <a:spcPct val="0"/>
              </a:spcAft>
              <a:buClrTx/>
              <a:buSzTx/>
              <a:buFontTx/>
              <a:buNone/>
              <a:tabLst>
                <a:tab pos="503238" algn="r"/>
              </a:tabLst>
            </a:pPr>
            <a:r>
              <a:rPr kumimoji="0" lang="ar-SA" sz="24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ج-حماية وصيانة المباني الأثرية من الملوّثات الكيميائية:</a:t>
            </a:r>
            <a:endParaRPr kumimoji="0" lang="fr-FR" sz="1050" b="0" i="0" u="none" strike="noStrike" cap="none" normalizeH="0" baseline="0" dirty="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4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تعدّ الملوّثات الكيميائية من أهم عوامل التلف التي تصيب التراث المعماري، والتي يصعب التخلّص منها لارتباطها بالتطوّر الصناعي والتكنولوجي، لكن يمكن اقتراح بعض الحلول لصيانة المباني الأثرية من أخطارها، وهي كالتالي:</a:t>
            </a:r>
            <a:endParaRPr kumimoji="0" lang="fr-FR" sz="1050" b="0" i="0" u="none" strike="noStrike" cap="none" normalizeH="0" baseline="0" dirty="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4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ج-1-التلوّث الجوي:</a:t>
            </a:r>
            <a:endParaRPr kumimoji="0" lang="en-US" sz="24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4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للمحافظة على سلامة الهواء وتنقيته من الملوّثات، يجب الحث على التخطيط العلمي السليم عند إنشاء أية صناعة، بحيث يراعى المناخ والتضاريس وتحديد المقاييس الخاصة بتركيزات القصوى للمواد الملوّثة التي يسمح بوجودها في الهواء في مناطق مختلفة من كل مدينة، مع مراعاة أنماط النموّ في هذه المدن وكميّة المواد الملوّثة، ونشر معايير جودة الهواء بالنسبة للمواد الملوّثة ونتائج قياس جودة الهواء في وسائل الإعلام المختلفة، والاهتمام بزراعة الأشجار وزيادة المسطحات المائية والأحزمة الخضراء حول المدن والمناطق الصناعية، إلى جانب اختيار أنواع الوقود الخالية من المواد الملوّثة، والبحث عن مصادر الطاقة القليلة التلوّث، ومراقبة السيّارات ووسائل النقل العامة، وإيقاف أية وسيلة مواصلات تنبعث منها نسبة غازات عالية، ومراقبة مصادر التلوّث ولاسيّما آلات الاحتراق في المصانع ومحطات الطاقة الكهربائية</a:t>
            </a:r>
            <a:r>
              <a:rPr kumimoji="0" lang="fr-FR" sz="1050" b="0" i="0" u="none" strike="noStrike" cap="none" normalizeH="0" baseline="0" dirty="0">
                <a:ln>
                  <a:noFill/>
                </a:ln>
                <a:solidFill>
                  <a:schemeClr val="tx1"/>
                </a:solidFill>
                <a:effectLst/>
                <a:latin typeface="Arial" pitchFamily="34" charset="0"/>
                <a:cs typeface="Arial" pitchFamily="34" charset="0"/>
              </a:rPr>
              <a:t> </a:t>
            </a:r>
            <a:endParaRPr kumimoji="0" lang="fr-FR" sz="2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85720" y="928670"/>
            <a:ext cx="8358246" cy="35394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504825"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ج-2-الأسمدة والمخصبات الزراعية:</a:t>
            </a:r>
            <a:endParaRPr kumimoji="0" lang="en-US"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endParaRPr>
          </a:p>
          <a:p>
            <a:pPr marL="0" marR="0" lvl="0" indent="504825" algn="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إذا ما دعت الضرورة لاستخدام الأسمدة من أجل استصلاح الأراضي المجاورة للمعالم الأثرية فلتستخدم تلك السريعة التحلل بدلا من الثابتة، أمّا إذا استعملت الثابتة فيكون ذلك بقدر الإمكان وفي ظروف تجعلها أقل تلويثا للبيئة، وكذلك إجراء أبحاث حول العلاقة بين المبيدات والتلوّث البيئي بكافة عناصره، مع التوعية والتدريب المستمر لمستخدمي المبيدات للتعريف بالأساليب المثلى لمكافحة الآفات، واستعمال أقل كميّة ممكنة من المبيدات لتحقيق الغرض</a:t>
            </a:r>
            <a:r>
              <a:rPr kumimoji="0" lang="fr-FR" sz="1100" b="0" i="0" u="none" strike="noStrike" cap="none" normalizeH="0" baseline="0" dirty="0">
                <a:ln>
                  <a:noFill/>
                </a:ln>
                <a:solidFill>
                  <a:schemeClr val="tx1"/>
                </a:solidFill>
                <a:effectLst/>
                <a:latin typeface="Arial" pitchFamily="34" charset="0"/>
                <a:cs typeface="Arial" pitchFamily="34" charset="0"/>
              </a:rPr>
              <a:t> </a:t>
            </a:r>
            <a:endParaRPr kumimoji="0" lang="fr-FR"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285720" y="785794"/>
            <a:ext cx="8625335" cy="450059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4643438" y="556307"/>
            <a:ext cx="2867030" cy="634299"/>
          </a:xfrm>
          <a:prstGeom prst="rect">
            <a:avLst/>
          </a:prstGeom>
          <a:noFill/>
          <a:ln w="9525">
            <a:noFill/>
            <a:miter lim="800000"/>
            <a:headEnd/>
            <a:tailEnd/>
          </a:ln>
          <a:effectLst/>
        </p:spPr>
      </p:pic>
      <p:pic>
        <p:nvPicPr>
          <p:cNvPr id="31747" name="Picture 3"/>
          <p:cNvPicPr>
            <a:picLocks noChangeAspect="1" noChangeArrowheads="1"/>
          </p:cNvPicPr>
          <p:nvPr/>
        </p:nvPicPr>
        <p:blipFill>
          <a:blip r:embed="rId3"/>
          <a:srcRect/>
          <a:stretch>
            <a:fillRect/>
          </a:stretch>
        </p:blipFill>
        <p:spPr bwMode="auto">
          <a:xfrm>
            <a:off x="1015645" y="2292503"/>
            <a:ext cx="7255586" cy="345266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357159" y="714356"/>
            <a:ext cx="8358246" cy="500066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642910" y="928670"/>
            <a:ext cx="7500990" cy="4429156"/>
          </a:xfrm>
          <a:prstGeom prst="rect">
            <a:avLst/>
          </a:prstGeom>
          <a:noFill/>
          <a:ln w="9525">
            <a:noFill/>
            <a:miter lim="800000"/>
            <a:headEnd/>
            <a:tailEnd/>
          </a:ln>
          <a:effectLst/>
        </p:spPr>
      </p:pic>
      <p:sp>
        <p:nvSpPr>
          <p:cNvPr id="3" name="Rectangle 2"/>
          <p:cNvSpPr/>
          <p:nvPr/>
        </p:nvSpPr>
        <p:spPr>
          <a:xfrm>
            <a:off x="4214810" y="1928802"/>
            <a:ext cx="928694"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755576" y="1945472"/>
            <a:ext cx="8072494" cy="2967055"/>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236</TotalTime>
  <Words>1302</Words>
  <Application>Microsoft Office PowerPoint</Application>
  <PresentationFormat>On-screen Show (4:3)</PresentationFormat>
  <Paragraphs>59</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AGA Andalus أندلس</vt:lpstr>
      <vt:lpstr>Arial</vt:lpstr>
      <vt:lpstr>Calibri</vt:lpstr>
      <vt:lpstr>Corbel</vt:lpstr>
      <vt:lpstr>Simplified Arabic</vt:lpstr>
      <vt:lpstr>Parallax</vt:lpstr>
      <vt:lpstr>   - أساليب التّدخل العلاجي على مستوى المعالم الأثرية.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BOUDJELLABA FOUZIA SOUAD</cp:lastModifiedBy>
  <cp:revision>5</cp:revision>
  <dcterms:created xsi:type="dcterms:W3CDTF">2018-02-27T17:48:45Z</dcterms:created>
  <dcterms:modified xsi:type="dcterms:W3CDTF">2025-05-03T19:21:52Z</dcterms:modified>
</cp:coreProperties>
</file>