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43"/>
  </p:notesMasterIdLst>
  <p:sldIdLst>
    <p:sldId id="256" r:id="rId2"/>
    <p:sldId id="259" r:id="rId3"/>
    <p:sldId id="260" r:id="rId4"/>
    <p:sldId id="271" r:id="rId5"/>
    <p:sldId id="257" r:id="rId6"/>
    <p:sldId id="258" r:id="rId7"/>
    <p:sldId id="272" r:id="rId8"/>
    <p:sldId id="261" r:id="rId9"/>
    <p:sldId id="262" r:id="rId10"/>
    <p:sldId id="263" r:id="rId11"/>
    <p:sldId id="264" r:id="rId12"/>
    <p:sldId id="278" r:id="rId13"/>
    <p:sldId id="295" r:id="rId14"/>
    <p:sldId id="279" r:id="rId15"/>
    <p:sldId id="280" r:id="rId16"/>
    <p:sldId id="283" r:id="rId17"/>
    <p:sldId id="281" r:id="rId18"/>
    <p:sldId id="282" r:id="rId19"/>
    <p:sldId id="265" r:id="rId20"/>
    <p:sldId id="266" r:id="rId21"/>
    <p:sldId id="276" r:id="rId22"/>
    <p:sldId id="288" r:id="rId23"/>
    <p:sldId id="289" r:id="rId24"/>
    <p:sldId id="290" r:id="rId25"/>
    <p:sldId id="291" r:id="rId26"/>
    <p:sldId id="274" r:id="rId27"/>
    <p:sldId id="284" r:id="rId28"/>
    <p:sldId id="285" r:id="rId29"/>
    <p:sldId id="275" r:id="rId30"/>
    <p:sldId id="286" r:id="rId31"/>
    <p:sldId id="287" r:id="rId32"/>
    <p:sldId id="294" r:id="rId33"/>
    <p:sldId id="292" r:id="rId34"/>
    <p:sldId id="297" r:id="rId35"/>
    <p:sldId id="298" r:id="rId36"/>
    <p:sldId id="296" r:id="rId37"/>
    <p:sldId id="299" r:id="rId38"/>
    <p:sldId id="300" r:id="rId39"/>
    <p:sldId id="277" r:id="rId40"/>
    <p:sldId id="302" r:id="rId41"/>
    <p:sldId id="30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677" autoAdjust="0"/>
  </p:normalViewPr>
  <p:slideViewPr>
    <p:cSldViewPr snapToGrid="0">
      <p:cViewPr varScale="1">
        <p:scale>
          <a:sx n="72" d="100"/>
          <a:sy n="72" d="100"/>
        </p:scale>
        <p:origin x="102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53AA3D-30F0-49B7-AD3B-F7EC80BC3C1E}" type="datetimeFigureOut">
              <a:rPr lang="fr-FR" smtClean="0"/>
              <a:t>10/01/2025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0332F6-FE27-40D4-859C-F293E84550F3}" type="slidenum">
              <a:rPr lang="fr-FR" smtClean="0"/>
              <a:t>‹N°›</a:t>
            </a:fld>
            <a:endParaRPr lang="fr-FR"/>
          </a:p>
        </p:txBody>
      </p:sp>
    </p:spTree>
    <p:extLst>
      <p:ext uri="{BB962C8B-B14F-4D97-AF65-F5344CB8AC3E}">
        <p14:creationId xmlns:p14="http://schemas.microsoft.com/office/powerpoint/2010/main" val="1573012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logiciels qui regroupent les données de tous les départements d’une l’entreprise, à savoir la finance, la vente, etc., afin d’optimiser la productivité de l’entreprise. En centralisant les données, cela permet d’établir des prévisions plus pertinentes, prendre des décisions en accord avec l’état actuel de la société.</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4</a:t>
            </a:fld>
            <a:endParaRPr lang="fr-FR"/>
          </a:p>
        </p:txBody>
      </p:sp>
    </p:spTree>
    <p:extLst>
      <p:ext uri="{BB962C8B-B14F-4D97-AF65-F5344CB8AC3E}">
        <p14:creationId xmlns:p14="http://schemas.microsoft.com/office/powerpoint/2010/main" val="3240664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Pensez également à vérifier les niveaux de paramétrage pour obtenir une solution prête à utiliser.</a:t>
            </a:r>
          </a:p>
          <a:p>
            <a:endParaRPr lang="fr-FR" dirty="0"/>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21</a:t>
            </a:fld>
            <a:endParaRPr lang="fr-FR"/>
          </a:p>
        </p:txBody>
      </p:sp>
    </p:spTree>
    <p:extLst>
      <p:ext uri="{BB962C8B-B14F-4D97-AF65-F5344CB8AC3E}">
        <p14:creationId xmlns:p14="http://schemas.microsoft.com/office/powerpoint/2010/main" val="133093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L’ERP est une solution conçue pour gérer et analyser les données opérationnelles. Pour y parvenir, l’ERP les collecte à tous les points où elles sont générées, les centralise sur sa base de données. L’intérêt : les connecter, pour qu’elles s’apportent mutuellement du contexte, les analyser en fonction de toutes les règles de gestion de l’activité et de l’entreprise pour en sortir des indicateurs de performance et de pilotage. Ainsi, l’ERP donne une visibilité sur tout ce qui se passe dans l’activité et génère des économies, des optimisations et de meilleures performances.</a:t>
            </a:r>
          </a:p>
          <a:p>
            <a:r>
              <a:rPr lang="fr-FR" dirty="0"/>
              <a:t>Or, pour parvenir à ces résultats, un ERP demande une intégration totale au sein du système d’information de l’entreprise, ce qui représente un véritable projet stratégique, mais aussi la cause de nombreuses critiques – trop lourd, trop cher, trop compliqué, pas assez souple, ni évolutif…. Qu’en est-il au juste ?</a:t>
            </a:r>
          </a:p>
          <a:p>
            <a:endParaRPr lang="fr-FR" dirty="0"/>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29</a:t>
            </a:fld>
            <a:endParaRPr lang="fr-FR"/>
          </a:p>
        </p:txBody>
      </p:sp>
    </p:spTree>
    <p:extLst>
      <p:ext uri="{BB962C8B-B14F-4D97-AF65-F5344CB8AC3E}">
        <p14:creationId xmlns:p14="http://schemas.microsoft.com/office/powerpoint/2010/main" val="2270077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a:t>
            </a:r>
            <a:r>
              <a:rPr lang="fr-FR" b="1" dirty="0"/>
              <a:t>mode Saas</a:t>
            </a:r>
            <a:r>
              <a:rPr lang="fr-FR" dirty="0"/>
              <a:t> est la mise à disposition d'un logiciel accessible aux utilisateurs via internet. Aucune installation sur les serveurs de l'entreprise cliente n'est requise. Chaque utilisateur dispose d'un compte, avec des niveaux de droit variables, lui permettant d'accéder au logiciel.</a:t>
            </a:r>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34</a:t>
            </a:fld>
            <a:endParaRPr lang="fr-FR"/>
          </a:p>
        </p:txBody>
      </p:sp>
    </p:spTree>
    <p:extLst>
      <p:ext uri="{BB962C8B-B14F-4D97-AF65-F5344CB8AC3E}">
        <p14:creationId xmlns:p14="http://schemas.microsoft.com/office/powerpoint/2010/main" val="3953360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a:t>
            </a:r>
            <a:r>
              <a:rPr lang="fr-FR" dirty="0"/>
              <a:t> terme </a:t>
            </a:r>
            <a:r>
              <a:rPr lang="fr-FR" b="1" dirty="0"/>
              <a:t>Business Intelligence</a:t>
            </a:r>
            <a:r>
              <a:rPr lang="fr-FR" dirty="0"/>
              <a:t> (BI) désigne les technologies, applications et pratiques de collecte, d'intégration, d'analyse et de présentation de l'information. L'</a:t>
            </a:r>
            <a:r>
              <a:rPr lang="fr-FR" b="1" dirty="0"/>
              <a:t>objectif de la Business Intelligence est</a:t>
            </a:r>
            <a:r>
              <a:rPr lang="fr-FR" dirty="0"/>
              <a:t> de soutenir une meilleure prise de décision des verticales métiers, commerciale, marketing, finance.</a:t>
            </a:r>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39</a:t>
            </a:fld>
            <a:endParaRPr lang="fr-FR"/>
          </a:p>
        </p:txBody>
      </p:sp>
    </p:spTree>
    <p:extLst>
      <p:ext uri="{BB962C8B-B14F-4D97-AF65-F5344CB8AC3E}">
        <p14:creationId xmlns:p14="http://schemas.microsoft.com/office/powerpoint/2010/main" val="3044833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40</a:t>
            </a:fld>
            <a:endParaRPr lang="fr-FR"/>
          </a:p>
        </p:txBody>
      </p:sp>
    </p:spTree>
    <p:extLst>
      <p:ext uri="{BB962C8B-B14F-4D97-AF65-F5344CB8AC3E}">
        <p14:creationId xmlns:p14="http://schemas.microsoft.com/office/powerpoint/2010/main" val="2708119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20332F6-FE27-40D4-859C-F293E84550F3}" type="slidenum">
              <a:rPr lang="fr-FR" smtClean="0"/>
              <a:t>41</a:t>
            </a:fld>
            <a:endParaRPr lang="fr-FR"/>
          </a:p>
        </p:txBody>
      </p:sp>
    </p:spTree>
    <p:extLst>
      <p:ext uri="{BB962C8B-B14F-4D97-AF65-F5344CB8AC3E}">
        <p14:creationId xmlns:p14="http://schemas.microsoft.com/office/powerpoint/2010/main" val="1078803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392D9C6-F95C-40D0-BACB-5C2F395C430A}" type="datetime1">
              <a:rPr lang="fr-FR" smtClean="0"/>
              <a:t>10/01/2025</a:t>
            </a:fld>
            <a:endParaRPr lang="fr-F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B93DEFA-14AE-4E04-AF4A-3C96DA8123E3}" type="slidenum">
              <a:rPr lang="fr-FR" smtClean="0"/>
              <a:t>‹N°›</a:t>
            </a:fld>
            <a:endParaRPr lang="fr-FR"/>
          </a:p>
        </p:txBody>
      </p:sp>
    </p:spTree>
    <p:extLst>
      <p:ext uri="{BB962C8B-B14F-4D97-AF65-F5344CB8AC3E}">
        <p14:creationId xmlns:p14="http://schemas.microsoft.com/office/powerpoint/2010/main" val="262922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84E1A10-C5AD-4335-8CC4-93A30F38E700}" type="datetime1">
              <a:rPr lang="fr-FR" smtClean="0"/>
              <a:t>10/01/2025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106803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3D8B64C-3070-4B59-8AF4-B64B331A03B4}" type="datetime1">
              <a:rPr lang="fr-FR" smtClean="0"/>
              <a:t>10/01/2025</a:t>
            </a:fld>
            <a:endParaRPr lang="fr-FR"/>
          </a:p>
        </p:txBody>
      </p:sp>
      <p:sp>
        <p:nvSpPr>
          <p:cNvPr id="5" name="Footer Placeholder 4"/>
          <p:cNvSpPr>
            <a:spLocks noGrp="1"/>
          </p:cNvSpPr>
          <p:nvPr>
            <p:ph type="ftr" sz="quarter" idx="11"/>
          </p:nvPr>
        </p:nvSpPr>
        <p:spPr>
          <a:xfrm>
            <a:off x="774923" y="5951811"/>
            <a:ext cx="7896279" cy="365125"/>
          </a:xfrm>
        </p:spPr>
        <p:txBody>
          <a:bodyPr/>
          <a:lstStyle/>
          <a:p>
            <a:endParaRPr lang="fr-F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B93DEFA-14AE-4E04-AF4A-3C96DA8123E3}" type="slidenum">
              <a:rPr lang="fr-FR" smtClean="0"/>
              <a:t>‹N°›</a:t>
            </a:fld>
            <a:endParaRPr lang="fr-FR"/>
          </a:p>
        </p:txBody>
      </p:sp>
    </p:spTree>
    <p:extLst>
      <p:ext uri="{BB962C8B-B14F-4D97-AF65-F5344CB8AC3E}">
        <p14:creationId xmlns:p14="http://schemas.microsoft.com/office/powerpoint/2010/main" val="380398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835785-19DF-4734-AF8E-BAE1BC21A60B}" type="datetime1">
              <a:rPr lang="fr-FR" smtClean="0"/>
              <a:t>10/01/2025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0558300" y="5956137"/>
            <a:ext cx="1052508" cy="365125"/>
          </a:xfrm>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3424306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6162AFA-F319-4A6C-BDBD-BF9494645361}" type="datetime1">
              <a:rPr lang="fr-FR" smtClean="0"/>
              <a:t>10/01/2025</a:t>
            </a:fld>
            <a:endParaRPr lang="fr-F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B93DEFA-14AE-4E04-AF4A-3C96DA8123E3}" type="slidenum">
              <a:rPr lang="fr-FR" smtClean="0"/>
              <a:t>‹N°›</a:t>
            </a:fld>
            <a:endParaRPr lang="fr-FR"/>
          </a:p>
        </p:txBody>
      </p:sp>
    </p:spTree>
    <p:extLst>
      <p:ext uri="{BB962C8B-B14F-4D97-AF65-F5344CB8AC3E}">
        <p14:creationId xmlns:p14="http://schemas.microsoft.com/office/powerpoint/2010/main" val="163680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3F317C0-9481-4896-8B76-874CA0761851}" type="datetime1">
              <a:rPr lang="fr-FR" smtClean="0"/>
              <a:t>10/01/2025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527526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4F85E91-BD5E-4776-B591-CA32B76C94A6}" type="datetime1">
              <a:rPr lang="fr-FR" smtClean="0"/>
              <a:t>10/01/2025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13631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D6336EE-5DD7-40CB-AB41-DDCE0C46D486}" type="datetime1">
              <a:rPr lang="fr-FR" smtClean="0"/>
              <a:t>10/01/2025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3957255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958C46-2927-45BA-BCB7-18216B10A82E}" type="datetime1">
              <a:rPr lang="fr-FR" smtClean="0"/>
              <a:t>10/01/2025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2108235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83CF764-2ABA-4CBE-8941-4CFE2F38E077}" type="datetime1">
              <a:rPr lang="fr-FR" smtClean="0"/>
              <a:t>10/01/2025</a:t>
            </a:fld>
            <a:endParaRPr lang="fr-F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B93DEFA-14AE-4E04-AF4A-3C96DA8123E3}" type="slidenum">
              <a:rPr lang="fr-FR" smtClean="0"/>
              <a:t>‹N°›</a:t>
            </a:fld>
            <a:endParaRPr lang="fr-FR"/>
          </a:p>
        </p:txBody>
      </p:sp>
    </p:spTree>
    <p:extLst>
      <p:ext uri="{BB962C8B-B14F-4D97-AF65-F5344CB8AC3E}">
        <p14:creationId xmlns:p14="http://schemas.microsoft.com/office/powerpoint/2010/main" val="2031826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FDFE7B8-3979-4858-81A5-1EB6664C463D}" type="datetime1">
              <a:rPr lang="fr-FR" smtClean="0"/>
              <a:t>10/01/2025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93DEFA-14AE-4E04-AF4A-3C96DA8123E3}" type="slidenum">
              <a:rPr lang="fr-FR" smtClean="0"/>
              <a:t>‹N°›</a:t>
            </a:fld>
            <a:endParaRPr lang="fr-FR"/>
          </a:p>
        </p:txBody>
      </p:sp>
    </p:spTree>
    <p:extLst>
      <p:ext uri="{BB962C8B-B14F-4D97-AF65-F5344CB8AC3E}">
        <p14:creationId xmlns:p14="http://schemas.microsoft.com/office/powerpoint/2010/main" val="2326260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D10FD19-2D4F-4673-A1FA-E3B699EBB9D0}" type="datetime1">
              <a:rPr lang="fr-FR" smtClean="0"/>
              <a:t>10/01/2025</a:t>
            </a:fld>
            <a:endParaRPr lang="fr-F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fr-F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B93DEFA-14AE-4E04-AF4A-3C96DA8123E3}" type="slidenum">
              <a:rPr lang="fr-FR" smtClean="0"/>
              <a:t>‹N°›</a:t>
            </a:fld>
            <a:endParaRPr lang="fr-F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41542889"/>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DE1A84-CB74-6110-3D61-910B9A2EFD4A}"/>
              </a:ext>
            </a:extLst>
          </p:cNvPr>
          <p:cNvSpPr>
            <a:spLocks noGrp="1"/>
          </p:cNvSpPr>
          <p:nvPr>
            <p:ph type="ctrTitle"/>
          </p:nvPr>
        </p:nvSpPr>
        <p:spPr/>
        <p:txBody>
          <a:bodyPr>
            <a:normAutofit/>
          </a:bodyPr>
          <a:lstStyle/>
          <a:p>
            <a:r>
              <a:rPr lang="fr-FR" dirty="0"/>
              <a:t>INTRODUCTION AUX ERP</a:t>
            </a:r>
          </a:p>
        </p:txBody>
      </p:sp>
      <p:sp>
        <p:nvSpPr>
          <p:cNvPr id="4" name="Sous-titre 3">
            <a:extLst>
              <a:ext uri="{FF2B5EF4-FFF2-40B4-BE49-F238E27FC236}">
                <a16:creationId xmlns:a16="http://schemas.microsoft.com/office/drawing/2014/main" id="{F28E69F1-3B67-4BB8-8830-5720D08A481D}"/>
              </a:ext>
            </a:extLst>
          </p:cNvPr>
          <p:cNvSpPr>
            <a:spLocks noGrp="1"/>
          </p:cNvSpPr>
          <p:nvPr>
            <p:ph type="subTitle" idx="1"/>
          </p:nvPr>
        </p:nvSpPr>
        <p:spPr/>
        <p:txBody>
          <a:bodyPr/>
          <a:lstStyle/>
          <a:p>
            <a:r>
              <a:rPr lang="fr-FR" dirty="0"/>
              <a:t>Dr. BETAOUAF </a:t>
            </a:r>
            <a:r>
              <a:rPr lang="fr-FR" dirty="0" err="1"/>
              <a:t>HichEM</a:t>
            </a:r>
            <a:endParaRPr lang="fr-FR" dirty="0"/>
          </a:p>
        </p:txBody>
      </p:sp>
      <p:sp>
        <p:nvSpPr>
          <p:cNvPr id="5" name="Espace réservé du numéro de diapositive 4">
            <a:extLst>
              <a:ext uri="{FF2B5EF4-FFF2-40B4-BE49-F238E27FC236}">
                <a16:creationId xmlns:a16="http://schemas.microsoft.com/office/drawing/2014/main" id="{12D7E4D9-A627-4149-BC4B-8894B29A4EA0}"/>
              </a:ext>
            </a:extLst>
          </p:cNvPr>
          <p:cNvSpPr>
            <a:spLocks noGrp="1"/>
          </p:cNvSpPr>
          <p:nvPr>
            <p:ph type="sldNum" sz="quarter" idx="12"/>
          </p:nvPr>
        </p:nvSpPr>
        <p:spPr/>
        <p:txBody>
          <a:bodyPr/>
          <a:lstStyle/>
          <a:p>
            <a:fld id="{3B93DEFA-14AE-4E04-AF4A-3C96DA8123E3}" type="slidenum">
              <a:rPr lang="fr-FR" smtClean="0"/>
              <a:t>1</a:t>
            </a:fld>
            <a:endParaRPr lang="fr-FR"/>
          </a:p>
        </p:txBody>
      </p:sp>
    </p:spTree>
    <p:extLst>
      <p:ext uri="{BB962C8B-B14F-4D97-AF65-F5344CB8AC3E}">
        <p14:creationId xmlns:p14="http://schemas.microsoft.com/office/powerpoint/2010/main" val="2998344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B0B0D-2428-F23F-B422-475A34CC8CBD}"/>
              </a:ext>
            </a:extLst>
          </p:cNvPr>
          <p:cNvSpPr>
            <a:spLocks noGrp="1"/>
          </p:cNvSpPr>
          <p:nvPr>
            <p:ph type="title"/>
          </p:nvPr>
        </p:nvSpPr>
        <p:spPr>
          <a:xfrm>
            <a:off x="581192" y="702156"/>
            <a:ext cx="11029616" cy="1013800"/>
          </a:xfrm>
        </p:spPr>
        <p:txBody>
          <a:bodyPr>
            <a:normAutofit/>
          </a:bodyPr>
          <a:lstStyle/>
          <a:p>
            <a:r>
              <a:rPr lang="fr-FR" dirty="0"/>
              <a:t>Comment fonctionne un ERP ?</a:t>
            </a:r>
            <a:br>
              <a:rPr lang="fr-FR" dirty="0"/>
            </a:br>
            <a:endParaRPr lang="fr-FR" dirty="0"/>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581192" y="2180496"/>
            <a:ext cx="11029615" cy="3678303"/>
          </a:xfrm>
        </p:spPr>
        <p:txBody>
          <a:bodyPr>
            <a:normAutofit/>
          </a:bodyPr>
          <a:lstStyle/>
          <a:p>
            <a:r>
              <a:rPr lang="fr-FR" sz="2400" dirty="0"/>
              <a:t>Le principe d’un ERP est de centraliser la base de données de l’entreprise. </a:t>
            </a:r>
          </a:p>
          <a:p>
            <a:endParaRPr lang="fr-FR" sz="2400" dirty="0"/>
          </a:p>
          <a:p>
            <a:r>
              <a:rPr lang="fr-FR" sz="2400" dirty="0"/>
              <a:t>C’est-à-dire que le fait d’entrer ou de modifier une donnée dans l’un ou l’autre des modules (gestion des ventes, des stocks, de la production, etc.) impacte tous les autres modules : la base de données est mise à jour et applique la modification à toute l’entreprise. </a:t>
            </a:r>
          </a:p>
          <a:p>
            <a:endParaRPr lang="fr-FR" sz="2400" dirty="0"/>
          </a:p>
        </p:txBody>
      </p:sp>
      <p:sp>
        <p:nvSpPr>
          <p:cNvPr id="8" name="Espace réservé du numéro de diapositive 7">
            <a:extLst>
              <a:ext uri="{FF2B5EF4-FFF2-40B4-BE49-F238E27FC236}">
                <a16:creationId xmlns:a16="http://schemas.microsoft.com/office/drawing/2014/main" id="{128C0939-082E-4DD1-9AFA-F04F2E9B1B03}"/>
              </a:ext>
            </a:extLst>
          </p:cNvPr>
          <p:cNvSpPr>
            <a:spLocks noGrp="1"/>
          </p:cNvSpPr>
          <p:nvPr>
            <p:ph type="sldNum" sz="quarter" idx="12"/>
          </p:nvPr>
        </p:nvSpPr>
        <p:spPr/>
        <p:txBody>
          <a:bodyPr/>
          <a:lstStyle/>
          <a:p>
            <a:fld id="{3B93DEFA-14AE-4E04-AF4A-3C96DA8123E3}" type="slidenum">
              <a:rPr lang="fr-FR" smtClean="0"/>
              <a:t>10</a:t>
            </a:fld>
            <a:endParaRPr lang="fr-FR"/>
          </a:p>
        </p:txBody>
      </p:sp>
    </p:spTree>
    <p:extLst>
      <p:ext uri="{BB962C8B-B14F-4D97-AF65-F5344CB8AC3E}">
        <p14:creationId xmlns:p14="http://schemas.microsoft.com/office/powerpoint/2010/main" val="3884544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D6AD389F-C5FA-8E21-1D5E-EA5B5CAAB205}"/>
              </a:ext>
            </a:extLst>
          </p:cNvPr>
          <p:cNvSpPr>
            <a:spLocks noGrp="1"/>
          </p:cNvSpPr>
          <p:nvPr>
            <p:ph type="title"/>
          </p:nvPr>
        </p:nvSpPr>
        <p:spPr>
          <a:xfrm>
            <a:off x="581192" y="702156"/>
            <a:ext cx="11029616" cy="1013800"/>
          </a:xfrm>
        </p:spPr>
        <p:txBody>
          <a:bodyPr>
            <a:normAutofit/>
          </a:bodyPr>
          <a:lstStyle/>
          <a:p>
            <a:r>
              <a:rPr lang="fr-FR" dirty="0"/>
              <a:t>Comment fonctionne un ERP ?</a:t>
            </a:r>
            <a:br>
              <a:rPr lang="fr-FR" dirty="0"/>
            </a:br>
            <a:endParaRPr lang="fr-FR" dirty="0"/>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581192" y="2180496"/>
            <a:ext cx="11029615" cy="3678303"/>
          </a:xfrm>
        </p:spPr>
        <p:txBody>
          <a:bodyPr>
            <a:normAutofit/>
          </a:bodyPr>
          <a:lstStyle/>
          <a:p>
            <a:r>
              <a:rPr lang="fr-FR" sz="2400" dirty="0"/>
              <a:t>Par exemple, si un commercial/vendeur entre une vente sur son terminal (qui peut être mobile), l’ERP va immédiatement et automatiquement appliquer cette vente sur le stock, le journal des ventes, le grand livre (comptabilité) et le compte de résultat. </a:t>
            </a:r>
          </a:p>
          <a:p>
            <a:endParaRPr lang="fr-FR" sz="2400" dirty="0"/>
          </a:p>
          <a:p>
            <a:r>
              <a:rPr lang="fr-FR" sz="2400" dirty="0"/>
              <a:t>Et ce, en </a:t>
            </a:r>
            <a:r>
              <a:rPr lang="fr-FR" sz="2400" dirty="0">
                <a:solidFill>
                  <a:srgbClr val="FF0000"/>
                </a:solidFill>
              </a:rPr>
              <a:t>temps réel </a:t>
            </a:r>
            <a:r>
              <a:rPr lang="fr-FR" sz="2400" dirty="0"/>
              <a:t>!</a:t>
            </a:r>
          </a:p>
          <a:p>
            <a:endParaRPr lang="fr-FR" sz="2400" dirty="0"/>
          </a:p>
        </p:txBody>
      </p:sp>
      <p:sp>
        <p:nvSpPr>
          <p:cNvPr id="6" name="Espace réservé du numéro de diapositive 5">
            <a:extLst>
              <a:ext uri="{FF2B5EF4-FFF2-40B4-BE49-F238E27FC236}">
                <a16:creationId xmlns:a16="http://schemas.microsoft.com/office/drawing/2014/main" id="{F44DF047-D63B-4FC5-8FFE-59A5EC9B5C8A}"/>
              </a:ext>
            </a:extLst>
          </p:cNvPr>
          <p:cNvSpPr>
            <a:spLocks noGrp="1"/>
          </p:cNvSpPr>
          <p:nvPr>
            <p:ph type="sldNum" sz="quarter" idx="12"/>
          </p:nvPr>
        </p:nvSpPr>
        <p:spPr/>
        <p:txBody>
          <a:bodyPr/>
          <a:lstStyle/>
          <a:p>
            <a:fld id="{3B93DEFA-14AE-4E04-AF4A-3C96DA8123E3}" type="slidenum">
              <a:rPr lang="fr-FR" smtClean="0"/>
              <a:t>11</a:t>
            </a:fld>
            <a:endParaRPr lang="fr-FR"/>
          </a:p>
        </p:txBody>
      </p:sp>
    </p:spTree>
    <p:extLst>
      <p:ext uri="{BB962C8B-B14F-4D97-AF65-F5344CB8AC3E}">
        <p14:creationId xmlns:p14="http://schemas.microsoft.com/office/powerpoint/2010/main" val="3381754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D6AD389F-C5FA-8E21-1D5E-EA5B5CAAB205}"/>
              </a:ext>
            </a:extLst>
          </p:cNvPr>
          <p:cNvSpPr>
            <a:spLocks noGrp="1"/>
          </p:cNvSpPr>
          <p:nvPr>
            <p:ph type="title"/>
          </p:nvPr>
        </p:nvSpPr>
        <p:spPr>
          <a:xfrm>
            <a:off x="581192" y="702156"/>
            <a:ext cx="11029616" cy="1013800"/>
          </a:xfrm>
        </p:spPr>
        <p:txBody>
          <a:bodyPr>
            <a:normAutofit/>
          </a:bodyPr>
          <a:lstStyle/>
          <a:p>
            <a:r>
              <a:rPr lang="fr-FR" dirty="0"/>
              <a:t>Comment fonctionne un ERP ?</a:t>
            </a:r>
            <a:br>
              <a:rPr lang="fr-FR" dirty="0"/>
            </a:br>
            <a:endParaRPr lang="fr-FR" dirty="0"/>
          </a:p>
        </p:txBody>
      </p:sp>
      <p:sp>
        <p:nvSpPr>
          <p:cNvPr id="5" name="Espace réservé du contenu 4">
            <a:extLst>
              <a:ext uri="{FF2B5EF4-FFF2-40B4-BE49-F238E27FC236}">
                <a16:creationId xmlns:a16="http://schemas.microsoft.com/office/drawing/2014/main" id="{B6069D0A-AC5A-BED3-D620-F4549D010881}"/>
              </a:ext>
            </a:extLst>
          </p:cNvPr>
          <p:cNvSpPr>
            <a:spLocks noGrp="1"/>
          </p:cNvSpPr>
          <p:nvPr>
            <p:ph idx="1"/>
          </p:nvPr>
        </p:nvSpPr>
        <p:spPr>
          <a:xfrm>
            <a:off x="581192" y="2180496"/>
            <a:ext cx="11029615" cy="3678303"/>
          </a:xfrm>
        </p:spPr>
        <p:txBody>
          <a:bodyPr/>
          <a:lstStyle/>
          <a:p>
            <a:r>
              <a:rPr lang="fr-FR" sz="2400" dirty="0"/>
              <a:t>Un logiciel ERP se divise en plusieurs </a:t>
            </a:r>
            <a:r>
              <a:rPr lang="fr-FR" sz="2400" dirty="0">
                <a:solidFill>
                  <a:srgbClr val="FF0000"/>
                </a:solidFill>
              </a:rPr>
              <a:t>modules</a:t>
            </a:r>
            <a:r>
              <a:rPr lang="fr-FR" sz="2400" dirty="0"/>
              <a:t> ERP. </a:t>
            </a:r>
          </a:p>
          <a:p>
            <a:endParaRPr lang="fr-FR" sz="2400" dirty="0"/>
          </a:p>
          <a:p>
            <a:r>
              <a:rPr lang="fr-FR" sz="2400" dirty="0"/>
              <a:t>Chacun :</a:t>
            </a:r>
          </a:p>
          <a:p>
            <a:pPr lvl="1"/>
            <a:r>
              <a:rPr lang="fr-FR" sz="2000" dirty="0"/>
              <a:t>possède ses propres fonctionnalités,</a:t>
            </a:r>
          </a:p>
          <a:p>
            <a:pPr lvl="1"/>
            <a:r>
              <a:rPr lang="fr-FR" sz="2000" dirty="0"/>
              <a:t>et se destine à l'un des services de l'entreprise.</a:t>
            </a:r>
          </a:p>
          <a:p>
            <a:endParaRPr lang="fr-FR" sz="2400" dirty="0"/>
          </a:p>
          <a:p>
            <a:r>
              <a:rPr lang="fr-FR" sz="2400" dirty="0"/>
              <a:t>L'information étant centralisée, tous les modules se </a:t>
            </a:r>
            <a:r>
              <a:rPr lang="fr-FR" sz="2400" dirty="0">
                <a:solidFill>
                  <a:srgbClr val="FF0000"/>
                </a:solidFill>
              </a:rPr>
              <a:t>coordonnent</a:t>
            </a:r>
            <a:r>
              <a:rPr lang="fr-FR" sz="2400" dirty="0"/>
              <a:t>.</a:t>
            </a:r>
          </a:p>
          <a:p>
            <a:endParaRPr lang="fr-FR" dirty="0"/>
          </a:p>
        </p:txBody>
      </p:sp>
      <p:sp>
        <p:nvSpPr>
          <p:cNvPr id="6" name="Espace réservé du numéro de diapositive 5">
            <a:extLst>
              <a:ext uri="{FF2B5EF4-FFF2-40B4-BE49-F238E27FC236}">
                <a16:creationId xmlns:a16="http://schemas.microsoft.com/office/drawing/2014/main" id="{2BC431CC-879A-4773-9FAD-47BEE8A21995}"/>
              </a:ext>
            </a:extLst>
          </p:cNvPr>
          <p:cNvSpPr>
            <a:spLocks noGrp="1"/>
          </p:cNvSpPr>
          <p:nvPr>
            <p:ph type="sldNum" sz="quarter" idx="12"/>
          </p:nvPr>
        </p:nvSpPr>
        <p:spPr/>
        <p:txBody>
          <a:bodyPr/>
          <a:lstStyle/>
          <a:p>
            <a:fld id="{3B93DEFA-14AE-4E04-AF4A-3C96DA8123E3}" type="slidenum">
              <a:rPr lang="fr-FR" smtClean="0"/>
              <a:t>12</a:t>
            </a:fld>
            <a:endParaRPr lang="fr-FR"/>
          </a:p>
        </p:txBody>
      </p:sp>
    </p:spTree>
    <p:extLst>
      <p:ext uri="{BB962C8B-B14F-4D97-AF65-F5344CB8AC3E}">
        <p14:creationId xmlns:p14="http://schemas.microsoft.com/office/powerpoint/2010/main" val="321673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F592A1-18D0-71E8-63F6-52F51192230E}"/>
              </a:ext>
            </a:extLst>
          </p:cNvPr>
          <p:cNvSpPr>
            <a:spLocks noGrp="1"/>
          </p:cNvSpPr>
          <p:nvPr>
            <p:ph type="title"/>
          </p:nvPr>
        </p:nvSpPr>
        <p:spPr>
          <a:xfrm>
            <a:off x="677334" y="609600"/>
            <a:ext cx="8596668" cy="785019"/>
          </a:xfrm>
        </p:spPr>
        <p:txBody>
          <a:bodyPr>
            <a:normAutofit/>
          </a:bodyPr>
          <a:lstStyle/>
          <a:p>
            <a:r>
              <a:rPr lang="fr-FR" dirty="0"/>
              <a:t>L’ERP dans le système de l’entreprise</a:t>
            </a:r>
          </a:p>
        </p:txBody>
      </p:sp>
      <p:pic>
        <p:nvPicPr>
          <p:cNvPr id="5" name="Espace réservé du contenu 4">
            <a:extLst>
              <a:ext uri="{FF2B5EF4-FFF2-40B4-BE49-F238E27FC236}">
                <a16:creationId xmlns:a16="http://schemas.microsoft.com/office/drawing/2014/main" id="{E7BF1851-51E1-EF3D-62C7-BDA6D5F09B4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38939" y="2226513"/>
            <a:ext cx="4731026" cy="3910617"/>
          </a:xfrm>
        </p:spPr>
      </p:pic>
      <p:sp>
        <p:nvSpPr>
          <p:cNvPr id="7" name="ZoneTexte 6">
            <a:extLst>
              <a:ext uri="{FF2B5EF4-FFF2-40B4-BE49-F238E27FC236}">
                <a16:creationId xmlns:a16="http://schemas.microsoft.com/office/drawing/2014/main" id="{9F511AEC-44D3-4CC8-C115-420AF0D121BB}"/>
              </a:ext>
            </a:extLst>
          </p:cNvPr>
          <p:cNvSpPr txBox="1"/>
          <p:nvPr/>
        </p:nvSpPr>
        <p:spPr>
          <a:xfrm>
            <a:off x="4027469" y="6511614"/>
            <a:ext cx="9760449" cy="369332"/>
          </a:xfrm>
          <a:prstGeom prst="rect">
            <a:avLst/>
          </a:prstGeom>
          <a:noFill/>
        </p:spPr>
        <p:txBody>
          <a:bodyPr wrap="square">
            <a:spAutoFit/>
          </a:bodyPr>
          <a:lstStyle/>
          <a:p>
            <a:r>
              <a:rPr lang="fr-FR" dirty="0"/>
              <a:t>Source : https://www.magazineb2b.com/avantages-inconvenients-erp.html</a:t>
            </a:r>
          </a:p>
        </p:txBody>
      </p:sp>
      <p:sp>
        <p:nvSpPr>
          <p:cNvPr id="3" name="Espace réservé du numéro de diapositive 2">
            <a:extLst>
              <a:ext uri="{FF2B5EF4-FFF2-40B4-BE49-F238E27FC236}">
                <a16:creationId xmlns:a16="http://schemas.microsoft.com/office/drawing/2014/main" id="{431B7EE5-3B92-4566-AE8A-4E0624207D1B}"/>
              </a:ext>
            </a:extLst>
          </p:cNvPr>
          <p:cNvSpPr>
            <a:spLocks noGrp="1"/>
          </p:cNvSpPr>
          <p:nvPr>
            <p:ph type="sldNum" sz="quarter" idx="12"/>
          </p:nvPr>
        </p:nvSpPr>
        <p:spPr/>
        <p:txBody>
          <a:bodyPr/>
          <a:lstStyle/>
          <a:p>
            <a:fld id="{3B93DEFA-14AE-4E04-AF4A-3C96DA8123E3}" type="slidenum">
              <a:rPr lang="fr-FR" smtClean="0"/>
              <a:t>13</a:t>
            </a:fld>
            <a:endParaRPr lang="fr-FR"/>
          </a:p>
        </p:txBody>
      </p:sp>
    </p:spTree>
    <p:extLst>
      <p:ext uri="{BB962C8B-B14F-4D97-AF65-F5344CB8AC3E}">
        <p14:creationId xmlns:p14="http://schemas.microsoft.com/office/powerpoint/2010/main" val="3749627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3BD073-414D-E7FD-A96C-B97654D8C6E4}"/>
              </a:ext>
            </a:extLst>
          </p:cNvPr>
          <p:cNvSpPr>
            <a:spLocks noGrp="1"/>
          </p:cNvSpPr>
          <p:nvPr>
            <p:ph type="title"/>
          </p:nvPr>
        </p:nvSpPr>
        <p:spPr>
          <a:xfrm>
            <a:off x="581025" y="701675"/>
            <a:ext cx="11029950" cy="1014413"/>
          </a:xfrm>
        </p:spPr>
        <p:txBody>
          <a:bodyPr>
            <a:normAutofit/>
          </a:bodyPr>
          <a:lstStyle/>
          <a:p>
            <a:r>
              <a:rPr lang="fr-FR" dirty="0"/>
              <a:t>différents types de logiciels ERP</a:t>
            </a:r>
            <a:br>
              <a:rPr lang="fr-FR" dirty="0"/>
            </a:br>
            <a:endParaRPr lang="fr-FR" dirty="0"/>
          </a:p>
        </p:txBody>
      </p:sp>
      <p:sp>
        <p:nvSpPr>
          <p:cNvPr id="3" name="Espace réservé du contenu 2">
            <a:extLst>
              <a:ext uri="{FF2B5EF4-FFF2-40B4-BE49-F238E27FC236}">
                <a16:creationId xmlns:a16="http://schemas.microsoft.com/office/drawing/2014/main" id="{B949650D-6230-DFBD-D8B0-118EF2016DC1}"/>
              </a:ext>
            </a:extLst>
          </p:cNvPr>
          <p:cNvSpPr>
            <a:spLocks noGrp="1"/>
          </p:cNvSpPr>
          <p:nvPr>
            <p:ph idx="1"/>
          </p:nvPr>
        </p:nvSpPr>
        <p:spPr>
          <a:xfrm>
            <a:off x="581192" y="2180496"/>
            <a:ext cx="11029615" cy="3678303"/>
          </a:xfrm>
        </p:spPr>
        <p:txBody>
          <a:bodyPr>
            <a:normAutofit fontScale="92500" lnSpcReduction="20000"/>
          </a:bodyPr>
          <a:lstStyle/>
          <a:p>
            <a:r>
              <a:rPr lang="fr-FR" sz="2000" b="1" dirty="0"/>
              <a:t>ERP généralistes</a:t>
            </a:r>
          </a:p>
          <a:p>
            <a:endParaRPr lang="fr-FR" sz="2000" b="1" dirty="0"/>
          </a:p>
          <a:p>
            <a:r>
              <a:rPr lang="fr-FR" sz="2000" dirty="0"/>
              <a:t>Un logiciel unique qui propose les fonctionnalités de base.</a:t>
            </a:r>
          </a:p>
          <a:p>
            <a:endParaRPr lang="fr-FR" sz="2000" dirty="0"/>
          </a:p>
          <a:p>
            <a:r>
              <a:rPr lang="fr-FR" sz="2000" dirty="0"/>
              <a:t>Il répond à l'ensemble des besoins d'une entreprise et peut être implémenté sur une large majorité des secteurs d'activité.</a:t>
            </a:r>
          </a:p>
          <a:p>
            <a:endParaRPr lang="fr-FR" sz="2000" dirty="0"/>
          </a:p>
          <a:p>
            <a:r>
              <a:rPr lang="fr-FR" sz="2000" dirty="0"/>
              <a:t>Non personnalisables.</a:t>
            </a:r>
          </a:p>
          <a:p>
            <a:endParaRPr lang="fr-FR" sz="2000" dirty="0"/>
          </a:p>
          <a:p>
            <a:r>
              <a:rPr lang="fr-FR" sz="2000" dirty="0"/>
              <a:t>EX:  Sage X3, Microsoft AX, SAP S4 Hana ou SAP Business One. </a:t>
            </a:r>
          </a:p>
          <a:p>
            <a:endParaRPr lang="fr-FR" sz="1000" dirty="0"/>
          </a:p>
        </p:txBody>
      </p:sp>
      <p:sp>
        <p:nvSpPr>
          <p:cNvPr id="6" name="Espace réservé du numéro de diapositive 5">
            <a:extLst>
              <a:ext uri="{FF2B5EF4-FFF2-40B4-BE49-F238E27FC236}">
                <a16:creationId xmlns:a16="http://schemas.microsoft.com/office/drawing/2014/main" id="{D75D2BDB-40AD-40DC-9381-095DB2BB7313}"/>
              </a:ext>
            </a:extLst>
          </p:cNvPr>
          <p:cNvSpPr>
            <a:spLocks noGrp="1"/>
          </p:cNvSpPr>
          <p:nvPr>
            <p:ph type="sldNum" sz="quarter" idx="12"/>
          </p:nvPr>
        </p:nvSpPr>
        <p:spPr/>
        <p:txBody>
          <a:bodyPr/>
          <a:lstStyle/>
          <a:p>
            <a:fld id="{3B93DEFA-14AE-4E04-AF4A-3C96DA8123E3}" type="slidenum">
              <a:rPr lang="fr-FR" smtClean="0"/>
              <a:t>14</a:t>
            </a:fld>
            <a:endParaRPr lang="fr-FR"/>
          </a:p>
        </p:txBody>
      </p:sp>
    </p:spTree>
    <p:extLst>
      <p:ext uri="{BB962C8B-B14F-4D97-AF65-F5344CB8AC3E}">
        <p14:creationId xmlns:p14="http://schemas.microsoft.com/office/powerpoint/2010/main" val="806138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3BD073-414D-E7FD-A96C-B97654D8C6E4}"/>
              </a:ext>
            </a:extLst>
          </p:cNvPr>
          <p:cNvSpPr>
            <a:spLocks noGrp="1"/>
          </p:cNvSpPr>
          <p:nvPr>
            <p:ph type="title"/>
          </p:nvPr>
        </p:nvSpPr>
        <p:spPr>
          <a:xfrm>
            <a:off x="581192" y="702156"/>
            <a:ext cx="11029616" cy="1013800"/>
          </a:xfrm>
        </p:spPr>
        <p:txBody>
          <a:bodyPr>
            <a:normAutofit/>
          </a:bodyPr>
          <a:lstStyle/>
          <a:p>
            <a:r>
              <a:rPr lang="fr-FR" dirty="0"/>
              <a:t>différents types de logiciels ERP</a:t>
            </a:r>
            <a:br>
              <a:rPr lang="fr-FR" dirty="0"/>
            </a:br>
            <a:endParaRPr lang="fr-FR" dirty="0"/>
          </a:p>
        </p:txBody>
      </p:sp>
      <p:sp>
        <p:nvSpPr>
          <p:cNvPr id="3" name="Espace réservé du contenu 2">
            <a:extLst>
              <a:ext uri="{FF2B5EF4-FFF2-40B4-BE49-F238E27FC236}">
                <a16:creationId xmlns:a16="http://schemas.microsoft.com/office/drawing/2014/main" id="{B949650D-6230-DFBD-D8B0-118EF2016DC1}"/>
              </a:ext>
            </a:extLst>
          </p:cNvPr>
          <p:cNvSpPr>
            <a:spLocks noGrp="1"/>
          </p:cNvSpPr>
          <p:nvPr>
            <p:ph idx="1"/>
          </p:nvPr>
        </p:nvSpPr>
        <p:spPr>
          <a:xfrm>
            <a:off x="581192" y="2180496"/>
            <a:ext cx="11029615" cy="3678303"/>
          </a:xfrm>
        </p:spPr>
        <p:txBody>
          <a:bodyPr>
            <a:noAutofit/>
          </a:bodyPr>
          <a:lstStyle/>
          <a:p>
            <a:r>
              <a:rPr lang="fr-FR" sz="2000" b="1" dirty="0"/>
              <a:t>ERP open source</a:t>
            </a:r>
          </a:p>
          <a:p>
            <a:endParaRPr lang="fr-FR" sz="2000" dirty="0"/>
          </a:p>
          <a:p>
            <a:r>
              <a:rPr lang="fr-FR" sz="2000" dirty="0"/>
              <a:t>Logiciels libres qui n'imposent pas l'acquisition d'une licence.</a:t>
            </a:r>
          </a:p>
          <a:p>
            <a:endParaRPr lang="fr-FR" sz="2000" dirty="0"/>
          </a:p>
          <a:p>
            <a:r>
              <a:rPr lang="fr-FR" sz="2000" dirty="0"/>
              <a:t>Sont nettement moins chers, mais les services associés sont minimes</a:t>
            </a:r>
          </a:p>
          <a:p>
            <a:endParaRPr lang="fr-FR" sz="2000" dirty="0"/>
          </a:p>
          <a:p>
            <a:r>
              <a:rPr lang="fr-FR" sz="2000" dirty="0"/>
              <a:t>S'adaptent parfaitement aux besoins des PME, mais imposent de bonnes connaissances en informatique</a:t>
            </a:r>
          </a:p>
          <a:p>
            <a:endParaRPr lang="fr-FR" sz="2000" dirty="0"/>
          </a:p>
          <a:p>
            <a:r>
              <a:rPr lang="fr-FR" sz="2000" dirty="0"/>
              <a:t>EX: ODOO,  ZEPHIR,  AXELOR,  APRODIX...</a:t>
            </a:r>
          </a:p>
        </p:txBody>
      </p:sp>
      <p:sp>
        <p:nvSpPr>
          <p:cNvPr id="6" name="Espace réservé du numéro de diapositive 5">
            <a:extLst>
              <a:ext uri="{FF2B5EF4-FFF2-40B4-BE49-F238E27FC236}">
                <a16:creationId xmlns:a16="http://schemas.microsoft.com/office/drawing/2014/main" id="{2928676E-5754-4D43-BB03-6857D36E43C2}"/>
              </a:ext>
            </a:extLst>
          </p:cNvPr>
          <p:cNvSpPr>
            <a:spLocks noGrp="1"/>
          </p:cNvSpPr>
          <p:nvPr>
            <p:ph type="sldNum" sz="quarter" idx="12"/>
          </p:nvPr>
        </p:nvSpPr>
        <p:spPr/>
        <p:txBody>
          <a:bodyPr/>
          <a:lstStyle/>
          <a:p>
            <a:fld id="{3B93DEFA-14AE-4E04-AF4A-3C96DA8123E3}" type="slidenum">
              <a:rPr lang="fr-FR" smtClean="0"/>
              <a:t>15</a:t>
            </a:fld>
            <a:endParaRPr lang="fr-FR"/>
          </a:p>
        </p:txBody>
      </p:sp>
    </p:spTree>
    <p:extLst>
      <p:ext uri="{BB962C8B-B14F-4D97-AF65-F5344CB8AC3E}">
        <p14:creationId xmlns:p14="http://schemas.microsoft.com/office/powerpoint/2010/main" val="1009517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7196DF63-0A90-D00E-38DA-A3F2E9812568}"/>
              </a:ext>
            </a:extLst>
          </p:cNvPr>
          <p:cNvSpPr>
            <a:spLocks noGrp="1"/>
          </p:cNvSpPr>
          <p:nvPr>
            <p:ph type="title"/>
          </p:nvPr>
        </p:nvSpPr>
        <p:spPr>
          <a:xfrm>
            <a:off x="581192" y="702156"/>
            <a:ext cx="11029616" cy="1013800"/>
          </a:xfrm>
        </p:spPr>
        <p:txBody>
          <a:bodyPr>
            <a:normAutofit/>
          </a:bodyPr>
          <a:lstStyle/>
          <a:p>
            <a:r>
              <a:rPr lang="fr-FR" dirty="0"/>
              <a:t>différents types de logiciels ERP</a:t>
            </a:r>
            <a:br>
              <a:rPr lang="fr-FR" dirty="0"/>
            </a:br>
            <a:endParaRPr lang="fr-FR" dirty="0"/>
          </a:p>
        </p:txBody>
      </p:sp>
      <p:sp>
        <p:nvSpPr>
          <p:cNvPr id="3" name="Espace réservé du contenu 2">
            <a:extLst>
              <a:ext uri="{FF2B5EF4-FFF2-40B4-BE49-F238E27FC236}">
                <a16:creationId xmlns:a16="http://schemas.microsoft.com/office/drawing/2014/main" id="{D6C5C3FC-280D-E1C4-08B9-91D49E4A678A}"/>
              </a:ext>
            </a:extLst>
          </p:cNvPr>
          <p:cNvSpPr>
            <a:spLocks noGrp="1"/>
          </p:cNvSpPr>
          <p:nvPr>
            <p:ph idx="1"/>
          </p:nvPr>
        </p:nvSpPr>
        <p:spPr>
          <a:xfrm>
            <a:off x="581192" y="2180496"/>
            <a:ext cx="11029615" cy="3678303"/>
          </a:xfrm>
        </p:spPr>
        <p:txBody>
          <a:bodyPr>
            <a:normAutofit/>
          </a:bodyPr>
          <a:lstStyle/>
          <a:p>
            <a:r>
              <a:rPr lang="fr-FR" sz="2400" dirty="0"/>
              <a:t>Parmi les dernières tendances dans le domaine de l’ERP open source, on peut citer :</a:t>
            </a:r>
          </a:p>
          <a:p>
            <a:endParaRPr lang="fr-FR" sz="2400" dirty="0"/>
          </a:p>
          <a:p>
            <a:r>
              <a:rPr lang="fr-FR" sz="2400" dirty="0"/>
              <a:t>l’intensification de la mouvance vers les ERP cloud (en ligne), beaucoup plus adaptés aux usages modernes,</a:t>
            </a:r>
            <a:br>
              <a:rPr lang="fr-FR" sz="2400" dirty="0"/>
            </a:br>
            <a:r>
              <a:rPr lang="fr-FR" sz="2400" dirty="0"/>
              <a:t> </a:t>
            </a:r>
          </a:p>
          <a:p>
            <a:r>
              <a:rPr lang="fr-FR" sz="2400" dirty="0"/>
              <a:t>des usages plus que jamais mis à l’honneur : les ERP deviennent toujours plus ergonomiques, rapides et agréables à utiliser,</a:t>
            </a:r>
            <a:br>
              <a:rPr lang="fr-FR" sz="2400" dirty="0"/>
            </a:br>
            <a:r>
              <a:rPr lang="fr-FR" sz="2400" dirty="0"/>
              <a:t> </a:t>
            </a:r>
          </a:p>
          <a:p>
            <a:endParaRPr lang="fr-FR" sz="2400" dirty="0"/>
          </a:p>
        </p:txBody>
      </p:sp>
      <p:sp>
        <p:nvSpPr>
          <p:cNvPr id="2" name="Espace réservé du numéro de diapositive 1">
            <a:extLst>
              <a:ext uri="{FF2B5EF4-FFF2-40B4-BE49-F238E27FC236}">
                <a16:creationId xmlns:a16="http://schemas.microsoft.com/office/drawing/2014/main" id="{AA464C02-9EB3-4701-B551-818A0F3ABDE1}"/>
              </a:ext>
            </a:extLst>
          </p:cNvPr>
          <p:cNvSpPr>
            <a:spLocks noGrp="1"/>
          </p:cNvSpPr>
          <p:nvPr>
            <p:ph type="sldNum" sz="quarter" idx="12"/>
          </p:nvPr>
        </p:nvSpPr>
        <p:spPr>
          <a:xfrm>
            <a:off x="10558300" y="5956137"/>
            <a:ext cx="1052508" cy="365125"/>
          </a:xfrm>
        </p:spPr>
        <p:txBody>
          <a:bodyPr/>
          <a:lstStyle/>
          <a:p>
            <a:fld id="{3B93DEFA-14AE-4E04-AF4A-3C96DA8123E3}" type="slidenum">
              <a:rPr lang="fr-FR" smtClean="0"/>
              <a:pPr/>
              <a:t>16</a:t>
            </a:fld>
            <a:endParaRPr lang="fr-FR"/>
          </a:p>
        </p:txBody>
      </p:sp>
    </p:spTree>
    <p:extLst>
      <p:ext uri="{BB962C8B-B14F-4D97-AF65-F5344CB8AC3E}">
        <p14:creationId xmlns:p14="http://schemas.microsoft.com/office/powerpoint/2010/main" val="999338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3BD073-414D-E7FD-A96C-B97654D8C6E4}"/>
              </a:ext>
            </a:extLst>
          </p:cNvPr>
          <p:cNvSpPr>
            <a:spLocks noGrp="1"/>
          </p:cNvSpPr>
          <p:nvPr>
            <p:ph type="title"/>
          </p:nvPr>
        </p:nvSpPr>
        <p:spPr>
          <a:xfrm>
            <a:off x="581192" y="702156"/>
            <a:ext cx="11029616" cy="1013800"/>
          </a:xfrm>
        </p:spPr>
        <p:txBody>
          <a:bodyPr>
            <a:normAutofit/>
          </a:bodyPr>
          <a:lstStyle/>
          <a:p>
            <a:r>
              <a:rPr lang="fr-FR" dirty="0"/>
              <a:t>différents types de logiciels ERP</a:t>
            </a:r>
            <a:br>
              <a:rPr lang="fr-FR" dirty="0"/>
            </a:br>
            <a:endParaRPr lang="fr-FR" dirty="0"/>
          </a:p>
        </p:txBody>
      </p:sp>
      <p:sp>
        <p:nvSpPr>
          <p:cNvPr id="3" name="Espace réservé du contenu 2">
            <a:extLst>
              <a:ext uri="{FF2B5EF4-FFF2-40B4-BE49-F238E27FC236}">
                <a16:creationId xmlns:a16="http://schemas.microsoft.com/office/drawing/2014/main" id="{B949650D-6230-DFBD-D8B0-118EF2016DC1}"/>
              </a:ext>
            </a:extLst>
          </p:cNvPr>
          <p:cNvSpPr>
            <a:spLocks noGrp="1"/>
          </p:cNvSpPr>
          <p:nvPr>
            <p:ph idx="1"/>
          </p:nvPr>
        </p:nvSpPr>
        <p:spPr>
          <a:xfrm>
            <a:off x="581192" y="2180496"/>
            <a:ext cx="11029615" cy="3678303"/>
          </a:xfrm>
        </p:spPr>
        <p:txBody>
          <a:bodyPr>
            <a:normAutofit lnSpcReduction="10000"/>
          </a:bodyPr>
          <a:lstStyle/>
          <a:p>
            <a:r>
              <a:rPr lang="fr-FR" sz="2400" b="1" dirty="0"/>
              <a:t>ERP spécialisés : </a:t>
            </a:r>
          </a:p>
          <a:p>
            <a:endParaRPr lang="fr-FR" sz="2400" b="1" dirty="0"/>
          </a:p>
          <a:p>
            <a:r>
              <a:rPr lang="fr-FR" sz="2400" dirty="0"/>
              <a:t>Propose des fonctionnalités adaptées à chaque métier et surtout chaque secteur d'activité.</a:t>
            </a:r>
          </a:p>
          <a:p>
            <a:r>
              <a:rPr lang="fr-FR" sz="2400" dirty="0"/>
              <a:t>Les secteurs d'activités couverts sont : </a:t>
            </a:r>
          </a:p>
          <a:p>
            <a:pPr lvl="1"/>
            <a:r>
              <a:rPr lang="fr-FR" sz="2000" dirty="0"/>
              <a:t>la santé, la pharmacie, l'agroalimentaire, la chimie, la biologie, le BTP, le commerce, la logistique...</a:t>
            </a:r>
          </a:p>
          <a:p>
            <a:endParaRPr lang="fr-FR" sz="2400" dirty="0"/>
          </a:p>
          <a:p>
            <a:r>
              <a:rPr lang="fr-FR" sz="2400" dirty="0"/>
              <a:t>EX : IFS Applications, Sage X3</a:t>
            </a:r>
          </a:p>
        </p:txBody>
      </p:sp>
      <p:sp>
        <p:nvSpPr>
          <p:cNvPr id="6" name="Espace réservé du numéro de diapositive 5">
            <a:extLst>
              <a:ext uri="{FF2B5EF4-FFF2-40B4-BE49-F238E27FC236}">
                <a16:creationId xmlns:a16="http://schemas.microsoft.com/office/drawing/2014/main" id="{6628B7FC-0D05-4B03-B5B1-15AF57E871AA}"/>
              </a:ext>
            </a:extLst>
          </p:cNvPr>
          <p:cNvSpPr>
            <a:spLocks noGrp="1"/>
          </p:cNvSpPr>
          <p:nvPr>
            <p:ph type="sldNum" sz="quarter" idx="12"/>
          </p:nvPr>
        </p:nvSpPr>
        <p:spPr/>
        <p:txBody>
          <a:bodyPr/>
          <a:lstStyle/>
          <a:p>
            <a:fld id="{3B93DEFA-14AE-4E04-AF4A-3C96DA8123E3}" type="slidenum">
              <a:rPr lang="fr-FR" smtClean="0"/>
              <a:t>17</a:t>
            </a:fld>
            <a:endParaRPr lang="fr-FR"/>
          </a:p>
        </p:txBody>
      </p:sp>
    </p:spTree>
    <p:extLst>
      <p:ext uri="{BB962C8B-B14F-4D97-AF65-F5344CB8AC3E}">
        <p14:creationId xmlns:p14="http://schemas.microsoft.com/office/powerpoint/2010/main" val="338803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D99F85B3-16C0-BCAC-3F89-8BB1DB31E2CF}"/>
              </a:ext>
            </a:extLst>
          </p:cNvPr>
          <p:cNvSpPr>
            <a:spLocks noGrp="1"/>
          </p:cNvSpPr>
          <p:nvPr>
            <p:ph type="title"/>
          </p:nvPr>
        </p:nvSpPr>
        <p:spPr>
          <a:xfrm>
            <a:off x="581192" y="702156"/>
            <a:ext cx="11029616" cy="1013800"/>
          </a:xfrm>
        </p:spPr>
        <p:txBody>
          <a:bodyPr>
            <a:normAutofit/>
          </a:bodyPr>
          <a:lstStyle/>
          <a:p>
            <a:r>
              <a:rPr lang="fr-FR" dirty="0"/>
              <a:t>différents types de logiciels ERP</a:t>
            </a:r>
            <a:br>
              <a:rPr lang="fr-FR" dirty="0"/>
            </a:br>
            <a:endParaRPr lang="fr-FR" dirty="0"/>
          </a:p>
        </p:txBody>
      </p:sp>
      <p:sp>
        <p:nvSpPr>
          <p:cNvPr id="3" name="Espace réservé du contenu 2">
            <a:extLst>
              <a:ext uri="{FF2B5EF4-FFF2-40B4-BE49-F238E27FC236}">
                <a16:creationId xmlns:a16="http://schemas.microsoft.com/office/drawing/2014/main" id="{5D5C6C95-360E-4961-F142-A34D83F2635C}"/>
              </a:ext>
            </a:extLst>
          </p:cNvPr>
          <p:cNvSpPr>
            <a:spLocks noGrp="1"/>
          </p:cNvSpPr>
          <p:nvPr>
            <p:ph idx="1"/>
          </p:nvPr>
        </p:nvSpPr>
        <p:spPr>
          <a:xfrm>
            <a:off x="581192" y="2180496"/>
            <a:ext cx="11029615" cy="3678303"/>
          </a:xfrm>
        </p:spPr>
        <p:txBody>
          <a:bodyPr>
            <a:normAutofit/>
          </a:bodyPr>
          <a:lstStyle/>
          <a:p>
            <a:r>
              <a:rPr lang="fr-FR" sz="2400" b="1" dirty="0"/>
              <a:t>ERP en mode SaaS</a:t>
            </a:r>
          </a:p>
          <a:p>
            <a:endParaRPr lang="fr-FR" sz="2400" dirty="0"/>
          </a:p>
          <a:p>
            <a:r>
              <a:rPr lang="fr-FR" sz="2400" dirty="0"/>
              <a:t>ERP non commercialisés sous forme de logiciel, mais sous forme de service.</a:t>
            </a:r>
          </a:p>
          <a:p>
            <a:endParaRPr lang="fr-FR" sz="2400" dirty="0"/>
          </a:p>
          <a:p>
            <a:r>
              <a:rPr lang="fr-FR" sz="2400" dirty="0"/>
              <a:t>La différence notable des ERP en mode SaaS est la présence d'un serveur à distance qui permet une connexion à partir de n'importe quel ordinateur, mais aussi à partir des smartphones et des tablettes.</a:t>
            </a:r>
          </a:p>
        </p:txBody>
      </p:sp>
      <p:sp>
        <p:nvSpPr>
          <p:cNvPr id="6" name="Espace réservé du numéro de diapositive 5">
            <a:extLst>
              <a:ext uri="{FF2B5EF4-FFF2-40B4-BE49-F238E27FC236}">
                <a16:creationId xmlns:a16="http://schemas.microsoft.com/office/drawing/2014/main" id="{6001E9FF-12F5-429A-AE54-5CAABD651115}"/>
              </a:ext>
            </a:extLst>
          </p:cNvPr>
          <p:cNvSpPr>
            <a:spLocks noGrp="1"/>
          </p:cNvSpPr>
          <p:nvPr>
            <p:ph type="sldNum" sz="quarter" idx="12"/>
          </p:nvPr>
        </p:nvSpPr>
        <p:spPr/>
        <p:txBody>
          <a:bodyPr/>
          <a:lstStyle/>
          <a:p>
            <a:fld id="{3B93DEFA-14AE-4E04-AF4A-3C96DA8123E3}" type="slidenum">
              <a:rPr lang="fr-FR" smtClean="0"/>
              <a:t>18</a:t>
            </a:fld>
            <a:endParaRPr lang="fr-FR"/>
          </a:p>
        </p:txBody>
      </p:sp>
    </p:spTree>
    <p:extLst>
      <p:ext uri="{BB962C8B-B14F-4D97-AF65-F5344CB8AC3E}">
        <p14:creationId xmlns:p14="http://schemas.microsoft.com/office/powerpoint/2010/main" val="1859262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B0B0D-2428-F23F-B422-475A34CC8CBD}"/>
              </a:ext>
            </a:extLst>
          </p:cNvPr>
          <p:cNvSpPr>
            <a:spLocks noGrp="1"/>
          </p:cNvSpPr>
          <p:nvPr>
            <p:ph type="title"/>
          </p:nvPr>
        </p:nvSpPr>
        <p:spPr>
          <a:xfrm>
            <a:off x="581192" y="702156"/>
            <a:ext cx="11029616" cy="1013800"/>
          </a:xfrm>
        </p:spPr>
        <p:txBody>
          <a:bodyPr>
            <a:normAutofit/>
          </a:bodyPr>
          <a:lstStyle/>
          <a:p>
            <a:r>
              <a:rPr lang="fr-FR" dirty="0"/>
              <a:t>Combien coûte l’implémentation d’un ERP</a:t>
            </a:r>
            <a:br>
              <a:rPr lang="fr-FR" dirty="0"/>
            </a:br>
            <a:endParaRPr lang="fr-FR" dirty="0"/>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581192" y="2180496"/>
            <a:ext cx="11029615" cy="3678303"/>
          </a:xfrm>
        </p:spPr>
        <p:txBody>
          <a:bodyPr>
            <a:normAutofit fontScale="92500" lnSpcReduction="20000"/>
          </a:bodyPr>
          <a:lstStyle/>
          <a:p>
            <a:r>
              <a:rPr lang="fr-FR" sz="2400" dirty="0"/>
              <a:t>C’est aujourd’hui le principal frein rencontré par les entreprises qui souhaitent intégrer un ERP : le coût. </a:t>
            </a:r>
          </a:p>
          <a:p>
            <a:endParaRPr lang="fr-FR" sz="2400" dirty="0"/>
          </a:p>
          <a:p>
            <a:r>
              <a:rPr lang="fr-FR" sz="2400" dirty="0"/>
              <a:t>De fait, non seulement le coût de la licence d’un progiciel de gestion intégré coûte cher, mais en plus :</a:t>
            </a:r>
          </a:p>
          <a:p>
            <a:pPr lvl="1"/>
            <a:r>
              <a:rPr lang="fr-FR" sz="2000" dirty="0"/>
              <a:t>Sa mise en place doit être faite par des professionnels</a:t>
            </a:r>
          </a:p>
          <a:p>
            <a:pPr lvl="1"/>
            <a:r>
              <a:rPr lang="fr-FR" sz="2000" dirty="0"/>
              <a:t>Tout le système d’information doit être revu</a:t>
            </a:r>
          </a:p>
          <a:p>
            <a:pPr lvl="1"/>
            <a:r>
              <a:rPr lang="fr-FR" sz="2000" dirty="0"/>
              <a:t>Le PGI doit d’abord être mis en place dans un environnement de test</a:t>
            </a:r>
          </a:p>
          <a:p>
            <a:pPr lvl="1"/>
            <a:r>
              <a:rPr lang="fr-FR" sz="2000" dirty="0"/>
              <a:t>L’ERP doit être adapté aux exigences métiers de l’entreprise</a:t>
            </a:r>
          </a:p>
          <a:p>
            <a:pPr lvl="1"/>
            <a:r>
              <a:rPr lang="fr-FR" sz="2000" dirty="0"/>
              <a:t>Les collaborateurs/utilisateurs de l’ERP doivent être accompagnés à moyen terme</a:t>
            </a:r>
          </a:p>
          <a:p>
            <a:endParaRPr lang="fr-FR" sz="2400" dirty="0"/>
          </a:p>
        </p:txBody>
      </p:sp>
      <p:sp>
        <p:nvSpPr>
          <p:cNvPr id="6" name="Espace réservé du numéro de diapositive 5">
            <a:extLst>
              <a:ext uri="{FF2B5EF4-FFF2-40B4-BE49-F238E27FC236}">
                <a16:creationId xmlns:a16="http://schemas.microsoft.com/office/drawing/2014/main" id="{B3BACD92-514C-4D43-B51B-E60D85AC1D45}"/>
              </a:ext>
            </a:extLst>
          </p:cNvPr>
          <p:cNvSpPr>
            <a:spLocks noGrp="1"/>
          </p:cNvSpPr>
          <p:nvPr>
            <p:ph type="sldNum" sz="quarter" idx="12"/>
          </p:nvPr>
        </p:nvSpPr>
        <p:spPr/>
        <p:txBody>
          <a:bodyPr/>
          <a:lstStyle/>
          <a:p>
            <a:fld id="{3B93DEFA-14AE-4E04-AF4A-3C96DA8123E3}" type="slidenum">
              <a:rPr lang="fr-FR" smtClean="0"/>
              <a:t>19</a:t>
            </a:fld>
            <a:endParaRPr lang="fr-FR"/>
          </a:p>
        </p:txBody>
      </p:sp>
    </p:spTree>
    <p:extLst>
      <p:ext uri="{BB962C8B-B14F-4D97-AF65-F5344CB8AC3E}">
        <p14:creationId xmlns:p14="http://schemas.microsoft.com/office/powerpoint/2010/main" val="1400126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B0B0D-2428-F23F-B422-475A34CC8CBD}"/>
              </a:ext>
            </a:extLst>
          </p:cNvPr>
          <p:cNvSpPr>
            <a:spLocks noGrp="1"/>
          </p:cNvSpPr>
          <p:nvPr>
            <p:ph type="title"/>
          </p:nvPr>
        </p:nvSpPr>
        <p:spPr/>
        <p:txBody>
          <a:bodyPr>
            <a:normAutofit/>
          </a:bodyPr>
          <a:lstStyle/>
          <a:p>
            <a:r>
              <a:rPr lang="fr-FR" dirty="0"/>
              <a:t>Historique : du logiciel MRP à l’ERP</a:t>
            </a:r>
            <a:br>
              <a:rPr lang="fr-FR" b="1" dirty="0"/>
            </a:br>
            <a:endParaRPr lang="fr-FR" dirty="0"/>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762879" y="2108894"/>
            <a:ext cx="9203053" cy="3603537"/>
          </a:xfrm>
        </p:spPr>
        <p:txBody>
          <a:bodyPr>
            <a:noAutofit/>
          </a:bodyPr>
          <a:lstStyle/>
          <a:p>
            <a:r>
              <a:rPr lang="fr-FR" sz="2000" b="1" dirty="0"/>
              <a:t>MRP</a:t>
            </a:r>
            <a:r>
              <a:rPr lang="fr-FR" sz="2000" dirty="0"/>
              <a:t> signifie </a:t>
            </a:r>
            <a:r>
              <a:rPr lang="fr-FR" sz="2000" b="1" dirty="0" err="1"/>
              <a:t>Material</a:t>
            </a:r>
            <a:r>
              <a:rPr lang="fr-FR" sz="2000" b="1" dirty="0"/>
              <a:t> </a:t>
            </a:r>
            <a:r>
              <a:rPr lang="fr-FR" sz="2000" b="1" dirty="0" err="1"/>
              <a:t>Requirements</a:t>
            </a:r>
            <a:r>
              <a:rPr lang="fr-FR" sz="2000" b="1" dirty="0"/>
              <a:t> Planning</a:t>
            </a:r>
            <a:r>
              <a:rPr lang="fr-FR" sz="2000" dirty="0"/>
              <a:t>. </a:t>
            </a:r>
          </a:p>
          <a:p>
            <a:pPr marL="0" indent="0">
              <a:buNone/>
            </a:pPr>
            <a:r>
              <a:rPr lang="fr-FR" sz="2000" dirty="0"/>
              <a:t>Il s'agit d'une solution logicielle qui aide les fabricants à calculer plus précisément les matériaux dont ils ont besoin, à quel moment et en quelles quantités.</a:t>
            </a:r>
          </a:p>
          <a:p>
            <a:endParaRPr lang="fr-FR" sz="2000" dirty="0"/>
          </a:p>
          <a:p>
            <a:pPr>
              <a:buFont typeface="Wingdings" panose="05000000000000000000" pitchFamily="2" charset="2"/>
              <a:buChar char="Ø"/>
            </a:pPr>
            <a:r>
              <a:rPr lang="fr-FR" sz="2000" dirty="0"/>
              <a:t>Dans les années 60, la firme Toyota avait besoin d’évaluer le nombre de composants nécessaires dans le cadre de son programme de fabrication. </a:t>
            </a:r>
          </a:p>
          <a:p>
            <a:pPr marL="0" indent="0">
              <a:buNone/>
            </a:pPr>
            <a:endParaRPr lang="fr-FR" sz="2000" dirty="0"/>
          </a:p>
          <a:p>
            <a:pPr marL="0" indent="0">
              <a:buNone/>
            </a:pPr>
            <a:r>
              <a:rPr lang="fr-FR" sz="2000" dirty="0"/>
              <a:t>=&gt; Développement du concept de la MRP pour répondre à ce besoin. </a:t>
            </a:r>
          </a:p>
        </p:txBody>
      </p:sp>
      <p:sp>
        <p:nvSpPr>
          <p:cNvPr id="4" name="Espace réservé du numéro de diapositive 3">
            <a:extLst>
              <a:ext uri="{FF2B5EF4-FFF2-40B4-BE49-F238E27FC236}">
                <a16:creationId xmlns:a16="http://schemas.microsoft.com/office/drawing/2014/main" id="{C37B6918-F0BB-4BA6-BBBE-F9D003B12E68}"/>
              </a:ext>
            </a:extLst>
          </p:cNvPr>
          <p:cNvSpPr>
            <a:spLocks noGrp="1"/>
          </p:cNvSpPr>
          <p:nvPr>
            <p:ph type="sldNum" sz="quarter" idx="12"/>
          </p:nvPr>
        </p:nvSpPr>
        <p:spPr/>
        <p:txBody>
          <a:bodyPr/>
          <a:lstStyle/>
          <a:p>
            <a:fld id="{3B93DEFA-14AE-4E04-AF4A-3C96DA8123E3}" type="slidenum">
              <a:rPr lang="fr-FR" smtClean="0"/>
              <a:t>2</a:t>
            </a:fld>
            <a:endParaRPr lang="fr-FR"/>
          </a:p>
        </p:txBody>
      </p:sp>
    </p:spTree>
    <p:extLst>
      <p:ext uri="{BB962C8B-B14F-4D97-AF65-F5344CB8AC3E}">
        <p14:creationId xmlns:p14="http://schemas.microsoft.com/office/powerpoint/2010/main" val="737540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D2134C8A-2BA6-A068-7F49-B54CD466B307}"/>
              </a:ext>
            </a:extLst>
          </p:cNvPr>
          <p:cNvSpPr>
            <a:spLocks noGrp="1"/>
          </p:cNvSpPr>
          <p:nvPr>
            <p:ph type="title"/>
          </p:nvPr>
        </p:nvSpPr>
        <p:spPr>
          <a:xfrm>
            <a:off x="581192" y="702156"/>
            <a:ext cx="11029616" cy="1013800"/>
          </a:xfrm>
        </p:spPr>
        <p:txBody>
          <a:bodyPr>
            <a:normAutofit/>
          </a:bodyPr>
          <a:lstStyle/>
          <a:p>
            <a:r>
              <a:rPr lang="fr-FR" dirty="0"/>
              <a:t>Combien coûte l’implémentation d’un ERP</a:t>
            </a:r>
            <a:br>
              <a:rPr lang="fr-FR" dirty="0"/>
            </a:br>
            <a:endParaRPr lang="fr-FR" dirty="0"/>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581192" y="2180496"/>
            <a:ext cx="11029615" cy="3678303"/>
          </a:xfrm>
        </p:spPr>
        <p:txBody>
          <a:bodyPr>
            <a:normAutofit/>
          </a:bodyPr>
          <a:lstStyle/>
          <a:p>
            <a:r>
              <a:rPr lang="fr-FR" sz="2400" dirty="0"/>
              <a:t>Extrêmement performants pour optimiser la gestion des processus et des données d’une entreprise, un ERP n’en reste pas moins une solution très coûteuse au départ.</a:t>
            </a:r>
          </a:p>
          <a:p>
            <a:r>
              <a:rPr lang="fr-FR" sz="2400" dirty="0"/>
              <a:t> L’implémentation d’un PGI doit donc être pensée très en amont pour que le rapport coût/bénéfice soit justement pesé.</a:t>
            </a:r>
          </a:p>
          <a:p>
            <a:r>
              <a:rPr lang="fr-FR" sz="2400" dirty="0"/>
              <a:t>La question qui se pose également de nos jours est : « installe-t-on le logiciel en dur, ou peut-on utiliser une version cloud ? ». </a:t>
            </a:r>
          </a:p>
          <a:p>
            <a:r>
              <a:rPr lang="fr-FR" sz="2400" dirty="0"/>
              <a:t>Tout cela évolue rapidement. Pour l’instant, l’entreprise a le choix. </a:t>
            </a:r>
          </a:p>
          <a:p>
            <a:endParaRPr lang="fr-FR" sz="2400" dirty="0"/>
          </a:p>
        </p:txBody>
      </p:sp>
      <p:sp>
        <p:nvSpPr>
          <p:cNvPr id="6" name="Espace réservé du numéro de diapositive 5">
            <a:extLst>
              <a:ext uri="{FF2B5EF4-FFF2-40B4-BE49-F238E27FC236}">
                <a16:creationId xmlns:a16="http://schemas.microsoft.com/office/drawing/2014/main" id="{A25AF026-DB10-4422-8F1D-005AB40C4B69}"/>
              </a:ext>
            </a:extLst>
          </p:cNvPr>
          <p:cNvSpPr>
            <a:spLocks noGrp="1"/>
          </p:cNvSpPr>
          <p:nvPr>
            <p:ph type="sldNum" sz="quarter" idx="12"/>
          </p:nvPr>
        </p:nvSpPr>
        <p:spPr/>
        <p:txBody>
          <a:bodyPr/>
          <a:lstStyle/>
          <a:p>
            <a:fld id="{3B93DEFA-14AE-4E04-AF4A-3C96DA8123E3}" type="slidenum">
              <a:rPr lang="fr-FR" smtClean="0"/>
              <a:t>20</a:t>
            </a:fld>
            <a:endParaRPr lang="fr-FR"/>
          </a:p>
        </p:txBody>
      </p:sp>
    </p:spTree>
    <p:extLst>
      <p:ext uri="{BB962C8B-B14F-4D97-AF65-F5344CB8AC3E}">
        <p14:creationId xmlns:p14="http://schemas.microsoft.com/office/powerpoint/2010/main" val="476832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CF16C-1749-4DB9-D194-CDABAC647E87}"/>
              </a:ext>
            </a:extLst>
          </p:cNvPr>
          <p:cNvSpPr>
            <a:spLocks noGrp="1"/>
          </p:cNvSpPr>
          <p:nvPr>
            <p:ph type="title"/>
          </p:nvPr>
        </p:nvSpPr>
        <p:spPr/>
        <p:txBody>
          <a:bodyPr/>
          <a:lstStyle/>
          <a:p>
            <a:r>
              <a:rPr lang="fr-FR" dirty="0"/>
              <a:t>QUELS CRITERES DE CHOIX ?</a:t>
            </a:r>
          </a:p>
        </p:txBody>
      </p:sp>
      <p:sp>
        <p:nvSpPr>
          <p:cNvPr id="3" name="Espace réservé du contenu 2">
            <a:extLst>
              <a:ext uri="{FF2B5EF4-FFF2-40B4-BE49-F238E27FC236}">
                <a16:creationId xmlns:a16="http://schemas.microsoft.com/office/drawing/2014/main" id="{10E44CBC-00F9-40D4-CFCA-BD49C8BE0700}"/>
              </a:ext>
            </a:extLst>
          </p:cNvPr>
          <p:cNvSpPr>
            <a:spLocks noGrp="1"/>
          </p:cNvSpPr>
          <p:nvPr>
            <p:ph idx="1"/>
          </p:nvPr>
        </p:nvSpPr>
        <p:spPr>
          <a:xfrm>
            <a:off x="677334" y="1930400"/>
            <a:ext cx="9329695" cy="3648468"/>
          </a:xfrm>
        </p:spPr>
        <p:txBody>
          <a:bodyPr>
            <a:noAutofit/>
          </a:bodyPr>
          <a:lstStyle/>
          <a:p>
            <a:r>
              <a:rPr lang="fr-FR" sz="2000" b="1" dirty="0">
                <a:solidFill>
                  <a:srgbClr val="0070C0"/>
                </a:solidFill>
              </a:rPr>
              <a:t>Etape 1 : Réaliser un cahier des charges</a:t>
            </a:r>
          </a:p>
          <a:p>
            <a:pPr marL="0" indent="0">
              <a:buNone/>
            </a:pPr>
            <a:r>
              <a:rPr lang="fr-FR" sz="2000" dirty="0"/>
              <a:t>Il est conseillé de réaliser un </a:t>
            </a:r>
            <a:r>
              <a:rPr lang="fr-FR" sz="2000" i="1" dirty="0"/>
              <a:t>cahier des charges</a:t>
            </a:r>
            <a:r>
              <a:rPr lang="fr-FR" sz="2000" dirty="0"/>
              <a:t> précis. </a:t>
            </a:r>
          </a:p>
          <a:p>
            <a:pPr>
              <a:buFont typeface="Wingdings" panose="05000000000000000000" pitchFamily="2" charset="2"/>
              <a:buChar char="Ø"/>
            </a:pPr>
            <a:r>
              <a:rPr lang="fr-FR" sz="2000" dirty="0"/>
              <a:t>Ce document contractuel permet d’identifier et de définir les attentes et les exigences d’une entreprise.</a:t>
            </a:r>
          </a:p>
          <a:p>
            <a:pPr marL="0" indent="0">
              <a:buNone/>
            </a:pPr>
            <a:endParaRPr lang="fr-FR" sz="2000" dirty="0"/>
          </a:p>
          <a:p>
            <a:r>
              <a:rPr lang="fr-FR" sz="2000" b="1" dirty="0">
                <a:solidFill>
                  <a:srgbClr val="0070C0"/>
                </a:solidFill>
              </a:rPr>
              <a:t>Etape 2 : Faire appel à une société de conseil en système d’information</a:t>
            </a:r>
          </a:p>
          <a:p>
            <a:pPr marL="0" indent="0">
              <a:buNone/>
            </a:pPr>
            <a:r>
              <a:rPr lang="fr-FR" sz="2000" dirty="0"/>
              <a:t>Elle peut aider à choisir la solution la plus adaptée aux besoins</a:t>
            </a:r>
          </a:p>
        </p:txBody>
      </p:sp>
      <p:sp>
        <p:nvSpPr>
          <p:cNvPr id="4" name="Espace réservé du numéro de diapositive 3">
            <a:extLst>
              <a:ext uri="{FF2B5EF4-FFF2-40B4-BE49-F238E27FC236}">
                <a16:creationId xmlns:a16="http://schemas.microsoft.com/office/drawing/2014/main" id="{F01766E1-9F14-46D7-A33B-D4F9A163D7B2}"/>
              </a:ext>
            </a:extLst>
          </p:cNvPr>
          <p:cNvSpPr>
            <a:spLocks noGrp="1"/>
          </p:cNvSpPr>
          <p:nvPr>
            <p:ph type="sldNum" sz="quarter" idx="12"/>
          </p:nvPr>
        </p:nvSpPr>
        <p:spPr/>
        <p:txBody>
          <a:bodyPr/>
          <a:lstStyle/>
          <a:p>
            <a:fld id="{3B93DEFA-14AE-4E04-AF4A-3C96DA8123E3}" type="slidenum">
              <a:rPr lang="fr-FR" smtClean="0"/>
              <a:t>21</a:t>
            </a:fld>
            <a:endParaRPr lang="fr-FR"/>
          </a:p>
        </p:txBody>
      </p:sp>
    </p:spTree>
    <p:extLst>
      <p:ext uri="{BB962C8B-B14F-4D97-AF65-F5344CB8AC3E}">
        <p14:creationId xmlns:p14="http://schemas.microsoft.com/office/powerpoint/2010/main" val="1927991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CF16C-1749-4DB9-D194-CDABAC647E87}"/>
              </a:ext>
            </a:extLst>
          </p:cNvPr>
          <p:cNvSpPr>
            <a:spLocks noGrp="1"/>
          </p:cNvSpPr>
          <p:nvPr>
            <p:ph type="title"/>
          </p:nvPr>
        </p:nvSpPr>
        <p:spPr/>
        <p:txBody>
          <a:bodyPr/>
          <a:lstStyle/>
          <a:p>
            <a:r>
              <a:rPr lang="fr-FR" dirty="0"/>
              <a:t>QUELS CRITERES DE CHOIX ?</a:t>
            </a:r>
          </a:p>
        </p:txBody>
      </p:sp>
      <p:sp>
        <p:nvSpPr>
          <p:cNvPr id="3" name="Espace réservé du contenu 2">
            <a:extLst>
              <a:ext uri="{FF2B5EF4-FFF2-40B4-BE49-F238E27FC236}">
                <a16:creationId xmlns:a16="http://schemas.microsoft.com/office/drawing/2014/main" id="{10E44CBC-00F9-40D4-CFCA-BD49C8BE0700}"/>
              </a:ext>
            </a:extLst>
          </p:cNvPr>
          <p:cNvSpPr>
            <a:spLocks noGrp="1"/>
          </p:cNvSpPr>
          <p:nvPr>
            <p:ph idx="1"/>
          </p:nvPr>
        </p:nvSpPr>
        <p:spPr>
          <a:xfrm>
            <a:off x="677334" y="1541125"/>
            <a:ext cx="8970101" cy="3657600"/>
          </a:xfrm>
        </p:spPr>
        <p:txBody>
          <a:bodyPr/>
          <a:lstStyle/>
          <a:p>
            <a:pPr marL="0" indent="0">
              <a:buNone/>
            </a:pPr>
            <a:endParaRPr lang="fr-FR" sz="2000" dirty="0"/>
          </a:p>
          <a:p>
            <a:r>
              <a:rPr lang="fr-FR" sz="2000" b="1" dirty="0">
                <a:solidFill>
                  <a:srgbClr val="0070C0"/>
                </a:solidFill>
              </a:rPr>
              <a:t>Etape 3 : Maîtriser les fonctionnalités</a:t>
            </a:r>
          </a:p>
          <a:p>
            <a:pPr marL="0" indent="0">
              <a:buNone/>
            </a:pPr>
            <a:r>
              <a:rPr lang="fr-FR" sz="2000" dirty="0"/>
              <a:t>Assurez-vous que votre ERP ou « Enterprise Resource Planning » couvre des domaines fonctionnels (</a:t>
            </a:r>
            <a:r>
              <a:rPr lang="fr-FR" sz="2000" i="1" dirty="0"/>
              <a:t>gestion commerciale</a:t>
            </a:r>
            <a:r>
              <a:rPr lang="fr-FR" sz="2000" dirty="0"/>
              <a:t>, </a:t>
            </a:r>
            <a:r>
              <a:rPr lang="fr-FR" sz="2000" i="1" dirty="0"/>
              <a:t>gestion de la qualité</a:t>
            </a:r>
            <a:r>
              <a:rPr lang="fr-FR" sz="2000" dirty="0"/>
              <a:t>, </a:t>
            </a:r>
            <a:r>
              <a:rPr lang="fr-FR" sz="2000" i="1" dirty="0"/>
              <a:t>gestion des stocks</a:t>
            </a:r>
            <a:r>
              <a:rPr lang="fr-FR" sz="2000" dirty="0"/>
              <a:t>…). </a:t>
            </a:r>
          </a:p>
          <a:p>
            <a:pPr marL="0" indent="0">
              <a:buNone/>
            </a:pPr>
            <a:endParaRPr lang="fr-FR" sz="2000" dirty="0"/>
          </a:p>
          <a:p>
            <a:pPr>
              <a:buFont typeface="Wingdings" panose="05000000000000000000" pitchFamily="2" charset="2"/>
              <a:buChar char="ü"/>
            </a:pPr>
            <a:r>
              <a:rPr lang="fr-FR" sz="2000" dirty="0"/>
              <a:t>La solution choisie doit également intégrer des outils décisionnels comme par exemple, les tableaux de bord. </a:t>
            </a:r>
          </a:p>
          <a:p>
            <a:endParaRPr lang="fr-FR" dirty="0"/>
          </a:p>
        </p:txBody>
      </p:sp>
      <p:sp>
        <p:nvSpPr>
          <p:cNvPr id="4" name="Espace réservé du numéro de diapositive 3">
            <a:extLst>
              <a:ext uri="{FF2B5EF4-FFF2-40B4-BE49-F238E27FC236}">
                <a16:creationId xmlns:a16="http://schemas.microsoft.com/office/drawing/2014/main" id="{C1D0E805-924D-43C0-A127-F40CEE517442}"/>
              </a:ext>
            </a:extLst>
          </p:cNvPr>
          <p:cNvSpPr>
            <a:spLocks noGrp="1"/>
          </p:cNvSpPr>
          <p:nvPr>
            <p:ph type="sldNum" sz="quarter" idx="12"/>
          </p:nvPr>
        </p:nvSpPr>
        <p:spPr/>
        <p:txBody>
          <a:bodyPr/>
          <a:lstStyle/>
          <a:p>
            <a:fld id="{3B93DEFA-14AE-4E04-AF4A-3C96DA8123E3}" type="slidenum">
              <a:rPr lang="fr-FR" smtClean="0"/>
              <a:t>22</a:t>
            </a:fld>
            <a:endParaRPr lang="fr-FR"/>
          </a:p>
        </p:txBody>
      </p:sp>
    </p:spTree>
    <p:extLst>
      <p:ext uri="{BB962C8B-B14F-4D97-AF65-F5344CB8AC3E}">
        <p14:creationId xmlns:p14="http://schemas.microsoft.com/office/powerpoint/2010/main" val="3680888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CF16C-1749-4DB9-D194-CDABAC647E87}"/>
              </a:ext>
            </a:extLst>
          </p:cNvPr>
          <p:cNvSpPr>
            <a:spLocks noGrp="1"/>
          </p:cNvSpPr>
          <p:nvPr>
            <p:ph type="title"/>
          </p:nvPr>
        </p:nvSpPr>
        <p:spPr/>
        <p:txBody>
          <a:bodyPr/>
          <a:lstStyle/>
          <a:p>
            <a:r>
              <a:rPr lang="fr-FR" dirty="0"/>
              <a:t>QUELS CRITERES DE CHOIX ?</a:t>
            </a:r>
          </a:p>
        </p:txBody>
      </p:sp>
      <p:sp>
        <p:nvSpPr>
          <p:cNvPr id="3" name="Espace réservé du contenu 2">
            <a:extLst>
              <a:ext uri="{FF2B5EF4-FFF2-40B4-BE49-F238E27FC236}">
                <a16:creationId xmlns:a16="http://schemas.microsoft.com/office/drawing/2014/main" id="{10E44CBC-00F9-40D4-CFCA-BD49C8BE0700}"/>
              </a:ext>
            </a:extLst>
          </p:cNvPr>
          <p:cNvSpPr>
            <a:spLocks noGrp="1"/>
          </p:cNvSpPr>
          <p:nvPr>
            <p:ph idx="1"/>
          </p:nvPr>
        </p:nvSpPr>
        <p:spPr>
          <a:xfrm>
            <a:off x="677334" y="2160590"/>
            <a:ext cx="8596668" cy="3120328"/>
          </a:xfrm>
        </p:spPr>
        <p:txBody>
          <a:bodyPr/>
          <a:lstStyle/>
          <a:p>
            <a:r>
              <a:rPr lang="fr-FR" sz="2000" b="1" dirty="0">
                <a:solidFill>
                  <a:srgbClr val="0070C0"/>
                </a:solidFill>
              </a:rPr>
              <a:t>Etape 4 : Sécuriser les données</a:t>
            </a:r>
          </a:p>
          <a:p>
            <a:pPr marL="0" indent="0">
              <a:buNone/>
            </a:pPr>
            <a:r>
              <a:rPr lang="fr-FR" sz="2000" i="1" dirty="0"/>
              <a:t>Sécuriser les données d’une entreprise</a:t>
            </a:r>
            <a:r>
              <a:rPr lang="fr-FR" sz="2000" dirty="0"/>
              <a:t> permet de rester compétitif en réduisant les coûts de développement. </a:t>
            </a:r>
          </a:p>
          <a:p>
            <a:pPr marL="0" indent="0">
              <a:buNone/>
            </a:pPr>
            <a:endParaRPr lang="fr-FR" sz="2000" dirty="0"/>
          </a:p>
          <a:p>
            <a:pPr>
              <a:buFont typeface="Wingdings" panose="05000000000000000000" pitchFamily="2" charset="2"/>
              <a:buChar char="Ø"/>
            </a:pPr>
            <a:r>
              <a:rPr lang="fr-FR" sz="2000" dirty="0"/>
              <a:t>Des données sécurisées permettent d’approcher plus facilement de nouveaux marchés à l’échelle nationale ou internationale.</a:t>
            </a:r>
          </a:p>
          <a:p>
            <a:endParaRPr lang="fr-FR" dirty="0"/>
          </a:p>
        </p:txBody>
      </p:sp>
      <p:sp>
        <p:nvSpPr>
          <p:cNvPr id="4" name="Espace réservé du numéro de diapositive 3">
            <a:extLst>
              <a:ext uri="{FF2B5EF4-FFF2-40B4-BE49-F238E27FC236}">
                <a16:creationId xmlns:a16="http://schemas.microsoft.com/office/drawing/2014/main" id="{6DAD04F0-553D-4C52-84BF-C527A3ED0040}"/>
              </a:ext>
            </a:extLst>
          </p:cNvPr>
          <p:cNvSpPr>
            <a:spLocks noGrp="1"/>
          </p:cNvSpPr>
          <p:nvPr>
            <p:ph type="sldNum" sz="quarter" idx="12"/>
          </p:nvPr>
        </p:nvSpPr>
        <p:spPr/>
        <p:txBody>
          <a:bodyPr/>
          <a:lstStyle/>
          <a:p>
            <a:fld id="{3B93DEFA-14AE-4E04-AF4A-3C96DA8123E3}" type="slidenum">
              <a:rPr lang="fr-FR" smtClean="0"/>
              <a:t>23</a:t>
            </a:fld>
            <a:endParaRPr lang="fr-FR"/>
          </a:p>
        </p:txBody>
      </p:sp>
    </p:spTree>
    <p:extLst>
      <p:ext uri="{BB962C8B-B14F-4D97-AF65-F5344CB8AC3E}">
        <p14:creationId xmlns:p14="http://schemas.microsoft.com/office/powerpoint/2010/main" val="4271874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CF16C-1749-4DB9-D194-CDABAC647E87}"/>
              </a:ext>
            </a:extLst>
          </p:cNvPr>
          <p:cNvSpPr>
            <a:spLocks noGrp="1"/>
          </p:cNvSpPr>
          <p:nvPr>
            <p:ph type="title"/>
          </p:nvPr>
        </p:nvSpPr>
        <p:spPr/>
        <p:txBody>
          <a:bodyPr/>
          <a:lstStyle/>
          <a:p>
            <a:r>
              <a:rPr lang="fr-FR" dirty="0"/>
              <a:t>QUELS CRITERES DE CHOIX ?</a:t>
            </a:r>
          </a:p>
        </p:txBody>
      </p:sp>
      <p:sp>
        <p:nvSpPr>
          <p:cNvPr id="3" name="Espace réservé du contenu 2">
            <a:extLst>
              <a:ext uri="{FF2B5EF4-FFF2-40B4-BE49-F238E27FC236}">
                <a16:creationId xmlns:a16="http://schemas.microsoft.com/office/drawing/2014/main" id="{10E44CBC-00F9-40D4-CFCA-BD49C8BE0700}"/>
              </a:ext>
            </a:extLst>
          </p:cNvPr>
          <p:cNvSpPr>
            <a:spLocks noGrp="1"/>
          </p:cNvSpPr>
          <p:nvPr>
            <p:ph idx="1"/>
          </p:nvPr>
        </p:nvSpPr>
        <p:spPr>
          <a:xfrm>
            <a:off x="769801" y="1842090"/>
            <a:ext cx="8596668" cy="3880773"/>
          </a:xfrm>
        </p:spPr>
        <p:txBody>
          <a:bodyPr/>
          <a:lstStyle/>
          <a:p>
            <a:endParaRPr lang="fr-FR" sz="2000" b="1" dirty="0">
              <a:solidFill>
                <a:srgbClr val="0070C0"/>
              </a:solidFill>
            </a:endParaRPr>
          </a:p>
          <a:p>
            <a:r>
              <a:rPr lang="fr-FR" sz="2000" b="1" dirty="0">
                <a:solidFill>
                  <a:srgbClr val="0070C0"/>
                </a:solidFill>
              </a:rPr>
              <a:t>Etape 5 : Amorcer votre projet ERP</a:t>
            </a:r>
          </a:p>
          <a:p>
            <a:pPr marL="0" indent="0">
              <a:buNone/>
            </a:pPr>
            <a:endParaRPr lang="fr-FR" sz="2000" b="1" dirty="0">
              <a:solidFill>
                <a:srgbClr val="0070C0"/>
              </a:solidFill>
            </a:endParaRPr>
          </a:p>
          <a:p>
            <a:pPr marL="0" indent="0">
              <a:buNone/>
            </a:pPr>
            <a:r>
              <a:rPr lang="fr-FR" sz="2000" dirty="0"/>
              <a:t>Pour bien amorcer le projet, il faut vérifier si la solution choisie possède une bonne ergonomie. </a:t>
            </a:r>
          </a:p>
          <a:p>
            <a:pPr marL="0" indent="0">
              <a:buNone/>
            </a:pPr>
            <a:endParaRPr lang="fr-FR" sz="2000" dirty="0"/>
          </a:p>
          <a:p>
            <a:pPr>
              <a:buFont typeface="Wingdings" panose="05000000000000000000" pitchFamily="2" charset="2"/>
              <a:buChar char="ü"/>
            </a:pPr>
            <a:r>
              <a:rPr lang="fr-FR" sz="2000" dirty="0"/>
              <a:t>Il est également recommandé de vérifier s’il s’agit d’une </a:t>
            </a:r>
            <a:r>
              <a:rPr lang="fr-FR" sz="2000" i="1" dirty="0"/>
              <a:t>solution flexible</a:t>
            </a:r>
            <a:r>
              <a:rPr lang="fr-FR" sz="2000" dirty="0"/>
              <a:t>, facilement adaptable aux différents services de votre entreprise.</a:t>
            </a:r>
          </a:p>
          <a:p>
            <a:endParaRPr lang="fr-FR" dirty="0"/>
          </a:p>
        </p:txBody>
      </p:sp>
      <p:sp>
        <p:nvSpPr>
          <p:cNvPr id="4" name="Espace réservé du numéro de diapositive 3">
            <a:extLst>
              <a:ext uri="{FF2B5EF4-FFF2-40B4-BE49-F238E27FC236}">
                <a16:creationId xmlns:a16="http://schemas.microsoft.com/office/drawing/2014/main" id="{A6D7FC93-D167-4BCD-BAD6-E9F7E52F973E}"/>
              </a:ext>
            </a:extLst>
          </p:cNvPr>
          <p:cNvSpPr>
            <a:spLocks noGrp="1"/>
          </p:cNvSpPr>
          <p:nvPr>
            <p:ph type="sldNum" sz="quarter" idx="12"/>
          </p:nvPr>
        </p:nvSpPr>
        <p:spPr/>
        <p:txBody>
          <a:bodyPr/>
          <a:lstStyle/>
          <a:p>
            <a:fld id="{3B93DEFA-14AE-4E04-AF4A-3C96DA8123E3}" type="slidenum">
              <a:rPr lang="fr-FR" smtClean="0"/>
              <a:t>24</a:t>
            </a:fld>
            <a:endParaRPr lang="fr-FR"/>
          </a:p>
        </p:txBody>
      </p:sp>
    </p:spTree>
    <p:extLst>
      <p:ext uri="{BB962C8B-B14F-4D97-AF65-F5344CB8AC3E}">
        <p14:creationId xmlns:p14="http://schemas.microsoft.com/office/powerpoint/2010/main" val="1654081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CF16C-1749-4DB9-D194-CDABAC647E87}"/>
              </a:ext>
            </a:extLst>
          </p:cNvPr>
          <p:cNvSpPr>
            <a:spLocks noGrp="1"/>
          </p:cNvSpPr>
          <p:nvPr>
            <p:ph type="title"/>
          </p:nvPr>
        </p:nvSpPr>
        <p:spPr/>
        <p:txBody>
          <a:bodyPr/>
          <a:lstStyle/>
          <a:p>
            <a:r>
              <a:rPr lang="fr-FR" dirty="0"/>
              <a:t>QUELS CRITERES DE CHOIX ?</a:t>
            </a:r>
          </a:p>
        </p:txBody>
      </p:sp>
      <p:sp>
        <p:nvSpPr>
          <p:cNvPr id="3" name="Espace réservé du contenu 2">
            <a:extLst>
              <a:ext uri="{FF2B5EF4-FFF2-40B4-BE49-F238E27FC236}">
                <a16:creationId xmlns:a16="http://schemas.microsoft.com/office/drawing/2014/main" id="{10E44CBC-00F9-40D4-CFCA-BD49C8BE0700}"/>
              </a:ext>
            </a:extLst>
          </p:cNvPr>
          <p:cNvSpPr>
            <a:spLocks noGrp="1"/>
          </p:cNvSpPr>
          <p:nvPr>
            <p:ph idx="1"/>
          </p:nvPr>
        </p:nvSpPr>
        <p:spPr/>
        <p:txBody>
          <a:bodyPr/>
          <a:lstStyle/>
          <a:p>
            <a:r>
              <a:rPr lang="fr-FR" sz="2000" b="1" dirty="0">
                <a:solidFill>
                  <a:srgbClr val="0070C0"/>
                </a:solidFill>
              </a:rPr>
              <a:t>Etape 6 : Choisir le type d’hébergement</a:t>
            </a:r>
          </a:p>
          <a:p>
            <a:endParaRPr lang="fr-FR" sz="2000" dirty="0"/>
          </a:p>
          <a:p>
            <a:pPr marL="0" indent="0">
              <a:buNone/>
            </a:pPr>
            <a:r>
              <a:rPr lang="fr-FR" sz="2000" dirty="0"/>
              <a:t>Si vous choisissez un hébergement on-</a:t>
            </a:r>
            <a:r>
              <a:rPr lang="fr-FR" sz="2000" dirty="0" err="1"/>
              <a:t>premise</a:t>
            </a:r>
            <a:r>
              <a:rPr lang="fr-FR" sz="2000" dirty="0"/>
              <a:t>, il faudra vérifier que vos infrastructures le permettent</a:t>
            </a:r>
          </a:p>
          <a:p>
            <a:pPr marL="0" indent="0">
              <a:buNone/>
            </a:pPr>
            <a:r>
              <a:rPr lang="fr-FR" sz="2000" dirty="0"/>
              <a:t>Cependant, si vous choisissez un hébergement sur le cloud, assurez-vous d’avoir des serveurs sécurisés. </a:t>
            </a:r>
          </a:p>
          <a:p>
            <a:pPr>
              <a:buFont typeface="Wingdings" panose="05000000000000000000" pitchFamily="2" charset="2"/>
              <a:buChar char="ü"/>
            </a:pPr>
            <a:r>
              <a:rPr lang="fr-FR" sz="2000" dirty="0"/>
              <a:t>Le cloud choisi doit aussi convenir à vos besoins.</a:t>
            </a:r>
          </a:p>
          <a:p>
            <a:endParaRPr lang="fr-FR" dirty="0"/>
          </a:p>
        </p:txBody>
      </p:sp>
      <p:sp>
        <p:nvSpPr>
          <p:cNvPr id="4" name="Espace réservé du numéro de diapositive 3">
            <a:extLst>
              <a:ext uri="{FF2B5EF4-FFF2-40B4-BE49-F238E27FC236}">
                <a16:creationId xmlns:a16="http://schemas.microsoft.com/office/drawing/2014/main" id="{FB02F021-3D63-4DDD-AB76-C25E99D288B0}"/>
              </a:ext>
            </a:extLst>
          </p:cNvPr>
          <p:cNvSpPr>
            <a:spLocks noGrp="1"/>
          </p:cNvSpPr>
          <p:nvPr>
            <p:ph type="sldNum" sz="quarter" idx="12"/>
          </p:nvPr>
        </p:nvSpPr>
        <p:spPr/>
        <p:txBody>
          <a:bodyPr/>
          <a:lstStyle/>
          <a:p>
            <a:fld id="{3B93DEFA-14AE-4E04-AF4A-3C96DA8123E3}" type="slidenum">
              <a:rPr lang="fr-FR" smtClean="0"/>
              <a:t>25</a:t>
            </a:fld>
            <a:endParaRPr lang="fr-FR"/>
          </a:p>
        </p:txBody>
      </p:sp>
    </p:spTree>
    <p:extLst>
      <p:ext uri="{BB962C8B-B14F-4D97-AF65-F5344CB8AC3E}">
        <p14:creationId xmlns:p14="http://schemas.microsoft.com/office/powerpoint/2010/main" val="68205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6E725-5677-E8EE-52E6-D712A9F43F56}"/>
              </a:ext>
            </a:extLst>
          </p:cNvPr>
          <p:cNvSpPr>
            <a:spLocks noGrp="1"/>
          </p:cNvSpPr>
          <p:nvPr>
            <p:ph type="title"/>
          </p:nvPr>
        </p:nvSpPr>
        <p:spPr>
          <a:xfrm>
            <a:off x="581192" y="702156"/>
            <a:ext cx="11029616" cy="1013800"/>
          </a:xfrm>
        </p:spPr>
        <p:txBody>
          <a:bodyPr/>
          <a:lstStyle/>
          <a:p>
            <a:r>
              <a:rPr lang="fr-FR" dirty="0"/>
              <a:t>LES AVANTAGES D’UN ERP</a:t>
            </a:r>
          </a:p>
        </p:txBody>
      </p:sp>
      <p:sp>
        <p:nvSpPr>
          <p:cNvPr id="3" name="Espace réservé du contenu 2">
            <a:extLst>
              <a:ext uri="{FF2B5EF4-FFF2-40B4-BE49-F238E27FC236}">
                <a16:creationId xmlns:a16="http://schemas.microsoft.com/office/drawing/2014/main" id="{37000E01-394D-2147-4780-D44C7B14709C}"/>
              </a:ext>
            </a:extLst>
          </p:cNvPr>
          <p:cNvSpPr>
            <a:spLocks noGrp="1"/>
          </p:cNvSpPr>
          <p:nvPr>
            <p:ph idx="1"/>
          </p:nvPr>
        </p:nvSpPr>
        <p:spPr>
          <a:xfrm>
            <a:off x="581192" y="2180496"/>
            <a:ext cx="11029615" cy="3678303"/>
          </a:xfrm>
        </p:spPr>
        <p:txBody>
          <a:bodyPr>
            <a:normAutofit lnSpcReduction="10000"/>
          </a:bodyPr>
          <a:lstStyle/>
          <a:p>
            <a:r>
              <a:rPr lang="fr-FR" dirty="0">
                <a:solidFill>
                  <a:srgbClr val="FF0000"/>
                </a:solidFill>
              </a:rPr>
              <a:t>une meilleure organisation !</a:t>
            </a:r>
          </a:p>
          <a:p>
            <a:endParaRPr lang="fr-FR" dirty="0"/>
          </a:p>
          <a:p>
            <a:r>
              <a:rPr lang="fr-FR" dirty="0"/>
              <a:t>Les avantages ERP sont les suivants :</a:t>
            </a:r>
          </a:p>
          <a:p>
            <a:pPr lvl="1"/>
            <a:r>
              <a:rPr lang="fr-FR" dirty="0"/>
              <a:t>pas de doublons ou de saisies multipliées,</a:t>
            </a:r>
          </a:p>
          <a:p>
            <a:pPr lvl="1"/>
            <a:r>
              <a:rPr lang="fr-FR" dirty="0"/>
              <a:t>logiciel disponible dans plusieurs langues,</a:t>
            </a:r>
          </a:p>
          <a:p>
            <a:pPr lvl="1"/>
            <a:r>
              <a:rPr lang="fr-FR" dirty="0"/>
              <a:t>possibilité de travailler à partir de n'importe quelle devise,</a:t>
            </a:r>
          </a:p>
          <a:p>
            <a:pPr lvl="1"/>
            <a:r>
              <a:rPr lang="fr-FR" dirty="0"/>
              <a:t>base de données unique et mise à jour en temps réel,</a:t>
            </a:r>
          </a:p>
          <a:p>
            <a:pPr lvl="1"/>
            <a:r>
              <a:rPr lang="fr-FR" dirty="0"/>
              <a:t>aucune erreur lors de la transmission des informations,</a:t>
            </a:r>
          </a:p>
          <a:p>
            <a:pPr lvl="1"/>
            <a:r>
              <a:rPr lang="fr-FR" dirty="0"/>
              <a:t>optimisation de la coordination entre les services,</a:t>
            </a:r>
          </a:p>
          <a:p>
            <a:pPr lvl="1"/>
            <a:r>
              <a:rPr lang="fr-FR" dirty="0"/>
              <a:t>meilleure gestion des stocks et des Ressources humaines.</a:t>
            </a:r>
          </a:p>
          <a:p>
            <a:endParaRPr lang="fr-FR" dirty="0"/>
          </a:p>
        </p:txBody>
      </p:sp>
      <p:sp>
        <p:nvSpPr>
          <p:cNvPr id="4" name="Espace réservé du numéro de diapositive 3">
            <a:extLst>
              <a:ext uri="{FF2B5EF4-FFF2-40B4-BE49-F238E27FC236}">
                <a16:creationId xmlns:a16="http://schemas.microsoft.com/office/drawing/2014/main" id="{DD8EA159-6058-487E-A3A1-81009C86A6A2}"/>
              </a:ext>
            </a:extLst>
          </p:cNvPr>
          <p:cNvSpPr>
            <a:spLocks noGrp="1"/>
          </p:cNvSpPr>
          <p:nvPr>
            <p:ph type="sldNum" sz="quarter" idx="12"/>
          </p:nvPr>
        </p:nvSpPr>
        <p:spPr>
          <a:xfrm>
            <a:off x="10558300" y="5956137"/>
            <a:ext cx="1052508" cy="365125"/>
          </a:xfrm>
        </p:spPr>
        <p:txBody>
          <a:bodyPr/>
          <a:lstStyle/>
          <a:p>
            <a:fld id="{3B93DEFA-14AE-4E04-AF4A-3C96DA8123E3}" type="slidenum">
              <a:rPr lang="fr-FR" smtClean="0"/>
              <a:pPr/>
              <a:t>26</a:t>
            </a:fld>
            <a:endParaRPr lang="fr-FR"/>
          </a:p>
        </p:txBody>
      </p:sp>
    </p:spTree>
    <p:extLst>
      <p:ext uri="{BB962C8B-B14F-4D97-AF65-F5344CB8AC3E}">
        <p14:creationId xmlns:p14="http://schemas.microsoft.com/office/powerpoint/2010/main" val="748345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6E725-5677-E8EE-52E6-D712A9F43F56}"/>
              </a:ext>
            </a:extLst>
          </p:cNvPr>
          <p:cNvSpPr>
            <a:spLocks noGrp="1"/>
          </p:cNvSpPr>
          <p:nvPr>
            <p:ph type="title"/>
          </p:nvPr>
        </p:nvSpPr>
        <p:spPr/>
        <p:txBody>
          <a:bodyPr/>
          <a:lstStyle/>
          <a:p>
            <a:r>
              <a:rPr lang="fr-FR" dirty="0"/>
              <a:t>LES AVANTAGES D’UN ERP</a:t>
            </a:r>
          </a:p>
        </p:txBody>
      </p:sp>
      <p:sp>
        <p:nvSpPr>
          <p:cNvPr id="3" name="Espace réservé du contenu 2">
            <a:extLst>
              <a:ext uri="{FF2B5EF4-FFF2-40B4-BE49-F238E27FC236}">
                <a16:creationId xmlns:a16="http://schemas.microsoft.com/office/drawing/2014/main" id="{37000E01-394D-2147-4780-D44C7B14709C}"/>
              </a:ext>
            </a:extLst>
          </p:cNvPr>
          <p:cNvSpPr>
            <a:spLocks noGrp="1"/>
          </p:cNvSpPr>
          <p:nvPr>
            <p:ph idx="1"/>
          </p:nvPr>
        </p:nvSpPr>
        <p:spPr>
          <a:xfrm>
            <a:off x="543770" y="1730787"/>
            <a:ext cx="9360518" cy="4517613"/>
          </a:xfrm>
        </p:spPr>
        <p:txBody>
          <a:bodyPr>
            <a:normAutofit/>
          </a:bodyPr>
          <a:lstStyle/>
          <a:p>
            <a:r>
              <a:rPr lang="fr-FR" sz="2000" b="1" dirty="0">
                <a:solidFill>
                  <a:srgbClr val="FF0000"/>
                </a:solidFill>
              </a:rPr>
              <a:t>Un gain de temps et d'argent avec l’ERP !</a:t>
            </a:r>
          </a:p>
          <a:p>
            <a:pPr marL="0" indent="0">
              <a:buNone/>
            </a:pPr>
            <a:r>
              <a:rPr lang="fr-FR" sz="2000" dirty="0"/>
              <a:t>La mise en place d'un projet ERP est aussi bénéfique sur la compétitivité de l'entreprise. </a:t>
            </a:r>
          </a:p>
          <a:p>
            <a:pPr marL="0" indent="0">
              <a:buNone/>
            </a:pPr>
            <a:endParaRPr lang="fr-FR" sz="2000" dirty="0"/>
          </a:p>
          <a:p>
            <a:pPr>
              <a:buFont typeface="Wingdings" panose="05000000000000000000" pitchFamily="2" charset="2"/>
              <a:buChar char="q"/>
            </a:pPr>
            <a:r>
              <a:rPr lang="fr-FR" sz="2000" dirty="0"/>
              <a:t>un gain de temps grâce à : </a:t>
            </a:r>
          </a:p>
          <a:p>
            <a:pPr marL="742950" lvl="1" indent="-285750">
              <a:buFont typeface="Arial" panose="020B0604020202020204" pitchFamily="34" charset="0"/>
              <a:buChar char="•"/>
            </a:pPr>
            <a:r>
              <a:rPr lang="fr-FR" sz="2000" dirty="0"/>
              <a:t>la diminution des saisies,</a:t>
            </a:r>
          </a:p>
          <a:p>
            <a:pPr marL="742950" lvl="1" indent="-285750">
              <a:buFont typeface="Arial" panose="020B0604020202020204" pitchFamily="34" charset="0"/>
              <a:buChar char="•"/>
            </a:pPr>
            <a:r>
              <a:rPr lang="fr-FR" sz="2000" dirty="0"/>
              <a:t>la diminution des erreurs dans les communications d'information,</a:t>
            </a:r>
          </a:p>
          <a:p>
            <a:pPr marL="742950" lvl="1" indent="-285750">
              <a:buFont typeface="Arial" panose="020B0604020202020204" pitchFamily="34" charset="0"/>
              <a:buChar char="•"/>
            </a:pPr>
            <a:r>
              <a:rPr lang="fr-FR" sz="2000" dirty="0"/>
              <a:t>l'interconnexion entre les services,</a:t>
            </a:r>
          </a:p>
          <a:p>
            <a:pPr marL="742950" lvl="1" indent="-285750">
              <a:buFont typeface="Arial" panose="020B0604020202020204" pitchFamily="34" charset="0"/>
              <a:buChar char="•"/>
            </a:pPr>
            <a:r>
              <a:rPr lang="fr-FR" sz="2000" dirty="0"/>
              <a:t>une meilleure réactivité,</a:t>
            </a:r>
          </a:p>
          <a:p>
            <a:endParaRPr lang="fr-FR" dirty="0"/>
          </a:p>
        </p:txBody>
      </p:sp>
      <p:sp>
        <p:nvSpPr>
          <p:cNvPr id="4" name="Espace réservé du numéro de diapositive 3">
            <a:extLst>
              <a:ext uri="{FF2B5EF4-FFF2-40B4-BE49-F238E27FC236}">
                <a16:creationId xmlns:a16="http://schemas.microsoft.com/office/drawing/2014/main" id="{665D9C43-E105-4E96-B7CD-E0E1D52FABC2}"/>
              </a:ext>
            </a:extLst>
          </p:cNvPr>
          <p:cNvSpPr>
            <a:spLocks noGrp="1"/>
          </p:cNvSpPr>
          <p:nvPr>
            <p:ph type="sldNum" sz="quarter" idx="12"/>
          </p:nvPr>
        </p:nvSpPr>
        <p:spPr/>
        <p:txBody>
          <a:bodyPr/>
          <a:lstStyle/>
          <a:p>
            <a:fld id="{3B93DEFA-14AE-4E04-AF4A-3C96DA8123E3}" type="slidenum">
              <a:rPr lang="fr-FR" smtClean="0"/>
              <a:t>27</a:t>
            </a:fld>
            <a:endParaRPr lang="fr-FR"/>
          </a:p>
        </p:txBody>
      </p:sp>
    </p:spTree>
    <p:extLst>
      <p:ext uri="{BB962C8B-B14F-4D97-AF65-F5344CB8AC3E}">
        <p14:creationId xmlns:p14="http://schemas.microsoft.com/office/powerpoint/2010/main" val="2527538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6E725-5677-E8EE-52E6-D712A9F43F56}"/>
              </a:ext>
            </a:extLst>
          </p:cNvPr>
          <p:cNvSpPr>
            <a:spLocks noGrp="1"/>
          </p:cNvSpPr>
          <p:nvPr>
            <p:ph type="title"/>
          </p:nvPr>
        </p:nvSpPr>
        <p:spPr/>
        <p:txBody>
          <a:bodyPr/>
          <a:lstStyle/>
          <a:p>
            <a:r>
              <a:rPr lang="fr-FR" dirty="0"/>
              <a:t>LES AVANTAGES D’UN ERP</a:t>
            </a:r>
          </a:p>
        </p:txBody>
      </p:sp>
      <p:sp>
        <p:nvSpPr>
          <p:cNvPr id="3" name="Espace réservé du contenu 2">
            <a:extLst>
              <a:ext uri="{FF2B5EF4-FFF2-40B4-BE49-F238E27FC236}">
                <a16:creationId xmlns:a16="http://schemas.microsoft.com/office/drawing/2014/main" id="{37000E01-394D-2147-4780-D44C7B14709C}"/>
              </a:ext>
            </a:extLst>
          </p:cNvPr>
          <p:cNvSpPr>
            <a:spLocks noGrp="1"/>
          </p:cNvSpPr>
          <p:nvPr>
            <p:ph idx="1"/>
          </p:nvPr>
        </p:nvSpPr>
        <p:spPr/>
        <p:txBody>
          <a:bodyPr/>
          <a:lstStyle/>
          <a:p>
            <a:pPr>
              <a:buFont typeface="Wingdings" panose="05000000000000000000" pitchFamily="2" charset="2"/>
              <a:buChar char="q"/>
            </a:pPr>
            <a:r>
              <a:rPr lang="fr-FR" sz="2000" dirty="0"/>
              <a:t>une augmentation du chiffre d'affaires, liée à :</a:t>
            </a:r>
          </a:p>
          <a:p>
            <a:pPr marL="0" indent="0">
              <a:buNone/>
            </a:pPr>
            <a:r>
              <a:rPr lang="fr-FR" sz="2000" dirty="0"/>
              <a:t> </a:t>
            </a:r>
          </a:p>
          <a:p>
            <a:pPr marL="742950" lvl="1" indent="-285750">
              <a:buFont typeface="Arial" panose="020B0604020202020204" pitchFamily="34" charset="0"/>
              <a:buChar char="•"/>
            </a:pPr>
            <a:r>
              <a:rPr lang="fr-FR" sz="2000" dirty="0"/>
              <a:t>une meilleure gestion du CRM,</a:t>
            </a:r>
          </a:p>
          <a:p>
            <a:pPr marL="742950" lvl="1" indent="-285750">
              <a:buFont typeface="Arial" panose="020B0604020202020204" pitchFamily="34" charset="0"/>
              <a:buChar char="•"/>
            </a:pPr>
            <a:r>
              <a:rPr lang="fr-FR" sz="2000" dirty="0"/>
              <a:t>l'augmentation des ventes,</a:t>
            </a:r>
          </a:p>
          <a:p>
            <a:pPr marL="742950" lvl="1" indent="-285750">
              <a:buFont typeface="Arial" panose="020B0604020202020204" pitchFamily="34" charset="0"/>
              <a:buChar char="•"/>
            </a:pPr>
            <a:r>
              <a:rPr lang="fr-FR" sz="2000" dirty="0"/>
              <a:t>une meilleure gestion des stocks et des approvisionnements,</a:t>
            </a:r>
          </a:p>
          <a:p>
            <a:pPr marL="742950" lvl="1" indent="-285750">
              <a:buFont typeface="Arial" panose="020B0604020202020204" pitchFamily="34" charset="0"/>
              <a:buChar char="•"/>
            </a:pPr>
            <a:r>
              <a:rPr lang="fr-FR" sz="2000" dirty="0"/>
              <a:t>la motivation des salariés.</a:t>
            </a:r>
          </a:p>
          <a:p>
            <a:endParaRPr lang="fr-FR" dirty="0"/>
          </a:p>
        </p:txBody>
      </p:sp>
      <p:sp>
        <p:nvSpPr>
          <p:cNvPr id="4" name="Espace réservé du numéro de diapositive 3">
            <a:extLst>
              <a:ext uri="{FF2B5EF4-FFF2-40B4-BE49-F238E27FC236}">
                <a16:creationId xmlns:a16="http://schemas.microsoft.com/office/drawing/2014/main" id="{0B6D25E8-974C-4B18-A293-C4409C0E9F09}"/>
              </a:ext>
            </a:extLst>
          </p:cNvPr>
          <p:cNvSpPr>
            <a:spLocks noGrp="1"/>
          </p:cNvSpPr>
          <p:nvPr>
            <p:ph type="sldNum" sz="quarter" idx="12"/>
          </p:nvPr>
        </p:nvSpPr>
        <p:spPr/>
        <p:txBody>
          <a:bodyPr/>
          <a:lstStyle/>
          <a:p>
            <a:fld id="{3B93DEFA-14AE-4E04-AF4A-3C96DA8123E3}" type="slidenum">
              <a:rPr lang="fr-FR" smtClean="0"/>
              <a:t>28</a:t>
            </a:fld>
            <a:endParaRPr lang="fr-FR"/>
          </a:p>
        </p:txBody>
      </p:sp>
    </p:spTree>
    <p:extLst>
      <p:ext uri="{BB962C8B-B14F-4D97-AF65-F5344CB8AC3E}">
        <p14:creationId xmlns:p14="http://schemas.microsoft.com/office/powerpoint/2010/main" val="2025181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LIMITES ET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a:xfrm>
            <a:off x="677334" y="1930400"/>
            <a:ext cx="9083117" cy="3735065"/>
          </a:xfrm>
        </p:spPr>
        <p:txBody>
          <a:bodyPr>
            <a:noAutofit/>
          </a:bodyPr>
          <a:lstStyle/>
          <a:p>
            <a:r>
              <a:rPr lang="fr-FR" sz="2000" b="1" dirty="0">
                <a:solidFill>
                  <a:srgbClr val="FF0000"/>
                </a:solidFill>
              </a:rPr>
              <a:t>« Un ERP coûte trop cher »</a:t>
            </a:r>
          </a:p>
          <a:p>
            <a:pPr marL="0" indent="0">
              <a:buNone/>
            </a:pPr>
            <a:r>
              <a:rPr lang="fr-FR" sz="2000" dirty="0"/>
              <a:t>Certains ERP peuvent coûter cher à l’achat (entre 5 000 et 100 00€ selon la taille de l’entreprise). </a:t>
            </a:r>
          </a:p>
          <a:p>
            <a:pPr marL="0" indent="0">
              <a:buNone/>
            </a:pPr>
            <a:endParaRPr lang="fr-FR" sz="2000" dirty="0"/>
          </a:p>
          <a:p>
            <a:pPr>
              <a:buFont typeface="Wingdings" panose="05000000000000000000" pitchFamily="2" charset="2"/>
              <a:buChar char="ü"/>
            </a:pPr>
            <a:r>
              <a:rPr lang="fr-FR" sz="2000" dirty="0"/>
              <a:t>Cependant, il existe des ERP sans licence et donc libres, dans ce cas, seul l’installation demandera des coûts au niveau de l’ingénierie. </a:t>
            </a:r>
          </a:p>
          <a:p>
            <a:pPr>
              <a:buFont typeface="Wingdings" panose="05000000000000000000" pitchFamily="2" charset="2"/>
              <a:buChar char="ü"/>
            </a:pPr>
            <a:endParaRPr lang="fr-FR" sz="2000" dirty="0"/>
          </a:p>
          <a:p>
            <a:pPr marL="0" indent="0">
              <a:buNone/>
            </a:pPr>
            <a:r>
              <a:rPr lang="fr-FR" sz="2000" b="1" dirty="0">
                <a:solidFill>
                  <a:srgbClr val="FF0000"/>
                </a:solidFill>
              </a:rPr>
              <a:t>!!!</a:t>
            </a:r>
            <a:r>
              <a:rPr lang="fr-FR" sz="2000" dirty="0"/>
              <a:t>  il faut également prévoir le coût de la formation des employés à ce nouvel outil.</a:t>
            </a:r>
          </a:p>
        </p:txBody>
      </p:sp>
      <p:sp>
        <p:nvSpPr>
          <p:cNvPr id="4" name="Espace réservé du numéro de diapositive 3">
            <a:extLst>
              <a:ext uri="{FF2B5EF4-FFF2-40B4-BE49-F238E27FC236}">
                <a16:creationId xmlns:a16="http://schemas.microsoft.com/office/drawing/2014/main" id="{12F0769F-0E51-4E2A-914C-9CBC92D5E0F0}"/>
              </a:ext>
            </a:extLst>
          </p:cNvPr>
          <p:cNvSpPr>
            <a:spLocks noGrp="1"/>
          </p:cNvSpPr>
          <p:nvPr>
            <p:ph type="sldNum" sz="quarter" idx="12"/>
          </p:nvPr>
        </p:nvSpPr>
        <p:spPr/>
        <p:txBody>
          <a:bodyPr/>
          <a:lstStyle/>
          <a:p>
            <a:fld id="{3B93DEFA-14AE-4E04-AF4A-3C96DA8123E3}" type="slidenum">
              <a:rPr lang="fr-FR" smtClean="0"/>
              <a:t>29</a:t>
            </a:fld>
            <a:endParaRPr lang="fr-FR"/>
          </a:p>
        </p:txBody>
      </p:sp>
    </p:spTree>
    <p:extLst>
      <p:ext uri="{BB962C8B-B14F-4D97-AF65-F5344CB8AC3E}">
        <p14:creationId xmlns:p14="http://schemas.microsoft.com/office/powerpoint/2010/main" val="2766498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A3B2DCA8-7C32-1928-0CEF-69E086B1BFA1}"/>
              </a:ext>
            </a:extLst>
          </p:cNvPr>
          <p:cNvSpPr>
            <a:spLocks noGrp="1"/>
          </p:cNvSpPr>
          <p:nvPr>
            <p:ph type="title"/>
          </p:nvPr>
        </p:nvSpPr>
        <p:spPr/>
        <p:txBody>
          <a:bodyPr>
            <a:normAutofit/>
          </a:bodyPr>
          <a:lstStyle/>
          <a:p>
            <a:r>
              <a:rPr lang="fr-FR" dirty="0"/>
              <a:t>Historique : du logiciel MRP à l’ERP</a:t>
            </a:r>
            <a:br>
              <a:rPr lang="fr-FR" dirty="0"/>
            </a:br>
            <a:endParaRPr lang="fr-FR" dirty="0"/>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p:txBody>
          <a:bodyPr>
            <a:normAutofit/>
          </a:bodyPr>
          <a:lstStyle/>
          <a:p>
            <a:pPr marL="0" indent="0">
              <a:buNone/>
            </a:pPr>
            <a:r>
              <a:rPr lang="fr-FR" sz="2400" dirty="0"/>
              <a:t>Contrairement au logiciel ERP tel que nous le connaissons aujourd’hui, la MRP comporte plusieurs inconvénients :</a:t>
            </a:r>
          </a:p>
          <a:p>
            <a:r>
              <a:rPr lang="fr-FR" sz="2100" dirty="0"/>
              <a:t>Sa fonctionnalité est purement limitée à l’unité de production</a:t>
            </a:r>
          </a:p>
          <a:p>
            <a:r>
              <a:rPr lang="fr-FR" sz="2100" dirty="0"/>
              <a:t>Les coûts liés sont extrêmement importants</a:t>
            </a:r>
          </a:p>
          <a:p>
            <a:r>
              <a:rPr lang="fr-FR" sz="2100" dirty="0"/>
              <a:t>Le niveau d’expertise requis pour son utilisation est particulièrement élevé</a:t>
            </a:r>
          </a:p>
          <a:p>
            <a:r>
              <a:rPr lang="fr-FR" sz="2100" dirty="0"/>
              <a:t>Sa gestion exige une importante main d’œuvre du fait de sa complexité</a:t>
            </a:r>
          </a:p>
          <a:p>
            <a:endParaRPr lang="fr-FR" dirty="0"/>
          </a:p>
        </p:txBody>
      </p:sp>
      <p:sp>
        <p:nvSpPr>
          <p:cNvPr id="6" name="Espace réservé du numéro de diapositive 5">
            <a:extLst>
              <a:ext uri="{FF2B5EF4-FFF2-40B4-BE49-F238E27FC236}">
                <a16:creationId xmlns:a16="http://schemas.microsoft.com/office/drawing/2014/main" id="{ACE16F7A-F270-410D-B604-6E892F8DC71C}"/>
              </a:ext>
            </a:extLst>
          </p:cNvPr>
          <p:cNvSpPr>
            <a:spLocks noGrp="1"/>
          </p:cNvSpPr>
          <p:nvPr>
            <p:ph type="sldNum" sz="quarter" idx="12"/>
          </p:nvPr>
        </p:nvSpPr>
        <p:spPr/>
        <p:txBody>
          <a:bodyPr/>
          <a:lstStyle/>
          <a:p>
            <a:fld id="{3B93DEFA-14AE-4E04-AF4A-3C96DA8123E3}" type="slidenum">
              <a:rPr lang="fr-FR" smtClean="0"/>
              <a:t>3</a:t>
            </a:fld>
            <a:endParaRPr lang="fr-FR"/>
          </a:p>
        </p:txBody>
      </p:sp>
    </p:spTree>
    <p:extLst>
      <p:ext uri="{BB962C8B-B14F-4D97-AF65-F5344CB8AC3E}">
        <p14:creationId xmlns:p14="http://schemas.microsoft.com/office/powerpoint/2010/main" val="3939557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p:txBody>
          <a:bodyPr>
            <a:normAutofit/>
          </a:bodyPr>
          <a:lstStyle/>
          <a:p>
            <a:r>
              <a:rPr lang="fr-FR" sz="2000" b="1" dirty="0">
                <a:solidFill>
                  <a:srgbClr val="FF0000"/>
                </a:solidFill>
              </a:rPr>
              <a:t>La mise en œuvre d’un ERP est trop complexe</a:t>
            </a:r>
          </a:p>
          <a:p>
            <a:pPr marL="0" indent="0">
              <a:buNone/>
            </a:pPr>
            <a:endParaRPr lang="fr-FR" sz="2000" dirty="0"/>
          </a:p>
          <a:p>
            <a:pPr marL="0" indent="0">
              <a:buNone/>
            </a:pPr>
            <a:r>
              <a:rPr lang="fr-FR" sz="2000" dirty="0"/>
              <a:t>forcément, un système qui s’intègre totalement dans l’entreprise, regroupe toutes les règles de gestion de l’activité et collecte des données dans tous les services nécessite une mise en œuvre de la même envergure. </a:t>
            </a:r>
          </a:p>
          <a:p>
            <a:pPr marL="0" indent="0">
              <a:buNone/>
            </a:pPr>
            <a:endParaRPr lang="fr-FR" sz="2000" dirty="0"/>
          </a:p>
          <a:p>
            <a:pPr>
              <a:buFont typeface="Wingdings" panose="05000000000000000000" pitchFamily="2" charset="2"/>
              <a:buChar char="Ø"/>
            </a:pPr>
            <a:r>
              <a:rPr lang="fr-FR" sz="2000" dirty="0"/>
              <a:t>D’où des critiques pointant une remise en cause des processus de l’entreprise, un paramétrage lourd, un interfaçage difficile avec le système d’information.</a:t>
            </a:r>
          </a:p>
        </p:txBody>
      </p:sp>
      <p:sp>
        <p:nvSpPr>
          <p:cNvPr id="4" name="Espace réservé du numéro de diapositive 3">
            <a:extLst>
              <a:ext uri="{FF2B5EF4-FFF2-40B4-BE49-F238E27FC236}">
                <a16:creationId xmlns:a16="http://schemas.microsoft.com/office/drawing/2014/main" id="{08098791-2E52-4156-A205-8C4663E1B1C8}"/>
              </a:ext>
            </a:extLst>
          </p:cNvPr>
          <p:cNvSpPr>
            <a:spLocks noGrp="1"/>
          </p:cNvSpPr>
          <p:nvPr>
            <p:ph type="sldNum" sz="quarter" idx="12"/>
          </p:nvPr>
        </p:nvSpPr>
        <p:spPr/>
        <p:txBody>
          <a:bodyPr/>
          <a:lstStyle/>
          <a:p>
            <a:fld id="{3B93DEFA-14AE-4E04-AF4A-3C96DA8123E3}" type="slidenum">
              <a:rPr lang="fr-FR" smtClean="0"/>
              <a:t>30</a:t>
            </a:fld>
            <a:endParaRPr lang="fr-FR"/>
          </a:p>
        </p:txBody>
      </p:sp>
    </p:spTree>
    <p:extLst>
      <p:ext uri="{BB962C8B-B14F-4D97-AF65-F5344CB8AC3E}">
        <p14:creationId xmlns:p14="http://schemas.microsoft.com/office/powerpoint/2010/main" val="8902474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p:txBody>
          <a:bodyPr>
            <a:normAutofit/>
          </a:bodyPr>
          <a:lstStyle/>
          <a:p>
            <a:r>
              <a:rPr lang="fr-FR" sz="2000" b="1" dirty="0"/>
              <a:t> Il y a toujours un périmètre où l’ERP montre une faiblesse</a:t>
            </a:r>
          </a:p>
          <a:p>
            <a:pPr marL="0" indent="0">
              <a:buNone/>
            </a:pPr>
            <a:r>
              <a:rPr lang="fr-FR" sz="2000" dirty="0"/>
              <a:t>Les ERP se présentent sous forme de modules, chacun dédié à un bouquet fonctionnel. </a:t>
            </a:r>
          </a:p>
          <a:p>
            <a:pPr>
              <a:buFont typeface="Wingdings" panose="05000000000000000000" pitchFamily="2" charset="2"/>
              <a:buChar char="Ø"/>
            </a:pPr>
            <a:r>
              <a:rPr lang="fr-FR" sz="2000" dirty="0"/>
              <a:t>Dans certains projets, des entreprises ont réagi à une qualité inégale entre modules. </a:t>
            </a:r>
          </a:p>
          <a:p>
            <a:pPr>
              <a:buFont typeface="Wingdings" panose="05000000000000000000" pitchFamily="2" charset="2"/>
              <a:buChar char="Ø"/>
            </a:pPr>
            <a:r>
              <a:rPr lang="fr-FR" sz="2000" dirty="0"/>
              <a:t>Autre remarque en ce sens : un ERP a toujours un point faible.</a:t>
            </a:r>
          </a:p>
          <a:p>
            <a:pPr marL="0" indent="0">
              <a:buNone/>
            </a:pPr>
            <a:endParaRPr lang="fr-FR" sz="2000" dirty="0"/>
          </a:p>
          <a:p>
            <a:pPr marL="0" indent="0">
              <a:buNone/>
            </a:pPr>
            <a:r>
              <a:rPr lang="fr-FR" sz="2000" dirty="0"/>
              <a:t>Il convient de bien comprendre l’offre offre variée et d’y faire le bon choix pour écarter toute fonctionnalité « faible » sur un périmètre critique pour l’entreprise.</a:t>
            </a:r>
          </a:p>
          <a:p>
            <a:endParaRPr lang="fr-FR" dirty="0"/>
          </a:p>
        </p:txBody>
      </p:sp>
      <p:sp>
        <p:nvSpPr>
          <p:cNvPr id="4" name="Espace réservé du numéro de diapositive 3">
            <a:extLst>
              <a:ext uri="{FF2B5EF4-FFF2-40B4-BE49-F238E27FC236}">
                <a16:creationId xmlns:a16="http://schemas.microsoft.com/office/drawing/2014/main" id="{B510E88E-B318-4E87-B907-3784C40394B1}"/>
              </a:ext>
            </a:extLst>
          </p:cNvPr>
          <p:cNvSpPr>
            <a:spLocks noGrp="1"/>
          </p:cNvSpPr>
          <p:nvPr>
            <p:ph type="sldNum" sz="quarter" idx="12"/>
          </p:nvPr>
        </p:nvSpPr>
        <p:spPr/>
        <p:txBody>
          <a:bodyPr/>
          <a:lstStyle/>
          <a:p>
            <a:fld id="{3B93DEFA-14AE-4E04-AF4A-3C96DA8123E3}" type="slidenum">
              <a:rPr lang="fr-FR" smtClean="0"/>
              <a:t>31</a:t>
            </a:fld>
            <a:endParaRPr lang="fr-FR"/>
          </a:p>
        </p:txBody>
      </p:sp>
    </p:spTree>
    <p:extLst>
      <p:ext uri="{BB962C8B-B14F-4D97-AF65-F5344CB8AC3E}">
        <p14:creationId xmlns:p14="http://schemas.microsoft.com/office/powerpoint/2010/main" val="1407337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a:xfrm>
            <a:off x="399932" y="1484458"/>
            <a:ext cx="9494082" cy="4993398"/>
          </a:xfrm>
        </p:spPr>
        <p:txBody>
          <a:bodyPr>
            <a:normAutofit/>
          </a:bodyPr>
          <a:lstStyle/>
          <a:p>
            <a:r>
              <a:rPr lang="fr-FR" sz="2000" dirty="0"/>
              <a:t>Ainsi, les entreprises industrielles ne peuvent pas se passer de fonctionnalités propres à leurs métiers, notamment la Gestion de Production Assistée par Ordinateur (GPAO). </a:t>
            </a:r>
          </a:p>
          <a:p>
            <a:endParaRPr lang="fr-FR" sz="2000" dirty="0"/>
          </a:p>
          <a:p>
            <a:pPr>
              <a:buFont typeface="Wingdings" panose="05000000000000000000" pitchFamily="2" charset="2"/>
              <a:buChar char="ü"/>
            </a:pPr>
            <a:r>
              <a:rPr lang="fr-FR" sz="2000" dirty="0"/>
              <a:t>Un ERP qui suit difficilement des processus de fabrication dans toutes leurs subtilités – par exemple demandes d’approvisionnement, mouvements de stock, ordonnancement des OF, suivi de la qualité des pièces réalisées… – sera forcément en deçà des attentes. </a:t>
            </a:r>
          </a:p>
          <a:p>
            <a:pPr>
              <a:buFont typeface="Wingdings" panose="05000000000000000000" pitchFamily="2" charset="2"/>
              <a:buChar char="ü"/>
            </a:pPr>
            <a:endParaRPr lang="fr-FR" sz="2000" dirty="0"/>
          </a:p>
          <a:p>
            <a:pPr>
              <a:buFont typeface="Wingdings" panose="05000000000000000000" pitchFamily="2" charset="2"/>
              <a:buChar char="Ø"/>
            </a:pPr>
            <a:r>
              <a:rPr lang="fr-FR" sz="2000" dirty="0"/>
              <a:t>Il est donc recommandé de choisir un ERP industriel conçu avec toutes les fonctionnalités requises en standard. Quand c’est bien le cas, l’ERP n’a aucune raison d’avoir un point faible sur les périmètres les plus stratégiques.</a:t>
            </a:r>
          </a:p>
        </p:txBody>
      </p:sp>
      <p:sp>
        <p:nvSpPr>
          <p:cNvPr id="4" name="Espace réservé du numéro de diapositive 3">
            <a:extLst>
              <a:ext uri="{FF2B5EF4-FFF2-40B4-BE49-F238E27FC236}">
                <a16:creationId xmlns:a16="http://schemas.microsoft.com/office/drawing/2014/main" id="{1BFA1ADD-85A5-44D0-B011-C03D123BB8E9}"/>
              </a:ext>
            </a:extLst>
          </p:cNvPr>
          <p:cNvSpPr>
            <a:spLocks noGrp="1"/>
          </p:cNvSpPr>
          <p:nvPr>
            <p:ph type="sldNum" sz="quarter" idx="12"/>
          </p:nvPr>
        </p:nvSpPr>
        <p:spPr/>
        <p:txBody>
          <a:bodyPr/>
          <a:lstStyle/>
          <a:p>
            <a:fld id="{3B93DEFA-14AE-4E04-AF4A-3C96DA8123E3}" type="slidenum">
              <a:rPr lang="fr-FR" smtClean="0"/>
              <a:t>32</a:t>
            </a:fld>
            <a:endParaRPr lang="fr-FR"/>
          </a:p>
        </p:txBody>
      </p:sp>
    </p:spTree>
    <p:extLst>
      <p:ext uri="{BB962C8B-B14F-4D97-AF65-F5344CB8AC3E}">
        <p14:creationId xmlns:p14="http://schemas.microsoft.com/office/powerpoint/2010/main" val="19932876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p:txBody>
          <a:bodyPr>
            <a:normAutofit/>
          </a:bodyPr>
          <a:lstStyle/>
          <a:p>
            <a:r>
              <a:rPr lang="fr-FR" sz="2000" b="1" dirty="0">
                <a:solidFill>
                  <a:srgbClr val="FF0000"/>
                </a:solidFill>
              </a:rPr>
              <a:t>Un ERP est coûteux :</a:t>
            </a:r>
          </a:p>
          <a:p>
            <a:endParaRPr lang="fr-FR" sz="2000" b="1" dirty="0"/>
          </a:p>
          <a:p>
            <a:pPr marL="0" indent="0">
              <a:buNone/>
            </a:pPr>
            <a:r>
              <a:rPr lang="fr-FR" sz="2000" dirty="0"/>
              <a:t>Un ERP implique en effet un certain coût d’acquisition :</a:t>
            </a:r>
          </a:p>
          <a:p>
            <a:pPr>
              <a:buFontTx/>
              <a:buChar char="-"/>
            </a:pPr>
            <a:r>
              <a:rPr lang="fr-FR" sz="2000" dirty="0"/>
              <a:t>matériel, </a:t>
            </a:r>
          </a:p>
          <a:p>
            <a:pPr>
              <a:buFontTx/>
              <a:buChar char="-"/>
            </a:pPr>
            <a:r>
              <a:rPr lang="fr-FR" sz="2000" dirty="0"/>
              <a:t>licences, </a:t>
            </a:r>
          </a:p>
          <a:p>
            <a:pPr>
              <a:buFontTx/>
              <a:buChar char="-"/>
            </a:pPr>
            <a:r>
              <a:rPr lang="fr-FR" sz="2000" dirty="0"/>
              <a:t>intégration, </a:t>
            </a:r>
          </a:p>
          <a:p>
            <a:pPr>
              <a:buFontTx/>
              <a:buChar char="-"/>
            </a:pPr>
            <a:r>
              <a:rPr lang="fr-FR" sz="2000" dirty="0"/>
              <a:t>formation des utilisateurs </a:t>
            </a:r>
          </a:p>
          <a:p>
            <a:pPr>
              <a:buFontTx/>
              <a:buChar char="-"/>
            </a:pPr>
            <a:r>
              <a:rPr lang="fr-FR" sz="2000" dirty="0"/>
              <a:t>coûts de possession (la maintenance et les mises à jour sur tout le cycle de vie). </a:t>
            </a:r>
          </a:p>
          <a:p>
            <a:pPr marL="0" indent="0">
              <a:buNone/>
            </a:pPr>
            <a:endParaRPr lang="fr-FR" sz="2000" dirty="0"/>
          </a:p>
          <a:p>
            <a:endParaRPr lang="fr-FR" dirty="0"/>
          </a:p>
        </p:txBody>
      </p:sp>
      <p:sp>
        <p:nvSpPr>
          <p:cNvPr id="4" name="Espace réservé du numéro de diapositive 3">
            <a:extLst>
              <a:ext uri="{FF2B5EF4-FFF2-40B4-BE49-F238E27FC236}">
                <a16:creationId xmlns:a16="http://schemas.microsoft.com/office/drawing/2014/main" id="{5BB57DA8-1206-4281-ACE6-E6CFFFF7E092}"/>
              </a:ext>
            </a:extLst>
          </p:cNvPr>
          <p:cNvSpPr>
            <a:spLocks noGrp="1"/>
          </p:cNvSpPr>
          <p:nvPr>
            <p:ph type="sldNum" sz="quarter" idx="12"/>
          </p:nvPr>
        </p:nvSpPr>
        <p:spPr/>
        <p:txBody>
          <a:bodyPr/>
          <a:lstStyle/>
          <a:p>
            <a:fld id="{3B93DEFA-14AE-4E04-AF4A-3C96DA8123E3}" type="slidenum">
              <a:rPr lang="fr-FR" smtClean="0"/>
              <a:t>33</a:t>
            </a:fld>
            <a:endParaRPr lang="fr-FR"/>
          </a:p>
        </p:txBody>
      </p:sp>
    </p:spTree>
    <p:extLst>
      <p:ext uri="{BB962C8B-B14F-4D97-AF65-F5344CB8AC3E}">
        <p14:creationId xmlns:p14="http://schemas.microsoft.com/office/powerpoint/2010/main" val="25158541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p:txBody>
          <a:bodyPr>
            <a:normAutofit/>
          </a:bodyPr>
          <a:lstStyle/>
          <a:p>
            <a:r>
              <a:rPr lang="fr-FR" sz="2000" dirty="0"/>
              <a:t>Mais sur le marché des ERP, ce déploiement sur site traditionnel côtoie des offres SaaS, soit des ERP hébergés dans le Cloud, disponibles en ligne en mode service.</a:t>
            </a:r>
          </a:p>
          <a:p>
            <a:endParaRPr lang="fr-FR" sz="2000" dirty="0"/>
          </a:p>
          <a:p>
            <a:pPr>
              <a:buFont typeface="Symbol" panose="05050102010706020507" pitchFamily="18" charset="2"/>
              <a:buChar char="Þ"/>
            </a:pPr>
            <a:r>
              <a:rPr lang="fr-FR" sz="2000" dirty="0"/>
              <a:t>prix d’un abonnement mensuel calibré pour le nombre d’utilisateurs et de fonctionnalités voulues. </a:t>
            </a:r>
          </a:p>
          <a:p>
            <a:pPr>
              <a:buFont typeface="Symbol" panose="05050102010706020507" pitchFamily="18" charset="2"/>
              <a:buChar char="Þ"/>
            </a:pPr>
            <a:endParaRPr lang="fr-FR" sz="2000" dirty="0"/>
          </a:p>
          <a:p>
            <a:pPr>
              <a:buFont typeface="Symbol" panose="05050102010706020507" pitchFamily="18" charset="2"/>
              <a:buChar char="Þ"/>
            </a:pPr>
            <a:r>
              <a:rPr lang="fr-FR" sz="2000" dirty="0"/>
              <a:t>Cet abonnement remplace donc les coûts d’acquisition et de possession de l’autre modèle et s’avère un accès bien plus économique à un ERP.</a:t>
            </a:r>
          </a:p>
          <a:p>
            <a:endParaRPr lang="fr-FR" dirty="0"/>
          </a:p>
        </p:txBody>
      </p:sp>
      <p:sp>
        <p:nvSpPr>
          <p:cNvPr id="4" name="Espace réservé du numéro de diapositive 3">
            <a:extLst>
              <a:ext uri="{FF2B5EF4-FFF2-40B4-BE49-F238E27FC236}">
                <a16:creationId xmlns:a16="http://schemas.microsoft.com/office/drawing/2014/main" id="{13B40B0A-746A-45DD-82A7-35D87CC97AA8}"/>
              </a:ext>
            </a:extLst>
          </p:cNvPr>
          <p:cNvSpPr>
            <a:spLocks noGrp="1"/>
          </p:cNvSpPr>
          <p:nvPr>
            <p:ph type="sldNum" sz="quarter" idx="12"/>
          </p:nvPr>
        </p:nvSpPr>
        <p:spPr/>
        <p:txBody>
          <a:bodyPr/>
          <a:lstStyle/>
          <a:p>
            <a:fld id="{3B93DEFA-14AE-4E04-AF4A-3C96DA8123E3}" type="slidenum">
              <a:rPr lang="fr-FR" smtClean="0"/>
              <a:t>34</a:t>
            </a:fld>
            <a:endParaRPr lang="fr-FR"/>
          </a:p>
        </p:txBody>
      </p:sp>
    </p:spTree>
    <p:extLst>
      <p:ext uri="{BB962C8B-B14F-4D97-AF65-F5344CB8AC3E}">
        <p14:creationId xmlns:p14="http://schemas.microsoft.com/office/powerpoint/2010/main" val="31900173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a:xfrm>
            <a:off x="677334" y="2160589"/>
            <a:ext cx="8596668" cy="3058683"/>
          </a:xfrm>
        </p:spPr>
        <p:txBody>
          <a:bodyPr>
            <a:normAutofit/>
          </a:bodyPr>
          <a:lstStyle/>
          <a:p>
            <a:r>
              <a:rPr lang="fr-FR" sz="2000" dirty="0"/>
              <a:t>Quoi qu’il en soit, hébergé sur site ou dans le Cloud, il ne faut pas perdre de vue que l’ERP génère de telles économies et supprime tant de charges, que son ROI est la meilleure réponse à son coût. </a:t>
            </a:r>
          </a:p>
          <a:p>
            <a:endParaRPr lang="fr-FR" sz="2000" dirty="0"/>
          </a:p>
          <a:p>
            <a:pPr>
              <a:buFont typeface="Wingdings" panose="05000000000000000000" pitchFamily="2" charset="2"/>
              <a:buChar char="Ø"/>
            </a:pPr>
            <a:r>
              <a:rPr lang="fr-FR" sz="2000" dirty="0"/>
              <a:t>Il faut donc considérer la question du coût de l’ERP dans une perspective à long terme et bien calculer tous les gains financiers qu’il va générer.</a:t>
            </a:r>
          </a:p>
          <a:p>
            <a:endParaRPr lang="fr-FR" dirty="0"/>
          </a:p>
        </p:txBody>
      </p:sp>
      <p:sp>
        <p:nvSpPr>
          <p:cNvPr id="4" name="Espace réservé du numéro de diapositive 3">
            <a:extLst>
              <a:ext uri="{FF2B5EF4-FFF2-40B4-BE49-F238E27FC236}">
                <a16:creationId xmlns:a16="http://schemas.microsoft.com/office/drawing/2014/main" id="{FA81D041-7280-4D14-864E-05723C8FA6CB}"/>
              </a:ext>
            </a:extLst>
          </p:cNvPr>
          <p:cNvSpPr>
            <a:spLocks noGrp="1"/>
          </p:cNvSpPr>
          <p:nvPr>
            <p:ph type="sldNum" sz="quarter" idx="12"/>
          </p:nvPr>
        </p:nvSpPr>
        <p:spPr/>
        <p:txBody>
          <a:bodyPr/>
          <a:lstStyle/>
          <a:p>
            <a:fld id="{3B93DEFA-14AE-4E04-AF4A-3C96DA8123E3}" type="slidenum">
              <a:rPr lang="fr-FR" smtClean="0"/>
              <a:t>35</a:t>
            </a:fld>
            <a:endParaRPr lang="fr-FR"/>
          </a:p>
        </p:txBody>
      </p:sp>
    </p:spTree>
    <p:extLst>
      <p:ext uri="{BB962C8B-B14F-4D97-AF65-F5344CB8AC3E}">
        <p14:creationId xmlns:p14="http://schemas.microsoft.com/office/powerpoint/2010/main" val="9547697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p:txBody>
          <a:bodyPr>
            <a:normAutofit/>
          </a:bodyPr>
          <a:lstStyle/>
          <a:p>
            <a:r>
              <a:rPr lang="fr-FR" sz="2000" b="1" dirty="0">
                <a:solidFill>
                  <a:srgbClr val="FF0000"/>
                </a:solidFill>
              </a:rPr>
              <a:t>Un ERP est difficile à prendre en main </a:t>
            </a:r>
          </a:p>
          <a:p>
            <a:pPr marL="0" indent="0">
              <a:buNone/>
            </a:pPr>
            <a:r>
              <a:rPr lang="fr-FR" sz="2000" dirty="0"/>
              <a:t>Un ERP implique en effet des changements dans les habitudes de travail, et s’avère une solution avec un vaste champ fonctionnel que les utilisateurs doivent apprendre à utiliser. </a:t>
            </a:r>
          </a:p>
          <a:p>
            <a:pPr marL="0" indent="0">
              <a:buNone/>
            </a:pPr>
            <a:endParaRPr lang="fr-FR" sz="2000" dirty="0"/>
          </a:p>
          <a:p>
            <a:pPr>
              <a:buFont typeface="Wingdings" panose="05000000000000000000" pitchFamily="2" charset="2"/>
              <a:buChar char="Ø"/>
            </a:pPr>
            <a:r>
              <a:rPr lang="fr-FR" sz="2000" dirty="0"/>
              <a:t>C’est pourquoi il faut préparer la prise en main de la solution bien avant qu’elle n’entre en service dans l’entreprise.</a:t>
            </a:r>
          </a:p>
          <a:p>
            <a:endParaRPr lang="fr-FR" dirty="0"/>
          </a:p>
        </p:txBody>
      </p:sp>
      <p:sp>
        <p:nvSpPr>
          <p:cNvPr id="4" name="Espace réservé du numéro de diapositive 3">
            <a:extLst>
              <a:ext uri="{FF2B5EF4-FFF2-40B4-BE49-F238E27FC236}">
                <a16:creationId xmlns:a16="http://schemas.microsoft.com/office/drawing/2014/main" id="{4277F8C1-9AB3-404E-8093-E37697B65D3F}"/>
              </a:ext>
            </a:extLst>
          </p:cNvPr>
          <p:cNvSpPr>
            <a:spLocks noGrp="1"/>
          </p:cNvSpPr>
          <p:nvPr>
            <p:ph type="sldNum" sz="quarter" idx="12"/>
          </p:nvPr>
        </p:nvSpPr>
        <p:spPr/>
        <p:txBody>
          <a:bodyPr/>
          <a:lstStyle/>
          <a:p>
            <a:fld id="{3B93DEFA-14AE-4E04-AF4A-3C96DA8123E3}" type="slidenum">
              <a:rPr lang="fr-FR" smtClean="0"/>
              <a:t>36</a:t>
            </a:fld>
            <a:endParaRPr lang="fr-FR"/>
          </a:p>
        </p:txBody>
      </p:sp>
    </p:spTree>
    <p:extLst>
      <p:ext uri="{BB962C8B-B14F-4D97-AF65-F5344CB8AC3E}">
        <p14:creationId xmlns:p14="http://schemas.microsoft.com/office/powerpoint/2010/main" val="20397237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2393D4-328B-A2A1-64EB-A1A95D56EBF5}"/>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FA91C84A-B4E7-4F0D-CD04-3F5E784050E7}"/>
              </a:ext>
            </a:extLst>
          </p:cNvPr>
          <p:cNvSpPr>
            <a:spLocks noGrp="1"/>
          </p:cNvSpPr>
          <p:nvPr>
            <p:ph idx="1"/>
          </p:nvPr>
        </p:nvSpPr>
        <p:spPr/>
        <p:txBody>
          <a:bodyPr>
            <a:normAutofit/>
          </a:bodyPr>
          <a:lstStyle/>
          <a:p>
            <a:pPr>
              <a:buFont typeface="Wingdings" panose="05000000000000000000" pitchFamily="2" charset="2"/>
              <a:buChar char="Ø"/>
            </a:pPr>
            <a:r>
              <a:rPr lang="fr-FR" dirty="0"/>
              <a:t>Des formations à l’outil sont indispensables. </a:t>
            </a:r>
          </a:p>
          <a:p>
            <a:pPr>
              <a:buFont typeface="Wingdings" panose="05000000000000000000" pitchFamily="2" charset="2"/>
              <a:buChar char="Ø"/>
            </a:pPr>
            <a:endParaRPr lang="fr-FR" dirty="0"/>
          </a:p>
          <a:p>
            <a:pPr>
              <a:buFont typeface="Wingdings" panose="05000000000000000000" pitchFamily="2" charset="2"/>
              <a:buChar char="ü"/>
            </a:pPr>
            <a:r>
              <a:rPr lang="fr-FR" dirty="0"/>
              <a:t>Il ne faut pas perdre de vue que si l’entreprise a bien choisi un ERP adapté à son activité, son utilisation va suivre des logiques métier que les utilisateurs ont acquises avant de passer à la nouvelle interface de l’ERP, ce qui facilite aussi l’adoption de l’outil.</a:t>
            </a:r>
          </a:p>
          <a:p>
            <a:pPr>
              <a:buFont typeface="Wingdings" panose="05000000000000000000" pitchFamily="2" charset="2"/>
              <a:buChar char="ü"/>
            </a:pPr>
            <a:endParaRPr lang="fr-FR" dirty="0"/>
          </a:p>
          <a:p>
            <a:endParaRPr lang="fr-FR" dirty="0"/>
          </a:p>
        </p:txBody>
      </p:sp>
      <p:sp>
        <p:nvSpPr>
          <p:cNvPr id="4" name="Espace réservé du numéro de diapositive 3">
            <a:extLst>
              <a:ext uri="{FF2B5EF4-FFF2-40B4-BE49-F238E27FC236}">
                <a16:creationId xmlns:a16="http://schemas.microsoft.com/office/drawing/2014/main" id="{37A6D647-29C9-4071-B8B2-A99C5D83047D}"/>
              </a:ext>
            </a:extLst>
          </p:cNvPr>
          <p:cNvSpPr>
            <a:spLocks noGrp="1"/>
          </p:cNvSpPr>
          <p:nvPr>
            <p:ph type="sldNum" sz="quarter" idx="12"/>
          </p:nvPr>
        </p:nvSpPr>
        <p:spPr/>
        <p:txBody>
          <a:bodyPr/>
          <a:lstStyle/>
          <a:p>
            <a:fld id="{3B93DEFA-14AE-4E04-AF4A-3C96DA8123E3}" type="slidenum">
              <a:rPr lang="fr-FR" smtClean="0"/>
              <a:t>37</a:t>
            </a:fld>
            <a:endParaRPr lang="fr-FR"/>
          </a:p>
        </p:txBody>
      </p:sp>
    </p:spTree>
    <p:extLst>
      <p:ext uri="{BB962C8B-B14F-4D97-AF65-F5344CB8AC3E}">
        <p14:creationId xmlns:p14="http://schemas.microsoft.com/office/powerpoint/2010/main" val="15340412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4F7C34A8-C316-BC44-C54E-A2289AD2A5F3}"/>
              </a:ext>
            </a:extLst>
          </p:cNvPr>
          <p:cNvSpPr>
            <a:spLocks noGrp="1"/>
          </p:cNvSpPr>
          <p:nvPr>
            <p:ph type="title"/>
          </p:nvPr>
        </p:nvSpPr>
        <p:spPr/>
        <p:txBody>
          <a:bodyPr/>
          <a:lstStyle/>
          <a:p>
            <a:r>
              <a:rPr lang="fr-FR" dirty="0"/>
              <a:t>LES INCONVENIENTS D’UN ERP</a:t>
            </a:r>
          </a:p>
        </p:txBody>
      </p:sp>
      <p:sp>
        <p:nvSpPr>
          <p:cNvPr id="3" name="Espace réservé du contenu 2">
            <a:extLst>
              <a:ext uri="{FF2B5EF4-FFF2-40B4-BE49-F238E27FC236}">
                <a16:creationId xmlns:a16="http://schemas.microsoft.com/office/drawing/2014/main" id="{139F78C2-A00D-7B42-AAA5-259D4F02712E}"/>
              </a:ext>
            </a:extLst>
          </p:cNvPr>
          <p:cNvSpPr>
            <a:spLocks noGrp="1"/>
          </p:cNvSpPr>
          <p:nvPr>
            <p:ph idx="1"/>
          </p:nvPr>
        </p:nvSpPr>
        <p:spPr>
          <a:xfrm>
            <a:off x="677334" y="2160590"/>
            <a:ext cx="8596668" cy="2767012"/>
          </a:xfrm>
        </p:spPr>
        <p:txBody>
          <a:bodyPr/>
          <a:lstStyle/>
          <a:p>
            <a:r>
              <a:rPr lang="fr-FR" sz="2000" dirty="0"/>
              <a:t>Quand le déploiement de l’ERP génère de grandes métamorphoses, il ne faut pas hésiter à prévoir une action de conduite du changement. </a:t>
            </a:r>
          </a:p>
          <a:p>
            <a:endParaRPr lang="fr-FR" sz="2000" dirty="0"/>
          </a:p>
          <a:p>
            <a:r>
              <a:rPr lang="fr-FR" sz="2000" dirty="0"/>
              <a:t>Comme la formation, cette initiative s’anticipe bien avant la mise en œuvre de l’ERP, en amont du projet.</a:t>
            </a:r>
          </a:p>
          <a:p>
            <a:endParaRPr lang="fr-FR" dirty="0"/>
          </a:p>
        </p:txBody>
      </p:sp>
      <p:sp>
        <p:nvSpPr>
          <p:cNvPr id="2" name="Espace réservé du numéro de diapositive 1">
            <a:extLst>
              <a:ext uri="{FF2B5EF4-FFF2-40B4-BE49-F238E27FC236}">
                <a16:creationId xmlns:a16="http://schemas.microsoft.com/office/drawing/2014/main" id="{B4A49AA6-E5C9-4302-93C9-9E229AF8DF1F}"/>
              </a:ext>
            </a:extLst>
          </p:cNvPr>
          <p:cNvSpPr>
            <a:spLocks noGrp="1"/>
          </p:cNvSpPr>
          <p:nvPr>
            <p:ph type="sldNum" sz="quarter" idx="12"/>
          </p:nvPr>
        </p:nvSpPr>
        <p:spPr/>
        <p:txBody>
          <a:bodyPr/>
          <a:lstStyle/>
          <a:p>
            <a:fld id="{3B93DEFA-14AE-4E04-AF4A-3C96DA8123E3}" type="slidenum">
              <a:rPr lang="fr-FR" smtClean="0"/>
              <a:t>38</a:t>
            </a:fld>
            <a:endParaRPr lang="fr-FR"/>
          </a:p>
        </p:txBody>
      </p:sp>
    </p:spTree>
    <p:extLst>
      <p:ext uri="{BB962C8B-B14F-4D97-AF65-F5344CB8AC3E}">
        <p14:creationId xmlns:p14="http://schemas.microsoft.com/office/powerpoint/2010/main" val="38469579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B7D0E0-62F8-443D-6ED8-FA5537A82701}"/>
              </a:ext>
            </a:extLst>
          </p:cNvPr>
          <p:cNvSpPr>
            <a:spLocks noGrp="1"/>
          </p:cNvSpPr>
          <p:nvPr>
            <p:ph type="title"/>
          </p:nvPr>
        </p:nvSpPr>
        <p:spPr/>
        <p:txBody>
          <a:bodyPr/>
          <a:lstStyle/>
          <a:p>
            <a:r>
              <a:rPr lang="fr-FR" dirty="0"/>
              <a:t>CONCLUSION</a:t>
            </a:r>
          </a:p>
        </p:txBody>
      </p:sp>
      <p:sp>
        <p:nvSpPr>
          <p:cNvPr id="3" name="Espace réservé du contenu 2">
            <a:extLst>
              <a:ext uri="{FF2B5EF4-FFF2-40B4-BE49-F238E27FC236}">
                <a16:creationId xmlns:a16="http://schemas.microsoft.com/office/drawing/2014/main" id="{4C4277E2-F75C-AB89-FA81-7D3FD152D89D}"/>
              </a:ext>
            </a:extLst>
          </p:cNvPr>
          <p:cNvSpPr>
            <a:spLocks noGrp="1"/>
          </p:cNvSpPr>
          <p:nvPr>
            <p:ph idx="1"/>
          </p:nvPr>
        </p:nvSpPr>
        <p:spPr/>
        <p:txBody>
          <a:bodyPr>
            <a:normAutofit/>
          </a:bodyPr>
          <a:lstStyle/>
          <a:p>
            <a:r>
              <a:rPr lang="fr-FR" sz="2000" dirty="0"/>
              <a:t> Les principales fonctionnalités d’un logiciel ERP sont les suivantes :</a:t>
            </a:r>
          </a:p>
          <a:p>
            <a:pPr>
              <a:buFont typeface="Arial" panose="020B0604020202020204" pitchFamily="34" charset="0"/>
              <a:buChar char="•"/>
            </a:pPr>
            <a:r>
              <a:rPr lang="fr-FR" sz="2000" dirty="0"/>
              <a:t>Gestion de la finance (comptabilité générale, analytique, budgétaire et auxiliaire)</a:t>
            </a:r>
          </a:p>
          <a:p>
            <a:pPr>
              <a:buFont typeface="Arial" panose="020B0604020202020204" pitchFamily="34" charset="0"/>
              <a:buChar char="•"/>
            </a:pPr>
            <a:r>
              <a:rPr lang="fr-FR" sz="2000" dirty="0"/>
              <a:t>Gestion de la distribution (achats, ventes, stocks)</a:t>
            </a:r>
          </a:p>
          <a:p>
            <a:pPr>
              <a:buFont typeface="Arial" panose="020B0604020202020204" pitchFamily="34" charset="0"/>
              <a:buChar char="•"/>
            </a:pPr>
            <a:r>
              <a:rPr lang="fr-FR" sz="2000" dirty="0"/>
              <a:t>Gestion de la production</a:t>
            </a:r>
          </a:p>
          <a:p>
            <a:pPr>
              <a:buFont typeface="Arial" panose="020B0604020202020204" pitchFamily="34" charset="0"/>
              <a:buChar char="•"/>
            </a:pPr>
            <a:r>
              <a:rPr lang="fr-FR" sz="2000" dirty="0"/>
              <a:t>Gestion de la chaîne logistique (WMS)</a:t>
            </a:r>
          </a:p>
          <a:p>
            <a:pPr>
              <a:buFont typeface="Arial" panose="020B0604020202020204" pitchFamily="34" charset="0"/>
              <a:buChar char="•"/>
            </a:pPr>
            <a:r>
              <a:rPr lang="fr-FR" sz="2000" dirty="0"/>
              <a:t>Gestion de la relation client (CRM)</a:t>
            </a:r>
          </a:p>
          <a:p>
            <a:pPr>
              <a:buFont typeface="Arial" panose="020B0604020202020204" pitchFamily="34" charset="0"/>
              <a:buChar char="•"/>
            </a:pPr>
            <a:r>
              <a:rPr lang="fr-FR" sz="2000" dirty="0"/>
              <a:t>Reporting &amp; Business Intelligence</a:t>
            </a:r>
          </a:p>
          <a:p>
            <a:pPr marL="0" indent="0">
              <a:buNone/>
            </a:pPr>
            <a:endParaRPr lang="fr-FR" dirty="0"/>
          </a:p>
          <a:p>
            <a:endParaRPr lang="fr-FR" dirty="0"/>
          </a:p>
        </p:txBody>
      </p:sp>
      <p:sp>
        <p:nvSpPr>
          <p:cNvPr id="4" name="Espace réservé du numéro de diapositive 3">
            <a:extLst>
              <a:ext uri="{FF2B5EF4-FFF2-40B4-BE49-F238E27FC236}">
                <a16:creationId xmlns:a16="http://schemas.microsoft.com/office/drawing/2014/main" id="{87000CF5-E1A6-4F70-B333-11717AA151D1}"/>
              </a:ext>
            </a:extLst>
          </p:cNvPr>
          <p:cNvSpPr>
            <a:spLocks noGrp="1"/>
          </p:cNvSpPr>
          <p:nvPr>
            <p:ph type="sldNum" sz="quarter" idx="12"/>
          </p:nvPr>
        </p:nvSpPr>
        <p:spPr/>
        <p:txBody>
          <a:bodyPr/>
          <a:lstStyle/>
          <a:p>
            <a:fld id="{3B93DEFA-14AE-4E04-AF4A-3C96DA8123E3}" type="slidenum">
              <a:rPr lang="fr-FR" smtClean="0"/>
              <a:t>39</a:t>
            </a:fld>
            <a:endParaRPr lang="fr-FR"/>
          </a:p>
        </p:txBody>
      </p:sp>
    </p:spTree>
    <p:extLst>
      <p:ext uri="{BB962C8B-B14F-4D97-AF65-F5344CB8AC3E}">
        <p14:creationId xmlns:p14="http://schemas.microsoft.com/office/powerpoint/2010/main" val="3198448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CA6C4155-F82A-E10A-D6F8-985135D70760}"/>
              </a:ext>
            </a:extLst>
          </p:cNvPr>
          <p:cNvSpPr>
            <a:spLocks noGrp="1"/>
          </p:cNvSpPr>
          <p:nvPr>
            <p:ph type="title"/>
          </p:nvPr>
        </p:nvSpPr>
        <p:spPr/>
        <p:txBody>
          <a:bodyPr>
            <a:normAutofit/>
          </a:bodyPr>
          <a:lstStyle/>
          <a:p>
            <a:r>
              <a:rPr lang="fr-FR" dirty="0"/>
              <a:t>Historique : du logiciel MRP à l’ERP</a:t>
            </a:r>
            <a:br>
              <a:rPr lang="fr-FR" dirty="0"/>
            </a:br>
            <a:endParaRPr lang="fr-FR" dirty="0"/>
          </a:p>
        </p:txBody>
      </p:sp>
      <p:sp>
        <p:nvSpPr>
          <p:cNvPr id="3" name="Espace réservé du contenu 2">
            <a:extLst>
              <a:ext uri="{FF2B5EF4-FFF2-40B4-BE49-F238E27FC236}">
                <a16:creationId xmlns:a16="http://schemas.microsoft.com/office/drawing/2014/main" id="{60AD9866-D631-288E-2639-C4E533C6A8F8}"/>
              </a:ext>
            </a:extLst>
          </p:cNvPr>
          <p:cNvSpPr>
            <a:spLocks noGrp="1"/>
          </p:cNvSpPr>
          <p:nvPr>
            <p:ph idx="1"/>
          </p:nvPr>
        </p:nvSpPr>
        <p:spPr/>
        <p:txBody>
          <a:bodyPr>
            <a:normAutofit/>
          </a:bodyPr>
          <a:lstStyle/>
          <a:p>
            <a:r>
              <a:rPr lang="fr-FR" sz="2400" dirty="0"/>
              <a:t>Progressivement, la logique de ce cette méthode s’étend à toutes les fonctions de l’entreprise et c’est en 1990 qu’apparaît le terme d’”ERP” (</a:t>
            </a:r>
            <a:r>
              <a:rPr lang="fr-FR" sz="2400" b="1" dirty="0"/>
              <a:t>E</a:t>
            </a:r>
            <a:r>
              <a:rPr lang="fr-FR" sz="2400" dirty="0"/>
              <a:t>nterprise </a:t>
            </a:r>
            <a:r>
              <a:rPr lang="fr-FR" sz="2400" b="1" dirty="0"/>
              <a:t>R</a:t>
            </a:r>
            <a:r>
              <a:rPr lang="fr-FR" sz="2400" dirty="0"/>
              <a:t>essource </a:t>
            </a:r>
            <a:r>
              <a:rPr lang="fr-FR" sz="2400" b="1" dirty="0"/>
              <a:t>P</a:t>
            </a:r>
            <a:r>
              <a:rPr lang="fr-FR" sz="2400" dirty="0"/>
              <a:t>lanning) qui intègre la notion d’”entreprise”. </a:t>
            </a:r>
          </a:p>
          <a:p>
            <a:r>
              <a:rPr lang="fr-FR" sz="2400" dirty="0"/>
              <a:t>La logique d’ERP est universelle et prend en compte l’ensemble des unités de l’entreprise : marketing, logistique, transport, ressources humaines, etc. </a:t>
            </a:r>
          </a:p>
          <a:p>
            <a:r>
              <a:rPr lang="fr-FR" sz="2400" dirty="0"/>
              <a:t>Le déploiement de l’ERP s’accélère considérablement avec Internet, à partir des années 2000.</a:t>
            </a:r>
          </a:p>
          <a:p>
            <a:endParaRPr lang="fr-FR" sz="2400" dirty="0"/>
          </a:p>
        </p:txBody>
      </p:sp>
      <p:sp>
        <p:nvSpPr>
          <p:cNvPr id="6" name="Espace réservé du numéro de diapositive 5">
            <a:extLst>
              <a:ext uri="{FF2B5EF4-FFF2-40B4-BE49-F238E27FC236}">
                <a16:creationId xmlns:a16="http://schemas.microsoft.com/office/drawing/2014/main" id="{9BB1C271-117A-45CC-9196-26CB39F4C0DB}"/>
              </a:ext>
            </a:extLst>
          </p:cNvPr>
          <p:cNvSpPr>
            <a:spLocks noGrp="1"/>
          </p:cNvSpPr>
          <p:nvPr>
            <p:ph type="sldNum" sz="quarter" idx="12"/>
          </p:nvPr>
        </p:nvSpPr>
        <p:spPr/>
        <p:txBody>
          <a:bodyPr/>
          <a:lstStyle/>
          <a:p>
            <a:fld id="{3B93DEFA-14AE-4E04-AF4A-3C96DA8123E3}" type="slidenum">
              <a:rPr lang="fr-FR" smtClean="0"/>
              <a:t>4</a:t>
            </a:fld>
            <a:endParaRPr lang="fr-FR"/>
          </a:p>
        </p:txBody>
      </p:sp>
    </p:spTree>
    <p:extLst>
      <p:ext uri="{BB962C8B-B14F-4D97-AF65-F5344CB8AC3E}">
        <p14:creationId xmlns:p14="http://schemas.microsoft.com/office/powerpoint/2010/main" val="33858689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B7D0E0-62F8-443D-6ED8-FA5537A82701}"/>
              </a:ext>
            </a:extLst>
          </p:cNvPr>
          <p:cNvSpPr>
            <a:spLocks noGrp="1"/>
          </p:cNvSpPr>
          <p:nvPr>
            <p:ph type="title"/>
          </p:nvPr>
        </p:nvSpPr>
        <p:spPr/>
        <p:txBody>
          <a:bodyPr/>
          <a:lstStyle/>
          <a:p>
            <a:r>
              <a:rPr lang="fr-FR" dirty="0"/>
              <a:t>DOCUMENTATION</a:t>
            </a:r>
          </a:p>
        </p:txBody>
      </p:sp>
      <p:sp>
        <p:nvSpPr>
          <p:cNvPr id="3" name="Espace réservé du contenu 2">
            <a:extLst>
              <a:ext uri="{FF2B5EF4-FFF2-40B4-BE49-F238E27FC236}">
                <a16:creationId xmlns:a16="http://schemas.microsoft.com/office/drawing/2014/main" id="{4C4277E2-F75C-AB89-FA81-7D3FD152D89D}"/>
              </a:ext>
            </a:extLst>
          </p:cNvPr>
          <p:cNvSpPr>
            <a:spLocks noGrp="1"/>
          </p:cNvSpPr>
          <p:nvPr>
            <p:ph idx="1"/>
          </p:nvPr>
        </p:nvSpPr>
        <p:spPr/>
        <p:txBody>
          <a:bodyPr>
            <a:normAutofit/>
          </a:bodyPr>
          <a:lstStyle/>
          <a:p>
            <a:pPr marL="0" indent="0">
              <a:buNone/>
            </a:pPr>
            <a:endParaRPr lang="fr-FR" dirty="0"/>
          </a:p>
          <a:p>
            <a:endParaRPr lang="fr-FR" dirty="0"/>
          </a:p>
        </p:txBody>
      </p:sp>
      <p:sp>
        <p:nvSpPr>
          <p:cNvPr id="4" name="Espace réservé du numéro de diapositive 3">
            <a:extLst>
              <a:ext uri="{FF2B5EF4-FFF2-40B4-BE49-F238E27FC236}">
                <a16:creationId xmlns:a16="http://schemas.microsoft.com/office/drawing/2014/main" id="{87000CF5-E1A6-4F70-B333-11717AA151D1}"/>
              </a:ext>
            </a:extLst>
          </p:cNvPr>
          <p:cNvSpPr>
            <a:spLocks noGrp="1"/>
          </p:cNvSpPr>
          <p:nvPr>
            <p:ph type="sldNum" sz="quarter" idx="12"/>
          </p:nvPr>
        </p:nvSpPr>
        <p:spPr/>
        <p:txBody>
          <a:bodyPr/>
          <a:lstStyle/>
          <a:p>
            <a:fld id="{3B93DEFA-14AE-4E04-AF4A-3C96DA8123E3}" type="slidenum">
              <a:rPr lang="fr-FR" smtClean="0"/>
              <a:t>40</a:t>
            </a:fld>
            <a:endParaRPr lang="fr-FR"/>
          </a:p>
        </p:txBody>
      </p:sp>
      <p:pic>
        <p:nvPicPr>
          <p:cNvPr id="5" name="Picture 2">
            <a:extLst>
              <a:ext uri="{FF2B5EF4-FFF2-40B4-BE49-F238E27FC236}">
                <a16:creationId xmlns:a16="http://schemas.microsoft.com/office/drawing/2014/main" id="{9390557F-C116-4ECE-95B5-0AC33F468CCD}"/>
              </a:ext>
            </a:extLst>
          </p:cNvPr>
          <p:cNvPicPr>
            <a:picLocks noChangeAspect="1" noChangeArrowheads="1"/>
          </p:cNvPicPr>
          <p:nvPr/>
        </p:nvPicPr>
        <p:blipFill>
          <a:blip r:embed="rId3"/>
          <a:srcRect/>
          <a:stretch>
            <a:fillRect/>
          </a:stretch>
        </p:blipFill>
        <p:spPr bwMode="auto">
          <a:xfrm>
            <a:off x="1935126" y="1963353"/>
            <a:ext cx="3572795" cy="4620932"/>
          </a:xfrm>
          <a:prstGeom prst="rect">
            <a:avLst/>
          </a:prstGeom>
          <a:noFill/>
          <a:ln w="9525">
            <a:noFill/>
            <a:miter lim="800000"/>
            <a:headEnd/>
            <a:tailEnd/>
          </a:ln>
          <a:effectLst/>
        </p:spPr>
      </p:pic>
      <p:pic>
        <p:nvPicPr>
          <p:cNvPr id="6" name="Picture 3">
            <a:extLst>
              <a:ext uri="{FF2B5EF4-FFF2-40B4-BE49-F238E27FC236}">
                <a16:creationId xmlns:a16="http://schemas.microsoft.com/office/drawing/2014/main" id="{54FBA7F2-B7CA-4C14-B80E-FF178200AEE2}"/>
              </a:ext>
            </a:extLst>
          </p:cNvPr>
          <p:cNvPicPr>
            <a:picLocks noChangeAspect="1" noChangeArrowheads="1"/>
          </p:cNvPicPr>
          <p:nvPr/>
        </p:nvPicPr>
        <p:blipFill>
          <a:blip r:embed="rId4"/>
          <a:srcRect/>
          <a:stretch>
            <a:fillRect/>
          </a:stretch>
        </p:blipFill>
        <p:spPr bwMode="auto">
          <a:xfrm>
            <a:off x="6376065" y="1963353"/>
            <a:ext cx="3880810" cy="4657410"/>
          </a:xfrm>
          <a:prstGeom prst="rect">
            <a:avLst/>
          </a:prstGeom>
          <a:noFill/>
          <a:ln w="9525">
            <a:noFill/>
            <a:miter lim="800000"/>
            <a:headEnd/>
            <a:tailEnd/>
          </a:ln>
          <a:effectLst/>
        </p:spPr>
      </p:pic>
    </p:spTree>
    <p:extLst>
      <p:ext uri="{BB962C8B-B14F-4D97-AF65-F5344CB8AC3E}">
        <p14:creationId xmlns:p14="http://schemas.microsoft.com/office/powerpoint/2010/main" val="4124163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B7D0E0-62F8-443D-6ED8-FA5537A82701}"/>
              </a:ext>
            </a:extLst>
          </p:cNvPr>
          <p:cNvSpPr>
            <a:spLocks noGrp="1"/>
          </p:cNvSpPr>
          <p:nvPr>
            <p:ph type="title" idx="4294967295"/>
          </p:nvPr>
        </p:nvSpPr>
        <p:spPr>
          <a:xfrm>
            <a:off x="0" y="701675"/>
            <a:ext cx="11029950" cy="1014413"/>
          </a:xfrm>
        </p:spPr>
        <p:txBody>
          <a:bodyPr/>
          <a:lstStyle/>
          <a:p>
            <a:r>
              <a:rPr lang="fr-FR" dirty="0"/>
              <a:t>CONCLUSION</a:t>
            </a:r>
          </a:p>
        </p:txBody>
      </p:sp>
      <p:sp>
        <p:nvSpPr>
          <p:cNvPr id="3" name="Espace réservé du contenu 2">
            <a:extLst>
              <a:ext uri="{FF2B5EF4-FFF2-40B4-BE49-F238E27FC236}">
                <a16:creationId xmlns:a16="http://schemas.microsoft.com/office/drawing/2014/main" id="{4C4277E2-F75C-AB89-FA81-7D3FD152D89D}"/>
              </a:ext>
            </a:extLst>
          </p:cNvPr>
          <p:cNvSpPr>
            <a:spLocks noGrp="1"/>
          </p:cNvSpPr>
          <p:nvPr>
            <p:ph idx="4294967295"/>
          </p:nvPr>
        </p:nvSpPr>
        <p:spPr>
          <a:xfrm>
            <a:off x="581025" y="1463675"/>
            <a:ext cx="11029950" cy="3678238"/>
          </a:xfrm>
        </p:spPr>
        <p:txBody>
          <a:bodyPr>
            <a:normAutofit/>
          </a:bodyPr>
          <a:lstStyle/>
          <a:p>
            <a:pPr marL="0" indent="0" algn="ctr">
              <a:buNone/>
            </a:pPr>
            <a:r>
              <a:rPr lang="fr-FR" sz="7200" dirty="0"/>
              <a:t>Questions ?</a:t>
            </a:r>
            <a:endParaRPr lang="fr-FR" sz="6600" dirty="0"/>
          </a:p>
        </p:txBody>
      </p:sp>
      <p:sp>
        <p:nvSpPr>
          <p:cNvPr id="4" name="Espace réservé du numéro de diapositive 3">
            <a:extLst>
              <a:ext uri="{FF2B5EF4-FFF2-40B4-BE49-F238E27FC236}">
                <a16:creationId xmlns:a16="http://schemas.microsoft.com/office/drawing/2014/main" id="{A454F8A8-4AB2-460E-896A-B80452DACA46}"/>
              </a:ext>
            </a:extLst>
          </p:cNvPr>
          <p:cNvSpPr>
            <a:spLocks noGrp="1"/>
          </p:cNvSpPr>
          <p:nvPr>
            <p:ph type="sldNum" sz="quarter" idx="12"/>
          </p:nvPr>
        </p:nvSpPr>
        <p:spPr/>
        <p:txBody>
          <a:bodyPr/>
          <a:lstStyle/>
          <a:p>
            <a:fld id="{3B93DEFA-14AE-4E04-AF4A-3C96DA8123E3}" type="slidenum">
              <a:rPr lang="fr-FR" smtClean="0"/>
              <a:t>41</a:t>
            </a:fld>
            <a:endParaRPr lang="fr-FR"/>
          </a:p>
        </p:txBody>
      </p:sp>
    </p:spTree>
    <p:extLst>
      <p:ext uri="{BB962C8B-B14F-4D97-AF65-F5344CB8AC3E}">
        <p14:creationId xmlns:p14="http://schemas.microsoft.com/office/powerpoint/2010/main" val="2013199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06B430-7242-E391-9180-FF1183285C08}"/>
              </a:ext>
            </a:extLst>
          </p:cNvPr>
          <p:cNvSpPr>
            <a:spLocks noGrp="1"/>
          </p:cNvSpPr>
          <p:nvPr>
            <p:ph type="title"/>
          </p:nvPr>
        </p:nvSpPr>
        <p:spPr>
          <a:xfrm>
            <a:off x="581192" y="702156"/>
            <a:ext cx="11029616" cy="1013800"/>
          </a:xfrm>
        </p:spPr>
        <p:txBody>
          <a:bodyPr>
            <a:noAutofit/>
          </a:bodyPr>
          <a:lstStyle/>
          <a:p>
            <a:r>
              <a:rPr lang="fr-FR" dirty="0"/>
              <a:t>Qu’est ce qu’un ERP ? A quoi ça sert dans l’entreprise ?</a:t>
            </a:r>
            <a:br>
              <a:rPr lang="fr-FR" dirty="0"/>
            </a:br>
            <a:endParaRPr lang="fr-FR" dirty="0"/>
          </a:p>
        </p:txBody>
      </p:sp>
      <p:sp>
        <p:nvSpPr>
          <p:cNvPr id="3" name="Espace réservé du contenu 2">
            <a:extLst>
              <a:ext uri="{FF2B5EF4-FFF2-40B4-BE49-F238E27FC236}">
                <a16:creationId xmlns:a16="http://schemas.microsoft.com/office/drawing/2014/main" id="{820AB78E-9C68-C681-17A1-72E8E26DEC74}"/>
              </a:ext>
            </a:extLst>
          </p:cNvPr>
          <p:cNvSpPr>
            <a:spLocks noGrp="1"/>
          </p:cNvSpPr>
          <p:nvPr>
            <p:ph idx="1"/>
          </p:nvPr>
        </p:nvSpPr>
        <p:spPr>
          <a:xfrm>
            <a:off x="581192" y="2180496"/>
            <a:ext cx="11029615" cy="3678303"/>
          </a:xfrm>
        </p:spPr>
        <p:txBody>
          <a:bodyPr>
            <a:normAutofit/>
          </a:bodyPr>
          <a:lstStyle/>
          <a:p>
            <a:r>
              <a:rPr lang="fr-FR" sz="2400" dirty="0"/>
              <a:t>Un ERP (pour </a:t>
            </a:r>
            <a:r>
              <a:rPr lang="fr-FR" sz="2400" b="1" dirty="0"/>
              <a:t>E</a:t>
            </a:r>
            <a:r>
              <a:rPr lang="fr-FR" sz="2400" dirty="0"/>
              <a:t>nterprise </a:t>
            </a:r>
            <a:r>
              <a:rPr lang="fr-FR" sz="2400" b="1" dirty="0"/>
              <a:t>R</a:t>
            </a:r>
            <a:r>
              <a:rPr lang="fr-FR" sz="2400" dirty="0"/>
              <a:t>essource </a:t>
            </a:r>
            <a:r>
              <a:rPr lang="fr-FR" sz="2400" b="1" dirty="0"/>
              <a:t>P</a:t>
            </a:r>
            <a:r>
              <a:rPr lang="fr-FR" sz="2400" dirty="0"/>
              <a:t>lanning) est une solution logicielle visant à unifier le système d’information d’une entreprise en intégrant les différentes composantes fonctionnelles autour notamment d’une base de données </a:t>
            </a:r>
            <a:r>
              <a:rPr lang="fr-FR" sz="2400" b="1" dirty="0">
                <a:solidFill>
                  <a:srgbClr val="FF0000"/>
                </a:solidFill>
              </a:rPr>
              <a:t>unique</a:t>
            </a:r>
            <a:r>
              <a:rPr lang="fr-FR" sz="2400" dirty="0"/>
              <a:t>. </a:t>
            </a:r>
          </a:p>
          <a:p>
            <a:endParaRPr lang="fr-FR" sz="2400" dirty="0"/>
          </a:p>
          <a:p>
            <a:r>
              <a:rPr lang="fr-FR" sz="2400" dirty="0"/>
              <a:t>un ERP est un système complexe qui demande du temps à appréhender et mettre en place mais qui peut être extrêmement profitable à la rentabilité d’une entreprise. </a:t>
            </a:r>
          </a:p>
        </p:txBody>
      </p:sp>
      <p:sp>
        <p:nvSpPr>
          <p:cNvPr id="6" name="Espace réservé du numéro de diapositive 5">
            <a:extLst>
              <a:ext uri="{FF2B5EF4-FFF2-40B4-BE49-F238E27FC236}">
                <a16:creationId xmlns:a16="http://schemas.microsoft.com/office/drawing/2014/main" id="{8386AEC6-E0F7-4AA9-BA84-40BBD6CA577C}"/>
              </a:ext>
            </a:extLst>
          </p:cNvPr>
          <p:cNvSpPr>
            <a:spLocks noGrp="1"/>
          </p:cNvSpPr>
          <p:nvPr>
            <p:ph type="sldNum" sz="quarter" idx="12"/>
          </p:nvPr>
        </p:nvSpPr>
        <p:spPr/>
        <p:txBody>
          <a:bodyPr/>
          <a:lstStyle/>
          <a:p>
            <a:fld id="{3B93DEFA-14AE-4E04-AF4A-3C96DA8123E3}" type="slidenum">
              <a:rPr lang="fr-FR" smtClean="0"/>
              <a:t>5</a:t>
            </a:fld>
            <a:endParaRPr lang="fr-FR"/>
          </a:p>
        </p:txBody>
      </p:sp>
    </p:spTree>
    <p:extLst>
      <p:ext uri="{BB962C8B-B14F-4D97-AF65-F5344CB8AC3E}">
        <p14:creationId xmlns:p14="http://schemas.microsoft.com/office/powerpoint/2010/main" val="3453082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CB8FF82E-5F3E-3FA4-9E21-E1212D209211}"/>
              </a:ext>
            </a:extLst>
          </p:cNvPr>
          <p:cNvSpPr>
            <a:spLocks noGrp="1"/>
          </p:cNvSpPr>
          <p:nvPr>
            <p:ph type="title"/>
          </p:nvPr>
        </p:nvSpPr>
        <p:spPr>
          <a:xfrm>
            <a:off x="581192" y="702156"/>
            <a:ext cx="11029616" cy="1013800"/>
          </a:xfrm>
        </p:spPr>
        <p:txBody>
          <a:bodyPr>
            <a:noAutofit/>
          </a:bodyPr>
          <a:lstStyle/>
          <a:p>
            <a:r>
              <a:rPr lang="fr-FR" dirty="0"/>
              <a:t>Qu’est ce qu’un ERP ? A quoi ça sert dans l’entreprise ?</a:t>
            </a:r>
            <a:br>
              <a:rPr lang="fr-FR" dirty="0"/>
            </a:br>
            <a:endParaRPr lang="fr-FR" dirty="0"/>
          </a:p>
        </p:txBody>
      </p:sp>
      <p:sp>
        <p:nvSpPr>
          <p:cNvPr id="3" name="Espace réservé du contenu 2">
            <a:extLst>
              <a:ext uri="{FF2B5EF4-FFF2-40B4-BE49-F238E27FC236}">
                <a16:creationId xmlns:a16="http://schemas.microsoft.com/office/drawing/2014/main" id="{CF554F61-3E6A-7E3A-1F4F-6B5565481BB7}"/>
              </a:ext>
            </a:extLst>
          </p:cNvPr>
          <p:cNvSpPr>
            <a:spLocks noGrp="1"/>
          </p:cNvSpPr>
          <p:nvPr>
            <p:ph idx="1"/>
          </p:nvPr>
        </p:nvSpPr>
        <p:spPr>
          <a:xfrm>
            <a:off x="581192" y="2180496"/>
            <a:ext cx="11029615" cy="3678303"/>
          </a:xfrm>
        </p:spPr>
        <p:txBody>
          <a:bodyPr>
            <a:normAutofit lnSpcReduction="10000"/>
          </a:bodyPr>
          <a:lstStyle/>
          <a:p>
            <a:r>
              <a:rPr lang="fr-FR" sz="2000" dirty="0"/>
              <a:t>Les ERP nous viennent des Etats-Unis. C’est pourquoi ils sont souvent désignés par leur acronyme anglophone : ERP. </a:t>
            </a:r>
          </a:p>
          <a:p>
            <a:endParaRPr lang="fr-FR" sz="2000" dirty="0"/>
          </a:p>
          <a:p>
            <a:r>
              <a:rPr lang="fr-FR" sz="2000" dirty="0"/>
              <a:t>Mais il s’agit exactement de la même chose qu’un PGI, qui signifie </a:t>
            </a:r>
            <a:r>
              <a:rPr lang="fr-FR" sz="2000" b="1" dirty="0"/>
              <a:t>P</a:t>
            </a:r>
            <a:r>
              <a:rPr lang="fr-FR" sz="2000" dirty="0"/>
              <a:t>rogiciel de </a:t>
            </a:r>
            <a:r>
              <a:rPr lang="fr-FR" sz="2000" b="1" dirty="0"/>
              <a:t>G</a:t>
            </a:r>
            <a:r>
              <a:rPr lang="fr-FR" sz="2000" dirty="0"/>
              <a:t>estion </a:t>
            </a:r>
            <a:r>
              <a:rPr lang="fr-FR" sz="2000" b="1" dirty="0"/>
              <a:t>I</a:t>
            </a:r>
            <a:r>
              <a:rPr lang="fr-FR" sz="2000" dirty="0"/>
              <a:t>ntégré :</a:t>
            </a:r>
          </a:p>
          <a:p>
            <a:pPr lvl="1"/>
            <a:r>
              <a:rPr lang="fr-FR" sz="1800" b="1" dirty="0"/>
              <a:t>Un progiciel</a:t>
            </a:r>
            <a:r>
              <a:rPr lang="fr-FR" sz="1800" dirty="0"/>
              <a:t> (</a:t>
            </a:r>
            <a:r>
              <a:rPr lang="fr-FR" sz="1800" b="1" dirty="0"/>
              <a:t>pro</a:t>
            </a:r>
            <a:r>
              <a:rPr lang="fr-FR" sz="1800" dirty="0"/>
              <a:t>duit, </a:t>
            </a:r>
            <a:r>
              <a:rPr lang="fr-FR" sz="1800" b="1" dirty="0"/>
              <a:t>pro</a:t>
            </a:r>
            <a:r>
              <a:rPr lang="fr-FR" sz="1800" dirty="0"/>
              <a:t>fessionnel, l</a:t>
            </a:r>
            <a:r>
              <a:rPr lang="fr-FR" sz="1800" b="1" dirty="0"/>
              <a:t>ogiciel</a:t>
            </a:r>
            <a:r>
              <a:rPr lang="fr-FR" sz="1800" dirty="0"/>
              <a:t>) : un logiciel </a:t>
            </a:r>
            <a:r>
              <a:rPr lang="fr-FR" sz="1800" dirty="0">
                <a:solidFill>
                  <a:srgbClr val="00B0F0"/>
                </a:solidFill>
              </a:rPr>
              <a:t>professionnel standard</a:t>
            </a:r>
            <a:r>
              <a:rPr lang="fr-FR" sz="1800" dirty="0"/>
              <a:t> , un </a:t>
            </a:r>
            <a:r>
              <a:rPr lang="fr-FR" sz="1800" dirty="0">
                <a:solidFill>
                  <a:srgbClr val="00B0F0"/>
                </a:solidFill>
              </a:rPr>
              <a:t>paquet logiciel</a:t>
            </a:r>
            <a:r>
              <a:rPr lang="fr-FR" sz="1800" dirty="0"/>
              <a:t> (</a:t>
            </a:r>
            <a:r>
              <a:rPr lang="fr-FR" sz="1800" i="1" dirty="0"/>
              <a:t>software package</a:t>
            </a:r>
            <a:r>
              <a:rPr lang="fr-FR" sz="1800" dirty="0"/>
              <a:t>).</a:t>
            </a:r>
          </a:p>
          <a:p>
            <a:pPr lvl="1"/>
            <a:r>
              <a:rPr lang="fr-FR" sz="1800" dirty="0"/>
              <a:t>De </a:t>
            </a:r>
            <a:r>
              <a:rPr lang="fr-FR" sz="1800" b="1" dirty="0"/>
              <a:t>Gestion</a:t>
            </a:r>
            <a:r>
              <a:rPr lang="fr-FR" sz="1800" dirty="0"/>
              <a:t> : conçu pour </a:t>
            </a:r>
            <a:r>
              <a:rPr lang="fr-FR" sz="1800" dirty="0">
                <a:solidFill>
                  <a:srgbClr val="00B0F0"/>
                </a:solidFill>
              </a:rPr>
              <a:t>gérer</a:t>
            </a:r>
            <a:r>
              <a:rPr lang="fr-FR" sz="1800" dirty="0"/>
              <a:t> l’entreprise.</a:t>
            </a:r>
          </a:p>
          <a:p>
            <a:pPr lvl="1"/>
            <a:r>
              <a:rPr lang="fr-FR" sz="1800" b="1" dirty="0"/>
              <a:t>Intégré </a:t>
            </a:r>
            <a:r>
              <a:rPr lang="fr-FR" sz="1800" dirty="0"/>
              <a:t>:  </a:t>
            </a:r>
            <a:r>
              <a:rPr lang="fr-FR" sz="1800" dirty="0">
                <a:solidFill>
                  <a:srgbClr val="00B0F0"/>
                </a:solidFill>
              </a:rPr>
              <a:t>centralisé</a:t>
            </a:r>
            <a:r>
              <a:rPr lang="fr-FR" sz="1800" dirty="0"/>
              <a:t> et couvre la </a:t>
            </a:r>
            <a:r>
              <a:rPr lang="fr-FR" sz="1800" dirty="0">
                <a:solidFill>
                  <a:srgbClr val="00B0F0"/>
                </a:solidFill>
              </a:rPr>
              <a:t>totalité</a:t>
            </a:r>
            <a:r>
              <a:rPr lang="fr-FR" sz="1800" dirty="0"/>
              <a:t> des fonctions de l’entreprise.</a:t>
            </a:r>
          </a:p>
          <a:p>
            <a:endParaRPr lang="fr-FR" sz="2000" dirty="0"/>
          </a:p>
          <a:p>
            <a:r>
              <a:rPr lang="fr-FR" sz="2000" dirty="0"/>
              <a:t>=&gt; Donc PGI = ERP = logiciel de planification des ressources de l’entreprise. </a:t>
            </a:r>
          </a:p>
        </p:txBody>
      </p:sp>
      <p:sp>
        <p:nvSpPr>
          <p:cNvPr id="6" name="Espace réservé du numéro de diapositive 5">
            <a:extLst>
              <a:ext uri="{FF2B5EF4-FFF2-40B4-BE49-F238E27FC236}">
                <a16:creationId xmlns:a16="http://schemas.microsoft.com/office/drawing/2014/main" id="{A8803F11-DF73-443A-BCA6-43D812B41165}"/>
              </a:ext>
            </a:extLst>
          </p:cNvPr>
          <p:cNvSpPr>
            <a:spLocks noGrp="1"/>
          </p:cNvSpPr>
          <p:nvPr>
            <p:ph type="sldNum" sz="quarter" idx="12"/>
          </p:nvPr>
        </p:nvSpPr>
        <p:spPr/>
        <p:txBody>
          <a:bodyPr/>
          <a:lstStyle/>
          <a:p>
            <a:fld id="{3B93DEFA-14AE-4E04-AF4A-3C96DA8123E3}" type="slidenum">
              <a:rPr lang="fr-FR" smtClean="0"/>
              <a:t>6</a:t>
            </a:fld>
            <a:endParaRPr lang="fr-FR"/>
          </a:p>
        </p:txBody>
      </p:sp>
    </p:spTree>
    <p:extLst>
      <p:ext uri="{BB962C8B-B14F-4D97-AF65-F5344CB8AC3E}">
        <p14:creationId xmlns:p14="http://schemas.microsoft.com/office/powerpoint/2010/main" val="4040643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1E69357D-F0E5-4C07-9F8F-FC6E0B0E4159}"/>
              </a:ext>
            </a:extLst>
          </p:cNvPr>
          <p:cNvSpPr>
            <a:spLocks noGrp="1"/>
          </p:cNvSpPr>
          <p:nvPr>
            <p:ph type="title"/>
          </p:nvPr>
        </p:nvSpPr>
        <p:spPr>
          <a:xfrm>
            <a:off x="581192" y="702156"/>
            <a:ext cx="11029616" cy="1013800"/>
          </a:xfrm>
        </p:spPr>
        <p:txBody>
          <a:bodyPr/>
          <a:lstStyle/>
          <a:p>
            <a:r>
              <a:rPr lang="fr-FR" dirty="0"/>
              <a:t>Périmètre de gestion couvert par un ERP</a:t>
            </a:r>
          </a:p>
        </p:txBody>
      </p:sp>
      <p:sp>
        <p:nvSpPr>
          <p:cNvPr id="3" name="Espace réservé du contenu 2">
            <a:extLst>
              <a:ext uri="{FF2B5EF4-FFF2-40B4-BE49-F238E27FC236}">
                <a16:creationId xmlns:a16="http://schemas.microsoft.com/office/drawing/2014/main" id="{1CD165F2-1999-E25F-AAD5-53BF2A04D989}"/>
              </a:ext>
            </a:extLst>
          </p:cNvPr>
          <p:cNvSpPr>
            <a:spLocks noGrp="1"/>
          </p:cNvSpPr>
          <p:nvPr>
            <p:ph idx="1"/>
          </p:nvPr>
        </p:nvSpPr>
        <p:spPr>
          <a:xfrm>
            <a:off x="581192" y="2180496"/>
            <a:ext cx="11029615" cy="3678303"/>
          </a:xfrm>
        </p:spPr>
        <p:txBody>
          <a:bodyPr>
            <a:normAutofit/>
          </a:bodyPr>
          <a:lstStyle/>
          <a:p>
            <a:r>
              <a:rPr lang="fr-FR" sz="2000" dirty="0"/>
              <a:t>Un ERP a vocation à traiter différents pôles de l’entreprise : </a:t>
            </a:r>
          </a:p>
          <a:p>
            <a:pPr lvl="1"/>
            <a:r>
              <a:rPr lang="fr-FR" sz="1800" dirty="0"/>
              <a:t>la gestion de la relation client (CRM),</a:t>
            </a:r>
          </a:p>
          <a:p>
            <a:pPr lvl="1"/>
            <a:r>
              <a:rPr lang="fr-FR" sz="1800" dirty="0"/>
              <a:t>la gestion des commandes (devis, facturation),</a:t>
            </a:r>
          </a:p>
          <a:p>
            <a:pPr lvl="1"/>
            <a:r>
              <a:rPr lang="fr-FR" sz="1800" dirty="0"/>
              <a:t>la gestion des ressources humaines,</a:t>
            </a:r>
          </a:p>
          <a:p>
            <a:pPr lvl="1"/>
            <a:r>
              <a:rPr lang="fr-FR" sz="1800" dirty="0"/>
              <a:t>la gestion commerciale,</a:t>
            </a:r>
          </a:p>
          <a:p>
            <a:pPr lvl="1"/>
            <a:r>
              <a:rPr lang="fr-FR" sz="1800" dirty="0"/>
              <a:t>la gestion des stocks,</a:t>
            </a:r>
          </a:p>
          <a:p>
            <a:pPr lvl="1"/>
            <a:r>
              <a:rPr lang="fr-FR" sz="1800" dirty="0"/>
              <a:t>la gestion financière et de la comptabilité,</a:t>
            </a:r>
          </a:p>
          <a:p>
            <a:pPr lvl="1"/>
            <a:r>
              <a:rPr lang="fr-FR" sz="1800" dirty="0"/>
              <a:t>la gestion de projets,</a:t>
            </a:r>
          </a:p>
          <a:p>
            <a:pPr lvl="1"/>
            <a:r>
              <a:rPr lang="fr-FR" sz="1800" dirty="0"/>
              <a:t>la production, etc.</a:t>
            </a:r>
          </a:p>
        </p:txBody>
      </p:sp>
      <p:sp>
        <p:nvSpPr>
          <p:cNvPr id="7" name="Espace réservé du numéro de diapositive 6">
            <a:extLst>
              <a:ext uri="{FF2B5EF4-FFF2-40B4-BE49-F238E27FC236}">
                <a16:creationId xmlns:a16="http://schemas.microsoft.com/office/drawing/2014/main" id="{C9433612-08DE-4C92-8E16-90902C0C006A}"/>
              </a:ext>
            </a:extLst>
          </p:cNvPr>
          <p:cNvSpPr>
            <a:spLocks noGrp="1"/>
          </p:cNvSpPr>
          <p:nvPr>
            <p:ph type="sldNum" sz="quarter" idx="12"/>
          </p:nvPr>
        </p:nvSpPr>
        <p:spPr/>
        <p:txBody>
          <a:bodyPr/>
          <a:lstStyle/>
          <a:p>
            <a:fld id="{3B93DEFA-14AE-4E04-AF4A-3C96DA8123E3}" type="slidenum">
              <a:rPr lang="fr-FR" smtClean="0"/>
              <a:t>7</a:t>
            </a:fld>
            <a:endParaRPr lang="fr-FR"/>
          </a:p>
        </p:txBody>
      </p:sp>
    </p:spTree>
    <p:extLst>
      <p:ext uri="{BB962C8B-B14F-4D97-AF65-F5344CB8AC3E}">
        <p14:creationId xmlns:p14="http://schemas.microsoft.com/office/powerpoint/2010/main" val="3332159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B0B0D-2428-F23F-B422-475A34CC8CBD}"/>
              </a:ext>
            </a:extLst>
          </p:cNvPr>
          <p:cNvSpPr>
            <a:spLocks noGrp="1"/>
          </p:cNvSpPr>
          <p:nvPr>
            <p:ph type="title"/>
          </p:nvPr>
        </p:nvSpPr>
        <p:spPr>
          <a:xfrm>
            <a:off x="581192" y="702156"/>
            <a:ext cx="11029616" cy="1013800"/>
          </a:xfrm>
        </p:spPr>
        <p:txBody>
          <a:bodyPr>
            <a:normAutofit/>
          </a:bodyPr>
          <a:lstStyle/>
          <a:p>
            <a:r>
              <a:rPr lang="fr-FR" dirty="0"/>
              <a:t>Pourquoi mettre en place un ERP ?</a:t>
            </a:r>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581192" y="2180496"/>
            <a:ext cx="11029615" cy="3678303"/>
          </a:xfrm>
        </p:spPr>
        <p:txBody>
          <a:bodyPr>
            <a:normAutofit/>
          </a:bodyPr>
          <a:lstStyle/>
          <a:p>
            <a:r>
              <a:rPr lang="fr-FR" sz="2000" dirty="0"/>
              <a:t>Avant l’arrivée des ERP, les données devaient entrées manuellement par les différents services. </a:t>
            </a:r>
          </a:p>
          <a:p>
            <a:endParaRPr lang="fr-FR" sz="2000" dirty="0"/>
          </a:p>
          <a:p>
            <a:r>
              <a:rPr lang="fr-FR" sz="2000" u="sng" dirty="0"/>
              <a:t>Résultat</a:t>
            </a:r>
            <a:r>
              <a:rPr lang="fr-FR" sz="2000" dirty="0"/>
              <a:t> :</a:t>
            </a:r>
          </a:p>
          <a:p>
            <a:pPr lvl="1"/>
            <a:r>
              <a:rPr lang="fr-FR" sz="1800" dirty="0"/>
              <a:t>Perte de temps (la même donnée doit être entrée par différentes personnes)</a:t>
            </a:r>
          </a:p>
          <a:p>
            <a:pPr lvl="1"/>
            <a:r>
              <a:rPr lang="fr-FR" sz="1800" dirty="0"/>
              <a:t>Duplication des données (certaines données peuvent être entrées en double)</a:t>
            </a:r>
          </a:p>
          <a:p>
            <a:pPr lvl="1"/>
            <a:r>
              <a:rPr lang="fr-FR" sz="1800" dirty="0"/>
              <a:t>Perte de données (liée à des bugs informatiques ou à des erreurs humaines)</a:t>
            </a:r>
          </a:p>
          <a:p>
            <a:pPr lvl="1"/>
            <a:r>
              <a:rPr lang="fr-FR" sz="1800" dirty="0"/>
              <a:t>« Falsification » des données (liée à des erreurs humaines)</a:t>
            </a:r>
          </a:p>
        </p:txBody>
      </p:sp>
      <p:sp>
        <p:nvSpPr>
          <p:cNvPr id="6" name="Espace réservé du numéro de diapositive 5">
            <a:extLst>
              <a:ext uri="{FF2B5EF4-FFF2-40B4-BE49-F238E27FC236}">
                <a16:creationId xmlns:a16="http://schemas.microsoft.com/office/drawing/2014/main" id="{70D152A5-FF16-47BE-A821-9911A087C5C6}"/>
              </a:ext>
            </a:extLst>
          </p:cNvPr>
          <p:cNvSpPr>
            <a:spLocks noGrp="1"/>
          </p:cNvSpPr>
          <p:nvPr>
            <p:ph type="sldNum" sz="quarter" idx="12"/>
          </p:nvPr>
        </p:nvSpPr>
        <p:spPr/>
        <p:txBody>
          <a:bodyPr/>
          <a:lstStyle/>
          <a:p>
            <a:fld id="{3B93DEFA-14AE-4E04-AF4A-3C96DA8123E3}" type="slidenum">
              <a:rPr lang="fr-FR" smtClean="0"/>
              <a:t>8</a:t>
            </a:fld>
            <a:endParaRPr lang="fr-FR"/>
          </a:p>
        </p:txBody>
      </p:sp>
    </p:spTree>
    <p:extLst>
      <p:ext uri="{BB962C8B-B14F-4D97-AF65-F5344CB8AC3E}">
        <p14:creationId xmlns:p14="http://schemas.microsoft.com/office/powerpoint/2010/main" val="560226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A6327D92-280F-C44A-BC8F-70F6DE83B9D0}"/>
              </a:ext>
            </a:extLst>
          </p:cNvPr>
          <p:cNvSpPr>
            <a:spLocks noGrp="1"/>
          </p:cNvSpPr>
          <p:nvPr>
            <p:ph type="title"/>
          </p:nvPr>
        </p:nvSpPr>
        <p:spPr>
          <a:xfrm>
            <a:off x="581192" y="702156"/>
            <a:ext cx="11029616" cy="1013800"/>
          </a:xfrm>
        </p:spPr>
        <p:txBody>
          <a:bodyPr>
            <a:normAutofit/>
          </a:bodyPr>
          <a:lstStyle/>
          <a:p>
            <a:r>
              <a:rPr lang="fr-FR" dirty="0"/>
              <a:t>Pourquoi mettre en place un ERP ?</a:t>
            </a:r>
          </a:p>
        </p:txBody>
      </p:sp>
      <p:sp>
        <p:nvSpPr>
          <p:cNvPr id="3" name="Espace réservé du contenu 2">
            <a:extLst>
              <a:ext uri="{FF2B5EF4-FFF2-40B4-BE49-F238E27FC236}">
                <a16:creationId xmlns:a16="http://schemas.microsoft.com/office/drawing/2014/main" id="{0C4527F0-C5B4-BEE2-1E72-70EF253ED0B6}"/>
              </a:ext>
            </a:extLst>
          </p:cNvPr>
          <p:cNvSpPr>
            <a:spLocks noGrp="1"/>
          </p:cNvSpPr>
          <p:nvPr>
            <p:ph idx="1"/>
          </p:nvPr>
        </p:nvSpPr>
        <p:spPr>
          <a:xfrm>
            <a:off x="581192" y="2180496"/>
            <a:ext cx="11029615" cy="3678303"/>
          </a:xfrm>
        </p:spPr>
        <p:txBody>
          <a:bodyPr>
            <a:normAutofit fontScale="92500" lnSpcReduction="20000"/>
          </a:bodyPr>
          <a:lstStyle/>
          <a:p>
            <a:pPr>
              <a:lnSpc>
                <a:spcPct val="120000"/>
              </a:lnSpc>
            </a:pPr>
            <a:r>
              <a:rPr lang="fr-FR" sz="1900" dirty="0"/>
              <a:t>De fait, dans les grandes entreprises, avant l’arrivée des ERP/PGI, des contrôleurs de gestion étaient souvent affectés à la vérification de ces éléments ! </a:t>
            </a:r>
          </a:p>
          <a:p>
            <a:pPr lvl="3"/>
            <a:r>
              <a:rPr lang="fr-FR" sz="2200" dirty="0"/>
              <a:t>La perte de rentabilité était considérable.</a:t>
            </a:r>
          </a:p>
          <a:p>
            <a:endParaRPr lang="fr-FR" dirty="0"/>
          </a:p>
          <a:p>
            <a:r>
              <a:rPr lang="fr-FR" sz="1900" dirty="0"/>
              <a:t>Un ERP/PGI permet donc :</a:t>
            </a:r>
          </a:p>
          <a:p>
            <a:pPr lvl="1"/>
            <a:r>
              <a:rPr lang="fr-FR" sz="1700" dirty="0"/>
              <a:t>une optimisation des processus, </a:t>
            </a:r>
          </a:p>
          <a:p>
            <a:pPr lvl="1"/>
            <a:r>
              <a:rPr lang="fr-FR" sz="1700" dirty="0"/>
              <a:t>une réduction du temps de gestion des données de l’entreprise </a:t>
            </a:r>
          </a:p>
          <a:p>
            <a:pPr lvl="1"/>
            <a:r>
              <a:rPr lang="fr-FR" sz="1700" dirty="0"/>
              <a:t>une centralisation de ces données qui sont dès lors, selon les autorisations accordées, accessibles à tous les utilisateurs sous la forme qui les intéresse.</a:t>
            </a:r>
          </a:p>
          <a:p>
            <a:endParaRPr lang="fr-FR" dirty="0"/>
          </a:p>
          <a:p>
            <a:r>
              <a:rPr lang="fr-FR" dirty="0"/>
              <a:t>L’objectif de l’ERP est d’augmenter la </a:t>
            </a:r>
            <a:r>
              <a:rPr lang="fr-FR" b="1" dirty="0">
                <a:solidFill>
                  <a:srgbClr val="FF0000"/>
                </a:solidFill>
              </a:rPr>
              <a:t>performance</a:t>
            </a:r>
            <a:r>
              <a:rPr lang="fr-FR" dirty="0"/>
              <a:t> globale de l’entreprise. </a:t>
            </a:r>
          </a:p>
          <a:p>
            <a:endParaRPr lang="fr-FR" dirty="0"/>
          </a:p>
        </p:txBody>
      </p:sp>
      <p:sp>
        <p:nvSpPr>
          <p:cNvPr id="6" name="Espace réservé du numéro de diapositive 5">
            <a:extLst>
              <a:ext uri="{FF2B5EF4-FFF2-40B4-BE49-F238E27FC236}">
                <a16:creationId xmlns:a16="http://schemas.microsoft.com/office/drawing/2014/main" id="{92D63C69-98B8-4ABD-9C66-3D32CF6CA304}"/>
              </a:ext>
            </a:extLst>
          </p:cNvPr>
          <p:cNvSpPr>
            <a:spLocks noGrp="1"/>
          </p:cNvSpPr>
          <p:nvPr>
            <p:ph type="sldNum" sz="quarter" idx="12"/>
          </p:nvPr>
        </p:nvSpPr>
        <p:spPr/>
        <p:txBody>
          <a:bodyPr/>
          <a:lstStyle/>
          <a:p>
            <a:fld id="{3B93DEFA-14AE-4E04-AF4A-3C96DA8123E3}" type="slidenum">
              <a:rPr lang="fr-FR" smtClean="0"/>
              <a:t>9</a:t>
            </a:fld>
            <a:endParaRPr lang="fr-FR"/>
          </a:p>
        </p:txBody>
      </p:sp>
    </p:spTree>
    <p:extLst>
      <p:ext uri="{BB962C8B-B14F-4D97-AF65-F5344CB8AC3E}">
        <p14:creationId xmlns:p14="http://schemas.microsoft.com/office/powerpoint/2010/main" val="2764417360"/>
      </p:ext>
    </p:extLst>
  </p:cSld>
  <p:clrMapOvr>
    <a:masterClrMapping/>
  </p:clrMapOvr>
</p:sld>
</file>

<file path=ppt/theme/theme1.xml><?xml version="1.0" encoding="utf-8"?>
<a:theme xmlns:a="http://schemas.openxmlformats.org/drawingml/2006/main" name="Dividende">
  <a:themeElements>
    <a:clrScheme name="Dividende">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Dividende</Template>
  <TotalTime>221</TotalTime>
  <Words>2951</Words>
  <Application>Microsoft Office PowerPoint</Application>
  <PresentationFormat>Grand écran</PresentationFormat>
  <Paragraphs>312</Paragraphs>
  <Slides>41</Slides>
  <Notes>7</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41</vt:i4>
      </vt:variant>
    </vt:vector>
  </HeadingPairs>
  <TitlesOfParts>
    <vt:vector size="49" baseType="lpstr">
      <vt:lpstr>Arial</vt:lpstr>
      <vt:lpstr>Calibri</vt:lpstr>
      <vt:lpstr>Gill Sans MT</vt:lpstr>
      <vt:lpstr>Symbol</vt:lpstr>
      <vt:lpstr>Times New Roman</vt:lpstr>
      <vt:lpstr>Wingdings</vt:lpstr>
      <vt:lpstr>Wingdings 2</vt:lpstr>
      <vt:lpstr>Dividende</vt:lpstr>
      <vt:lpstr>INTRODUCTION AUX ERP</vt:lpstr>
      <vt:lpstr>Historique : du logiciel MRP à l’ERP </vt:lpstr>
      <vt:lpstr>Historique : du logiciel MRP à l’ERP </vt:lpstr>
      <vt:lpstr>Historique : du logiciel MRP à l’ERP </vt:lpstr>
      <vt:lpstr>Qu’est ce qu’un ERP ? A quoi ça sert dans l’entreprise ? </vt:lpstr>
      <vt:lpstr>Qu’est ce qu’un ERP ? A quoi ça sert dans l’entreprise ? </vt:lpstr>
      <vt:lpstr>Périmètre de gestion couvert par un ERP</vt:lpstr>
      <vt:lpstr>Pourquoi mettre en place un ERP ?</vt:lpstr>
      <vt:lpstr>Pourquoi mettre en place un ERP ?</vt:lpstr>
      <vt:lpstr>Comment fonctionne un ERP ? </vt:lpstr>
      <vt:lpstr>Comment fonctionne un ERP ? </vt:lpstr>
      <vt:lpstr>Comment fonctionne un ERP ? </vt:lpstr>
      <vt:lpstr>L’ERP dans le système de l’entreprise</vt:lpstr>
      <vt:lpstr>différents types de logiciels ERP </vt:lpstr>
      <vt:lpstr>différents types de logiciels ERP </vt:lpstr>
      <vt:lpstr>différents types de logiciels ERP </vt:lpstr>
      <vt:lpstr>différents types de logiciels ERP </vt:lpstr>
      <vt:lpstr>différents types de logiciels ERP </vt:lpstr>
      <vt:lpstr>Combien coûte l’implémentation d’un ERP </vt:lpstr>
      <vt:lpstr>Combien coûte l’implémentation d’un ERP </vt:lpstr>
      <vt:lpstr>QUELS CRITERES DE CHOIX ?</vt:lpstr>
      <vt:lpstr>QUELS CRITERES DE CHOIX ?</vt:lpstr>
      <vt:lpstr>QUELS CRITERES DE CHOIX ?</vt:lpstr>
      <vt:lpstr>QUELS CRITERES DE CHOIX ?</vt:lpstr>
      <vt:lpstr>QUELS CRITERES DE CHOIX ?</vt:lpstr>
      <vt:lpstr>LES AVANTAGES D’UN ERP</vt:lpstr>
      <vt:lpstr>LES AVANTAGES D’UN ERP</vt:lpstr>
      <vt:lpstr>LES AVANTAGES D’UN ERP</vt:lpstr>
      <vt:lpstr>LIMITES ET INCONVENIENTS D’UN ERP</vt:lpstr>
      <vt:lpstr>LES INCONVENIENTS D’UN ERP</vt:lpstr>
      <vt:lpstr>LES INCONVENIENTS D’UN ERP</vt:lpstr>
      <vt:lpstr>LES INCONVENIENTS D’UN ERP</vt:lpstr>
      <vt:lpstr>LES INCONVENIENTS D’UN ERP</vt:lpstr>
      <vt:lpstr>LES INCONVENIENTS D’UN ERP</vt:lpstr>
      <vt:lpstr>LES INCONVENIENTS D’UN ERP</vt:lpstr>
      <vt:lpstr>LES INCONVENIENTS D’UN ERP</vt:lpstr>
      <vt:lpstr>LES INCONVENIENTS D’UN ERP</vt:lpstr>
      <vt:lpstr>LES INCONVENIENTS D’UN ERP</vt:lpstr>
      <vt:lpstr>CONCLUSION</vt:lpstr>
      <vt:lpstr>DOCUMENTATION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AUX ERP</dc:title>
  <dc:creator>clemence martinez</dc:creator>
  <cp:lastModifiedBy>Betaouaf Hichem</cp:lastModifiedBy>
  <cp:revision>45</cp:revision>
  <dcterms:created xsi:type="dcterms:W3CDTF">2022-10-05T11:24:44Z</dcterms:created>
  <dcterms:modified xsi:type="dcterms:W3CDTF">2025-01-10T11:48:25Z</dcterms:modified>
</cp:coreProperties>
</file>