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sldIdLst>
    <p:sldId id="256" r:id="rId2"/>
    <p:sldId id="297" r:id="rId3"/>
    <p:sldId id="259" r:id="rId4"/>
    <p:sldId id="288" r:id="rId5"/>
    <p:sldId id="261" r:id="rId6"/>
    <p:sldId id="294" r:id="rId7"/>
    <p:sldId id="262" r:id="rId8"/>
    <p:sldId id="265" r:id="rId9"/>
    <p:sldId id="271" r:id="rId10"/>
    <p:sldId id="268" r:id="rId11"/>
    <p:sldId id="270" r:id="rId12"/>
    <p:sldId id="272" r:id="rId13"/>
    <p:sldId id="273" r:id="rId14"/>
    <p:sldId id="274" r:id="rId15"/>
    <p:sldId id="275" r:id="rId16"/>
    <p:sldId id="277" r:id="rId17"/>
    <p:sldId id="278" r:id="rId18"/>
    <p:sldId id="279" r:id="rId19"/>
    <p:sldId id="281" r:id="rId20"/>
    <p:sldId id="282" r:id="rId21"/>
    <p:sldId id="283" r:id="rId22"/>
    <p:sldId id="284" r:id="rId23"/>
    <p:sldId id="280" r:id="rId24"/>
    <p:sldId id="285" r:id="rId25"/>
    <p:sldId id="286" r:id="rId26"/>
    <p:sldId id="290" r:id="rId27"/>
    <p:sldId id="295" r:id="rId28"/>
    <p:sldId id="289" r:id="rId29"/>
    <p:sldId id="264" r:id="rId30"/>
    <p:sldId id="296" r:id="rId31"/>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553"/>
    <a:srgbClr val="FEFDD6"/>
    <a:srgbClr val="A5ECDF"/>
    <a:srgbClr val="200E08"/>
    <a:srgbClr val="A5AA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286C3-1D34-479C-B6E6-54B393D5E372}" type="datetimeFigureOut">
              <a:rPr lang="fr-DZ" smtClean="0"/>
              <a:t>29/10/2025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4FB98-A29B-4080-95EA-00096A5B46C1}" type="slidenum">
              <a:rPr lang="fr-DZ" smtClean="0"/>
              <a:t>‹N°›</a:t>
            </a:fld>
            <a:endParaRPr lang="fr-DZ"/>
          </a:p>
        </p:txBody>
      </p:sp>
    </p:spTree>
    <p:extLst>
      <p:ext uri="{BB962C8B-B14F-4D97-AF65-F5344CB8AC3E}">
        <p14:creationId xmlns:p14="http://schemas.microsoft.com/office/powerpoint/2010/main" val="286066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DZ"/>
          </a:p>
        </p:txBody>
      </p:sp>
      <p:sp>
        <p:nvSpPr>
          <p:cNvPr id="3" name="Espace réservé des notes 2"/>
          <p:cNvSpPr>
            <a:spLocks noGrp="1"/>
          </p:cNvSpPr>
          <p:nvPr>
            <p:ph type="body" idx="1"/>
          </p:nvPr>
        </p:nvSpPr>
        <p:spPr/>
        <p:txBody>
          <a:bodyPr/>
          <a:lstStyle/>
          <a:p>
            <a:r>
              <a:rPr lang="fr-FR" dirty="0"/>
              <a:t>La première visite dentaire doit avoir lieu au plus tard à l’âge d’un an</a:t>
            </a:r>
            <a:endParaRPr lang="fr-DZ" dirty="0"/>
          </a:p>
        </p:txBody>
      </p:sp>
      <p:sp>
        <p:nvSpPr>
          <p:cNvPr id="4" name="Espace réservé du numéro de diapositive 3"/>
          <p:cNvSpPr>
            <a:spLocks noGrp="1"/>
          </p:cNvSpPr>
          <p:nvPr>
            <p:ph type="sldNum" sz="quarter" idx="5"/>
          </p:nvPr>
        </p:nvSpPr>
        <p:spPr/>
        <p:txBody>
          <a:bodyPr/>
          <a:lstStyle/>
          <a:p>
            <a:fld id="{DF44FB98-A29B-4080-95EA-00096A5B46C1}" type="slidenum">
              <a:rPr lang="fr-DZ" smtClean="0"/>
              <a:t>10</a:t>
            </a:fld>
            <a:endParaRPr lang="fr-DZ"/>
          </a:p>
        </p:txBody>
      </p:sp>
    </p:spTree>
    <p:extLst>
      <p:ext uri="{BB962C8B-B14F-4D97-AF65-F5344CB8AC3E}">
        <p14:creationId xmlns:p14="http://schemas.microsoft.com/office/powerpoint/2010/main" val="244483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DZ"/>
          </a:p>
        </p:txBody>
      </p:sp>
      <p:sp>
        <p:nvSpPr>
          <p:cNvPr id="3" name="Espace réservé des notes 2"/>
          <p:cNvSpPr>
            <a:spLocks noGrp="1"/>
          </p:cNvSpPr>
          <p:nvPr>
            <p:ph type="body" idx="1"/>
          </p:nvPr>
        </p:nvSpPr>
        <p:spPr/>
        <p:txBody>
          <a:bodyPr/>
          <a:lstStyle/>
          <a:p>
            <a:r>
              <a:rPr lang="fr-FR" b="1" dirty="0"/>
              <a:t>augmente le risque carieux familial</a:t>
            </a:r>
            <a:r>
              <a:rPr lang="fr-FR" dirty="0"/>
              <a:t> et </a:t>
            </a:r>
            <a:r>
              <a:rPr lang="fr-FR" b="1" dirty="0"/>
              <a:t>impacte négativement la coopération de l’enfant</a:t>
            </a:r>
            <a:r>
              <a:rPr lang="fr-FR" dirty="0"/>
              <a:t>, qui n’a pas de modèle positif vis-à-vis du dentiste.</a:t>
            </a:r>
            <a:endParaRPr lang="fr-DZ" dirty="0"/>
          </a:p>
        </p:txBody>
      </p:sp>
      <p:sp>
        <p:nvSpPr>
          <p:cNvPr id="4" name="Espace réservé du numéro de diapositive 3"/>
          <p:cNvSpPr>
            <a:spLocks noGrp="1"/>
          </p:cNvSpPr>
          <p:nvPr>
            <p:ph type="sldNum" sz="quarter" idx="5"/>
          </p:nvPr>
        </p:nvSpPr>
        <p:spPr/>
        <p:txBody>
          <a:bodyPr/>
          <a:lstStyle/>
          <a:p>
            <a:fld id="{DF44FB98-A29B-4080-95EA-00096A5B46C1}" type="slidenum">
              <a:rPr lang="fr-DZ" smtClean="0"/>
              <a:t>14</a:t>
            </a:fld>
            <a:endParaRPr lang="fr-DZ"/>
          </a:p>
        </p:txBody>
      </p:sp>
    </p:spTree>
    <p:extLst>
      <p:ext uri="{BB962C8B-B14F-4D97-AF65-F5344CB8AC3E}">
        <p14:creationId xmlns:p14="http://schemas.microsoft.com/office/powerpoint/2010/main" val="347006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DZ"/>
          </a:p>
        </p:txBody>
      </p:sp>
      <p:sp>
        <p:nvSpPr>
          <p:cNvPr id="3" name="Espace réservé des notes 2"/>
          <p:cNvSpPr>
            <a:spLocks noGrp="1"/>
          </p:cNvSpPr>
          <p:nvPr>
            <p:ph type="body" idx="1"/>
          </p:nvPr>
        </p:nvSpPr>
        <p:spPr/>
        <p:txBody>
          <a:bodyPr/>
          <a:lstStyle/>
          <a:p>
            <a:r>
              <a:rPr lang="fr-FR" sz="1200" dirty="0">
                <a:latin typeface="Times New Roman" panose="02020603050405020304" pitchFamily="18" charset="0"/>
                <a:cs typeface="Times New Roman" panose="02020603050405020304" pitchFamily="18" charset="0"/>
              </a:rPr>
              <a:t>Malgré sa coopération initiale, la patiente pourrait devenir non coopérative, voire opposante, au cours des soins.</a:t>
            </a:r>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Si cela se produit, d’autres formes de </a:t>
            </a:r>
            <a:r>
              <a:rPr lang="fr-FR" sz="1200" b="1" dirty="0">
                <a:latin typeface="Times New Roman" panose="02020603050405020304" pitchFamily="18" charset="0"/>
                <a:cs typeface="Times New Roman" panose="02020603050405020304" pitchFamily="18" charset="0"/>
              </a:rPr>
              <a:t>gestion du comportement</a:t>
            </a:r>
            <a:r>
              <a:rPr lang="fr-FR" sz="1200" dirty="0">
                <a:latin typeface="Times New Roman" panose="02020603050405020304" pitchFamily="18" charset="0"/>
                <a:cs typeface="Times New Roman" panose="02020603050405020304" pitchFamily="18" charset="0"/>
              </a:rPr>
              <a:t> devront être envisagées.</a:t>
            </a:r>
            <a:endParaRPr lang="fr-DZ" dirty="0"/>
          </a:p>
        </p:txBody>
      </p:sp>
      <p:sp>
        <p:nvSpPr>
          <p:cNvPr id="4" name="Espace réservé du numéro de diapositive 3"/>
          <p:cNvSpPr>
            <a:spLocks noGrp="1"/>
          </p:cNvSpPr>
          <p:nvPr>
            <p:ph type="sldNum" sz="quarter" idx="5"/>
          </p:nvPr>
        </p:nvSpPr>
        <p:spPr/>
        <p:txBody>
          <a:bodyPr/>
          <a:lstStyle/>
          <a:p>
            <a:fld id="{DF44FB98-A29B-4080-95EA-00096A5B46C1}" type="slidenum">
              <a:rPr lang="fr-DZ" smtClean="0"/>
              <a:t>21</a:t>
            </a:fld>
            <a:endParaRPr lang="fr-DZ"/>
          </a:p>
        </p:txBody>
      </p:sp>
    </p:spTree>
    <p:extLst>
      <p:ext uri="{BB962C8B-B14F-4D97-AF65-F5344CB8AC3E}">
        <p14:creationId xmlns:p14="http://schemas.microsoft.com/office/powerpoint/2010/main" val="351963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F18D1-8807-D820-7C39-56C573C4143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4F187F14-07A2-9D72-2C56-78CD5FDE0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AFE38F87-F9CD-406B-D034-86DE043F59B2}"/>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5" name="Espace réservé du pied de page 4">
            <a:extLst>
              <a:ext uri="{FF2B5EF4-FFF2-40B4-BE49-F238E27FC236}">
                <a16:creationId xmlns:a16="http://schemas.microsoft.com/office/drawing/2014/main" id="{C2A24F4B-D8CB-F6EB-6E3D-6AAE49878B3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22E71212-40AB-55C9-F20F-9F1EA98605E4}"/>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418522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06848-DCDF-C18B-BBEB-E80020BD0D0A}"/>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37E95960-2619-1226-1B67-5B69C658B6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C843D28-9FD6-2CCD-6A5C-4E53782D7765}"/>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5" name="Espace réservé du pied de page 4">
            <a:extLst>
              <a:ext uri="{FF2B5EF4-FFF2-40B4-BE49-F238E27FC236}">
                <a16:creationId xmlns:a16="http://schemas.microsoft.com/office/drawing/2014/main" id="{A4910036-CB77-E584-BA27-5BDF57607305}"/>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478FF0FF-95B8-0C66-D3C5-CD04F6F74179}"/>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377503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FEFA64C-F7C9-F0BB-30B3-CD2D0C15530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D769F76E-56D1-EB0A-573E-8EFB46CCC55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3AFAE34A-9788-A9D4-9DA4-CFFDEF605EE6}"/>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5" name="Espace réservé du pied de page 4">
            <a:extLst>
              <a:ext uri="{FF2B5EF4-FFF2-40B4-BE49-F238E27FC236}">
                <a16:creationId xmlns:a16="http://schemas.microsoft.com/office/drawing/2014/main" id="{BB90D1CA-E7AA-2A07-5362-45412897F2E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FA5693BA-D92A-D584-9760-294EC2300460}"/>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423024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A91D5-B58C-B6D0-3DDC-8F35EC09EE5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70B53C91-876A-486B-D0A3-AC65E5CD763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18DB07DF-2180-2523-1058-4D484FDBE4D8}"/>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5" name="Espace réservé du pied de page 4">
            <a:extLst>
              <a:ext uri="{FF2B5EF4-FFF2-40B4-BE49-F238E27FC236}">
                <a16:creationId xmlns:a16="http://schemas.microsoft.com/office/drawing/2014/main" id="{E8EFFA85-9B0E-0B97-ABB3-97C09E42E648}"/>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E1F4B87A-2A5F-415F-686A-3BDC42DE3423}"/>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40495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C1F87-D635-0D6C-FF74-45025CC486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1B631E11-E87B-AF40-4B55-C96C03BB1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BBD36B8-2FD8-9FA1-0065-281408CD7E9B}"/>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5" name="Espace réservé du pied de page 4">
            <a:extLst>
              <a:ext uri="{FF2B5EF4-FFF2-40B4-BE49-F238E27FC236}">
                <a16:creationId xmlns:a16="http://schemas.microsoft.com/office/drawing/2014/main" id="{E448A300-C3E8-1FE4-7FC3-02E411572685}"/>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F22B93A8-6D3A-8756-0A10-BF0F4BDC5376}"/>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190288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6AFF0-810E-402D-60C1-06EA4199910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46CCBB97-0693-AC4F-4F4E-0FEE00EFED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44CEEF32-3694-AEDF-9602-E26AAEAC9B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79F6BAA7-D372-9F85-76D9-02646F3720A6}"/>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6" name="Espace réservé du pied de page 5">
            <a:extLst>
              <a:ext uri="{FF2B5EF4-FFF2-40B4-BE49-F238E27FC236}">
                <a16:creationId xmlns:a16="http://schemas.microsoft.com/office/drawing/2014/main" id="{95F05B95-61D9-8891-4998-B6AD7A4E7FD7}"/>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12E9C70F-10FE-CBCA-AE5C-29303B7F6CE8}"/>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383440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E142D-2B9D-DDFC-38CD-EEAF638B6991}"/>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F46F8E4D-0833-E4E0-EF63-E9FF7548B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A06192-1021-FEB7-7E35-BE9F023633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0A21E8E8-999B-668B-C6DF-E61B39D5A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1EC67CA-962F-5ED5-5502-3FD61E3E06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B74484FE-51C6-94BB-5A8F-6D0F40EF9523}"/>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8" name="Espace réservé du pied de page 7">
            <a:extLst>
              <a:ext uri="{FF2B5EF4-FFF2-40B4-BE49-F238E27FC236}">
                <a16:creationId xmlns:a16="http://schemas.microsoft.com/office/drawing/2014/main" id="{4728E3BB-AE72-3425-5555-2E8EC9B363D0}"/>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161BB5C1-F960-9313-411E-718E4654F97F}"/>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230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EEFA9-E853-BF93-9751-87EDA49738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10849EC7-C61C-A22F-A091-4002615EB431}"/>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4" name="Espace réservé du pied de page 3">
            <a:extLst>
              <a:ext uri="{FF2B5EF4-FFF2-40B4-BE49-F238E27FC236}">
                <a16:creationId xmlns:a16="http://schemas.microsoft.com/office/drawing/2014/main" id="{259C2EB8-B0CE-3C50-56FB-8F65C1386CA8}"/>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734B5869-B917-A204-6453-F89D7A82F509}"/>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362763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BE7E70-42A2-72F8-73B0-86065ED4C047}"/>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3" name="Espace réservé du pied de page 2">
            <a:extLst>
              <a:ext uri="{FF2B5EF4-FFF2-40B4-BE49-F238E27FC236}">
                <a16:creationId xmlns:a16="http://schemas.microsoft.com/office/drawing/2014/main" id="{4A0E40BF-37B8-B984-CAB3-205185D6D378}"/>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719E3A32-5348-5C20-7D08-212C05AE1379}"/>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291797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7D9AE-F40B-6CE1-739E-DCAF45BC92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3FB4802E-DD48-0485-58F9-2898781BD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733CECB0-1F88-D77D-520B-FC94E8D14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2E340DE-8697-81F2-6B92-F5A3B534F9DF}"/>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6" name="Espace réservé du pied de page 5">
            <a:extLst>
              <a:ext uri="{FF2B5EF4-FFF2-40B4-BE49-F238E27FC236}">
                <a16:creationId xmlns:a16="http://schemas.microsoft.com/office/drawing/2014/main" id="{6628B43C-C65F-6B96-1637-2AC3F979E4BC}"/>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A25ABDCD-E6B7-BB75-4E5F-67B8BEFF5961}"/>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268242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B82B2-5F5C-57F0-9CA5-47D2B65154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761544DC-B8C5-0F9A-EF9B-93650F041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1B02C4BC-3658-EC8E-6AFB-00F0B4CB9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6282B5-4C17-1BE9-4D6F-358FBDFF1A81}"/>
              </a:ext>
            </a:extLst>
          </p:cNvPr>
          <p:cNvSpPr>
            <a:spLocks noGrp="1"/>
          </p:cNvSpPr>
          <p:nvPr>
            <p:ph type="dt" sz="half" idx="10"/>
          </p:nvPr>
        </p:nvSpPr>
        <p:spPr/>
        <p:txBody>
          <a:bodyPr/>
          <a:lstStyle/>
          <a:p>
            <a:fld id="{EB402E12-C603-4206-9218-5F2AFDD4D7A9}" type="datetimeFigureOut">
              <a:rPr lang="fr-DZ" smtClean="0"/>
              <a:t>29/10/2025</a:t>
            </a:fld>
            <a:endParaRPr lang="fr-DZ"/>
          </a:p>
        </p:txBody>
      </p:sp>
      <p:sp>
        <p:nvSpPr>
          <p:cNvPr id="6" name="Espace réservé du pied de page 5">
            <a:extLst>
              <a:ext uri="{FF2B5EF4-FFF2-40B4-BE49-F238E27FC236}">
                <a16:creationId xmlns:a16="http://schemas.microsoft.com/office/drawing/2014/main" id="{7DDA550E-6B3B-3DB3-8F79-604AFF831C9C}"/>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71FA58B0-31D1-A550-9EF2-67DFCE6749FD}"/>
              </a:ext>
            </a:extLst>
          </p:cNvPr>
          <p:cNvSpPr>
            <a:spLocks noGrp="1"/>
          </p:cNvSpPr>
          <p:nvPr>
            <p:ph type="sldNum" sz="quarter" idx="12"/>
          </p:nvPr>
        </p:nvSpPr>
        <p:spPr/>
        <p:txBody>
          <a:bodyPr/>
          <a:lstStyle/>
          <a:p>
            <a:fld id="{FE0E9373-FDB4-4CC1-B257-130EE38F2C7C}" type="slidenum">
              <a:rPr lang="fr-DZ" smtClean="0"/>
              <a:t>‹N°›</a:t>
            </a:fld>
            <a:endParaRPr lang="fr-DZ"/>
          </a:p>
        </p:txBody>
      </p:sp>
    </p:spTree>
    <p:extLst>
      <p:ext uri="{BB962C8B-B14F-4D97-AF65-F5344CB8AC3E}">
        <p14:creationId xmlns:p14="http://schemas.microsoft.com/office/powerpoint/2010/main" val="374280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1EE444-A7BA-3B76-AD1A-C0C28066F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AF21DDB7-7E34-708F-E7E6-51FB7EBB0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FA536006-A30E-E05B-AEF3-07E0D5C29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02E12-C603-4206-9218-5F2AFDD4D7A9}" type="datetimeFigureOut">
              <a:rPr lang="fr-DZ" smtClean="0"/>
              <a:t>29/10/2025</a:t>
            </a:fld>
            <a:endParaRPr lang="fr-DZ"/>
          </a:p>
        </p:txBody>
      </p:sp>
      <p:sp>
        <p:nvSpPr>
          <p:cNvPr id="5" name="Espace réservé du pied de page 4">
            <a:extLst>
              <a:ext uri="{FF2B5EF4-FFF2-40B4-BE49-F238E27FC236}">
                <a16:creationId xmlns:a16="http://schemas.microsoft.com/office/drawing/2014/main" id="{13F95F80-8863-2246-544C-3F7EA4976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24EA68EE-FA8D-CFA8-7AE0-CDFAADE49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E9373-FDB4-4CC1-B257-130EE38F2C7C}" type="slidenum">
              <a:rPr lang="fr-DZ" smtClean="0"/>
              <a:t>‹N°›</a:t>
            </a:fld>
            <a:endParaRPr lang="fr-DZ"/>
          </a:p>
        </p:txBody>
      </p:sp>
    </p:spTree>
    <p:extLst>
      <p:ext uri="{BB962C8B-B14F-4D97-AF65-F5344CB8AC3E}">
        <p14:creationId xmlns:p14="http://schemas.microsoft.com/office/powerpoint/2010/main" val="165045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_Toc212376282"/><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D32312E7-2E33-C5B5-DDB2-9473DEF408A5}"/>
              </a:ext>
            </a:extLst>
          </p:cNvPr>
          <p:cNvPicPr>
            <a:picLocks noChangeAspect="1"/>
          </p:cNvPicPr>
          <p:nvPr/>
        </p:nvPicPr>
        <p:blipFill>
          <a:blip r:embed="rId2"/>
          <a:stretch>
            <a:fillRect/>
          </a:stretch>
        </p:blipFill>
        <p:spPr>
          <a:xfrm>
            <a:off x="4334211" y="3701053"/>
            <a:ext cx="3251877" cy="2694737"/>
          </a:xfrm>
          <a:prstGeom prst="rect">
            <a:avLst/>
          </a:prstGeom>
        </p:spPr>
      </p:pic>
      <p:sp>
        <p:nvSpPr>
          <p:cNvPr id="4" name="AutoShape 2" descr="Résultat d’images pour stickers enfants dentiste">
            <a:extLst>
              <a:ext uri="{FF2B5EF4-FFF2-40B4-BE49-F238E27FC236}">
                <a16:creationId xmlns:a16="http://schemas.microsoft.com/office/drawing/2014/main" id="{C15D2F3C-0F5D-DB22-E495-CF548180D607}"/>
              </a:ext>
            </a:extLst>
          </p:cNvPr>
          <p:cNvSpPr>
            <a:spLocks noChangeAspect="1" noChangeArrowheads="1"/>
          </p:cNvSpPr>
          <p:nvPr/>
        </p:nvSpPr>
        <p:spPr bwMode="auto">
          <a:xfrm>
            <a:off x="5943600" y="141514"/>
            <a:ext cx="3439886" cy="34398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28" name="Picture 4" descr="Adorable Kids Dental Care Stickers Set - Cute Boy With Tooth ...">
            <a:extLst>
              <a:ext uri="{FF2B5EF4-FFF2-40B4-BE49-F238E27FC236}">
                <a16:creationId xmlns:a16="http://schemas.microsoft.com/office/drawing/2014/main" id="{792D671B-BCFE-9080-75D9-73438E2AAA32}"/>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75397" b="67778"/>
          <a:stretch>
            <a:fillRect/>
          </a:stretch>
        </p:blipFill>
        <p:spPr bwMode="auto">
          <a:xfrm>
            <a:off x="0" y="4648200"/>
            <a:ext cx="1687286"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Adorable Kids Dental Care Stickers Set - Cute Boy With Tooth ...">
            <a:extLst>
              <a:ext uri="{FF2B5EF4-FFF2-40B4-BE49-F238E27FC236}">
                <a16:creationId xmlns:a16="http://schemas.microsoft.com/office/drawing/2014/main" id="{B5C15865-5C87-05B2-F6A7-9CFEA814CAEB}"/>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32222" r="71905" b="33810"/>
          <a:stretch>
            <a:fillRect/>
          </a:stretch>
        </p:blipFill>
        <p:spPr bwMode="auto">
          <a:xfrm>
            <a:off x="10265229" y="4528457"/>
            <a:ext cx="1926771" cy="232954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2070;p45">
            <a:extLst>
              <a:ext uri="{FF2B5EF4-FFF2-40B4-BE49-F238E27FC236}">
                <a16:creationId xmlns:a16="http://schemas.microsoft.com/office/drawing/2014/main" id="{C827F1A4-2AD0-0FBC-C236-33B0074B2D72}"/>
              </a:ext>
            </a:extLst>
          </p:cNvPr>
          <p:cNvGrpSpPr/>
          <p:nvPr/>
        </p:nvGrpSpPr>
        <p:grpSpPr>
          <a:xfrm>
            <a:off x="3547463" y="5166804"/>
            <a:ext cx="5097074" cy="1691196"/>
            <a:chOff x="-285125" y="2560951"/>
            <a:chExt cx="9714264" cy="3223167"/>
          </a:xfrm>
          <a:solidFill>
            <a:srgbClr val="A5ECDF"/>
          </a:solidFill>
        </p:grpSpPr>
        <p:sp>
          <p:nvSpPr>
            <p:cNvPr id="6" name="Google Shape;2071;p45">
              <a:extLst>
                <a:ext uri="{FF2B5EF4-FFF2-40B4-BE49-F238E27FC236}">
                  <a16:creationId xmlns:a16="http://schemas.microsoft.com/office/drawing/2014/main" id="{65DCAC5E-06BC-BBDB-8CAA-751BD23A64EB}"/>
                </a:ext>
              </a:extLst>
            </p:cNvPr>
            <p:cNvSpPr/>
            <p:nvPr/>
          </p:nvSpPr>
          <p:spPr>
            <a:xfrm>
              <a:off x="-285125" y="2689048"/>
              <a:ext cx="9714264" cy="3095070"/>
            </a:xfrm>
            <a:custGeom>
              <a:avLst/>
              <a:gdLst/>
              <a:ahLst/>
              <a:cxnLst/>
              <a:rect l="l" t="t" r="r" b="b"/>
              <a:pathLst>
                <a:path w="223612" h="111806" extrusionOk="0">
                  <a:moveTo>
                    <a:pt x="1" y="0"/>
                  </a:moveTo>
                  <a:lnTo>
                    <a:pt x="1" y="111805"/>
                  </a:lnTo>
                  <a:lnTo>
                    <a:pt x="223611" y="111805"/>
                  </a:lnTo>
                  <a:lnTo>
                    <a:pt x="223611" y="0"/>
                  </a:lnTo>
                  <a:cubicBezTo>
                    <a:pt x="223611" y="0"/>
                    <a:pt x="212377" y="47871"/>
                    <a:pt x="111806" y="48300"/>
                  </a:cubicBezTo>
                  <a:cubicBezTo>
                    <a:pt x="11235" y="47871"/>
                    <a:pt x="1"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72;p45">
              <a:extLst>
                <a:ext uri="{FF2B5EF4-FFF2-40B4-BE49-F238E27FC236}">
                  <a16:creationId xmlns:a16="http://schemas.microsoft.com/office/drawing/2014/main" id="{133CC6B4-E04F-2EDD-5370-5E9D4166D924}"/>
                </a:ext>
              </a:extLst>
            </p:cNvPr>
            <p:cNvSpPr/>
            <p:nvPr/>
          </p:nvSpPr>
          <p:spPr>
            <a:xfrm>
              <a:off x="3339188" y="3808251"/>
              <a:ext cx="1415713" cy="1316499"/>
            </a:xfrm>
            <a:custGeom>
              <a:avLst/>
              <a:gdLst/>
              <a:ahLst/>
              <a:cxnLst/>
              <a:rect l="l" t="t" r="r" b="b"/>
              <a:pathLst>
                <a:path w="38784" h="36066" extrusionOk="0">
                  <a:moveTo>
                    <a:pt x="19084" y="0"/>
                  </a:moveTo>
                  <a:cubicBezTo>
                    <a:pt x="14679" y="0"/>
                    <a:pt x="10279" y="752"/>
                    <a:pt x="6118" y="2256"/>
                  </a:cubicBezTo>
                  <a:cubicBezTo>
                    <a:pt x="6118" y="2256"/>
                    <a:pt x="0" y="36066"/>
                    <a:pt x="19392" y="36066"/>
                  </a:cubicBezTo>
                  <a:cubicBezTo>
                    <a:pt x="38783" y="36066"/>
                    <a:pt x="32665" y="2256"/>
                    <a:pt x="32665" y="2256"/>
                  </a:cubicBezTo>
                  <a:cubicBezTo>
                    <a:pt x="28504" y="752"/>
                    <a:pt x="24104" y="0"/>
                    <a:pt x="19699" y="0"/>
                  </a:cubicBezTo>
                  <a:cubicBezTo>
                    <a:pt x="19597" y="0"/>
                    <a:pt x="19494" y="1"/>
                    <a:pt x="19392" y="2"/>
                  </a:cubicBezTo>
                  <a:cubicBezTo>
                    <a:pt x="19289" y="1"/>
                    <a:pt x="19187" y="0"/>
                    <a:pt x="19084" y="0"/>
                  </a:cubicBezTo>
                  <a:close/>
                </a:path>
              </a:pathLst>
            </a:custGeom>
            <a:solidFill>
              <a:schemeClr val="bg1"/>
            </a:solidFill>
            <a:ln>
              <a:solidFill>
                <a:srgbClr val="A5AAA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73;p45">
              <a:extLst>
                <a:ext uri="{FF2B5EF4-FFF2-40B4-BE49-F238E27FC236}">
                  <a16:creationId xmlns:a16="http://schemas.microsoft.com/office/drawing/2014/main" id="{69FCA175-8DB7-6A1B-71F6-B913C41620DC}"/>
                </a:ext>
              </a:extLst>
            </p:cNvPr>
            <p:cNvSpPr/>
            <p:nvPr/>
          </p:nvSpPr>
          <p:spPr>
            <a:xfrm>
              <a:off x="2209481" y="3694177"/>
              <a:ext cx="1403886" cy="1321464"/>
            </a:xfrm>
            <a:custGeom>
              <a:avLst/>
              <a:gdLst/>
              <a:ahLst/>
              <a:cxnLst/>
              <a:rect l="l" t="t" r="r" b="b"/>
              <a:pathLst>
                <a:path w="38460" h="36202" extrusionOk="0">
                  <a:moveTo>
                    <a:pt x="18647" y="1"/>
                  </a:moveTo>
                  <a:cubicBezTo>
                    <a:pt x="15620" y="1"/>
                    <a:pt x="12592" y="366"/>
                    <a:pt x="9660" y="1087"/>
                  </a:cubicBezTo>
                  <a:cubicBezTo>
                    <a:pt x="9660" y="1087"/>
                    <a:pt x="0" y="34074"/>
                    <a:pt x="19320" y="36114"/>
                  </a:cubicBezTo>
                  <a:cubicBezTo>
                    <a:pt x="19878" y="36173"/>
                    <a:pt x="20416" y="36201"/>
                    <a:pt x="20938" y="36201"/>
                  </a:cubicBezTo>
                  <a:cubicBezTo>
                    <a:pt x="38460" y="36201"/>
                    <a:pt x="36064" y="3878"/>
                    <a:pt x="36064" y="3878"/>
                  </a:cubicBezTo>
                  <a:cubicBezTo>
                    <a:pt x="31986" y="1910"/>
                    <a:pt x="27585" y="694"/>
                    <a:pt x="23077" y="264"/>
                  </a:cubicBezTo>
                  <a:cubicBezTo>
                    <a:pt x="21608" y="88"/>
                    <a:pt x="20128" y="1"/>
                    <a:pt x="18647" y="1"/>
                  </a:cubicBezTo>
                  <a:close/>
                </a:path>
              </a:pathLst>
            </a:custGeom>
            <a:solidFill>
              <a:schemeClr val="bg1"/>
            </a:solidFill>
            <a:ln>
              <a:solidFill>
                <a:srgbClr val="A5AAA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74;p45">
              <a:extLst>
                <a:ext uri="{FF2B5EF4-FFF2-40B4-BE49-F238E27FC236}">
                  <a16:creationId xmlns:a16="http://schemas.microsoft.com/office/drawing/2014/main" id="{CB5050A3-D36E-843F-5EF0-74855198DBB8}"/>
                </a:ext>
              </a:extLst>
            </p:cNvPr>
            <p:cNvSpPr/>
            <p:nvPr/>
          </p:nvSpPr>
          <p:spPr>
            <a:xfrm>
              <a:off x="5529392" y="3694177"/>
              <a:ext cx="1403923" cy="1321464"/>
            </a:xfrm>
            <a:custGeom>
              <a:avLst/>
              <a:gdLst/>
              <a:ahLst/>
              <a:cxnLst/>
              <a:rect l="l" t="t" r="r" b="b"/>
              <a:pathLst>
                <a:path w="38461" h="36202" extrusionOk="0">
                  <a:moveTo>
                    <a:pt x="19829" y="1"/>
                  </a:moveTo>
                  <a:cubicBezTo>
                    <a:pt x="18349" y="1"/>
                    <a:pt x="16864" y="88"/>
                    <a:pt x="15384" y="264"/>
                  </a:cubicBezTo>
                  <a:cubicBezTo>
                    <a:pt x="10876" y="694"/>
                    <a:pt x="6475" y="1910"/>
                    <a:pt x="2396" y="3878"/>
                  </a:cubicBezTo>
                  <a:cubicBezTo>
                    <a:pt x="2396" y="3878"/>
                    <a:pt x="1" y="36201"/>
                    <a:pt x="17523" y="36201"/>
                  </a:cubicBezTo>
                  <a:cubicBezTo>
                    <a:pt x="18044" y="36201"/>
                    <a:pt x="18583" y="36173"/>
                    <a:pt x="19140" y="36114"/>
                  </a:cubicBezTo>
                  <a:cubicBezTo>
                    <a:pt x="38460" y="34074"/>
                    <a:pt x="28800" y="1087"/>
                    <a:pt x="28800" y="1087"/>
                  </a:cubicBezTo>
                  <a:cubicBezTo>
                    <a:pt x="25869" y="366"/>
                    <a:pt x="22857" y="1"/>
                    <a:pt x="19829" y="1"/>
                  </a:cubicBez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75;p45">
              <a:extLst>
                <a:ext uri="{FF2B5EF4-FFF2-40B4-BE49-F238E27FC236}">
                  <a16:creationId xmlns:a16="http://schemas.microsoft.com/office/drawing/2014/main" id="{E01C677A-61BD-5494-5D15-BB02F34F62B3}"/>
                </a:ext>
              </a:extLst>
            </p:cNvPr>
            <p:cNvSpPr/>
            <p:nvPr/>
          </p:nvSpPr>
          <p:spPr>
            <a:xfrm>
              <a:off x="4380046" y="3808251"/>
              <a:ext cx="1417027" cy="1316499"/>
            </a:xfrm>
            <a:custGeom>
              <a:avLst/>
              <a:gdLst/>
              <a:ahLst/>
              <a:cxnLst/>
              <a:rect l="l" t="t" r="r" b="b"/>
              <a:pathLst>
                <a:path w="38820" h="36066" extrusionOk="0">
                  <a:moveTo>
                    <a:pt x="19118" y="0"/>
                  </a:moveTo>
                  <a:cubicBezTo>
                    <a:pt x="14681" y="0"/>
                    <a:pt x="10315" y="752"/>
                    <a:pt x="6119" y="2256"/>
                  </a:cubicBezTo>
                  <a:cubicBezTo>
                    <a:pt x="6119" y="2256"/>
                    <a:pt x="1" y="36066"/>
                    <a:pt x="19428" y="36066"/>
                  </a:cubicBezTo>
                  <a:cubicBezTo>
                    <a:pt x="38820" y="36066"/>
                    <a:pt x="32702" y="2256"/>
                    <a:pt x="32702" y="2256"/>
                  </a:cubicBezTo>
                  <a:cubicBezTo>
                    <a:pt x="28541" y="752"/>
                    <a:pt x="24141" y="0"/>
                    <a:pt x="19736" y="0"/>
                  </a:cubicBezTo>
                  <a:cubicBezTo>
                    <a:pt x="19633" y="0"/>
                    <a:pt x="19531" y="1"/>
                    <a:pt x="19428" y="2"/>
                  </a:cubicBezTo>
                  <a:cubicBezTo>
                    <a:pt x="19325" y="1"/>
                    <a:pt x="19222" y="0"/>
                    <a:pt x="19118" y="0"/>
                  </a:cubicBezTo>
                  <a:close/>
                </a:path>
              </a:pathLst>
            </a:custGeom>
            <a:solidFill>
              <a:schemeClr val="bg1"/>
            </a:solidFill>
            <a:ln>
              <a:solidFill>
                <a:srgbClr val="A5AAA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6;p45">
              <a:extLst>
                <a:ext uri="{FF2B5EF4-FFF2-40B4-BE49-F238E27FC236}">
                  <a16:creationId xmlns:a16="http://schemas.microsoft.com/office/drawing/2014/main" id="{6AAE50E9-7B9B-A846-BD44-D441E0E09099}"/>
                </a:ext>
              </a:extLst>
            </p:cNvPr>
            <p:cNvSpPr/>
            <p:nvPr/>
          </p:nvSpPr>
          <p:spPr>
            <a:xfrm>
              <a:off x="1360557" y="3466137"/>
              <a:ext cx="1211993" cy="1119787"/>
            </a:xfrm>
            <a:custGeom>
              <a:avLst/>
              <a:gdLst/>
              <a:ahLst/>
              <a:cxnLst/>
              <a:rect l="l" t="t" r="r" b="b"/>
              <a:pathLst>
                <a:path w="33203" h="30677" extrusionOk="0">
                  <a:moveTo>
                    <a:pt x="16254" y="1"/>
                  </a:moveTo>
                  <a:cubicBezTo>
                    <a:pt x="14062" y="1"/>
                    <a:pt x="12029" y="246"/>
                    <a:pt x="10627" y="787"/>
                  </a:cubicBezTo>
                  <a:cubicBezTo>
                    <a:pt x="6548" y="2325"/>
                    <a:pt x="1" y="25796"/>
                    <a:pt x="11879" y="29946"/>
                  </a:cubicBezTo>
                  <a:cubicBezTo>
                    <a:pt x="13296" y="30437"/>
                    <a:pt x="14763" y="30676"/>
                    <a:pt x="16226" y="30676"/>
                  </a:cubicBezTo>
                  <a:cubicBezTo>
                    <a:pt x="22226" y="30676"/>
                    <a:pt x="28169" y="26653"/>
                    <a:pt x="30412" y="19463"/>
                  </a:cubicBezTo>
                  <a:cubicBezTo>
                    <a:pt x="33203" y="10483"/>
                    <a:pt x="30376" y="4544"/>
                    <a:pt x="27264" y="2325"/>
                  </a:cubicBezTo>
                  <a:cubicBezTo>
                    <a:pt x="25198" y="893"/>
                    <a:pt x="20436" y="1"/>
                    <a:pt x="16254" y="1"/>
                  </a:cubicBezTo>
                  <a:close/>
                </a:path>
              </a:pathLst>
            </a:custGeom>
            <a:solidFill>
              <a:schemeClr val="bg1"/>
            </a:solidFill>
            <a:ln>
              <a:solidFill>
                <a:srgbClr val="A5AAA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77;p45">
              <a:extLst>
                <a:ext uri="{FF2B5EF4-FFF2-40B4-BE49-F238E27FC236}">
                  <a16:creationId xmlns:a16="http://schemas.microsoft.com/office/drawing/2014/main" id="{3FD16B0D-24C4-A3BF-4B05-000691188BE2}"/>
                </a:ext>
              </a:extLst>
            </p:cNvPr>
            <p:cNvSpPr/>
            <p:nvPr/>
          </p:nvSpPr>
          <p:spPr>
            <a:xfrm>
              <a:off x="6570250" y="3466137"/>
              <a:ext cx="1211956" cy="1119787"/>
            </a:xfrm>
            <a:custGeom>
              <a:avLst/>
              <a:gdLst/>
              <a:ahLst/>
              <a:cxnLst/>
              <a:rect l="l" t="t" r="r" b="b"/>
              <a:pathLst>
                <a:path w="33202" h="30677" extrusionOk="0">
                  <a:moveTo>
                    <a:pt x="16949" y="1"/>
                  </a:moveTo>
                  <a:cubicBezTo>
                    <a:pt x="12767" y="1"/>
                    <a:pt x="8005" y="893"/>
                    <a:pt x="5939" y="2325"/>
                  </a:cubicBezTo>
                  <a:cubicBezTo>
                    <a:pt x="2826" y="4544"/>
                    <a:pt x="0" y="10483"/>
                    <a:pt x="2791" y="19463"/>
                  </a:cubicBezTo>
                  <a:cubicBezTo>
                    <a:pt x="5034" y="26653"/>
                    <a:pt x="10977" y="30676"/>
                    <a:pt x="16976" y="30676"/>
                  </a:cubicBezTo>
                  <a:cubicBezTo>
                    <a:pt x="18440" y="30676"/>
                    <a:pt x="19906" y="30437"/>
                    <a:pt x="21324" y="29946"/>
                  </a:cubicBezTo>
                  <a:cubicBezTo>
                    <a:pt x="33202" y="25796"/>
                    <a:pt x="26654" y="2325"/>
                    <a:pt x="22576" y="787"/>
                  </a:cubicBezTo>
                  <a:cubicBezTo>
                    <a:pt x="21173" y="246"/>
                    <a:pt x="19141" y="1"/>
                    <a:pt x="16949" y="1"/>
                  </a:cubicBez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8;p45">
              <a:extLst>
                <a:ext uri="{FF2B5EF4-FFF2-40B4-BE49-F238E27FC236}">
                  <a16:creationId xmlns:a16="http://schemas.microsoft.com/office/drawing/2014/main" id="{EE5136A8-2EF6-8CCB-3F30-614F7CDED5A4}"/>
                </a:ext>
              </a:extLst>
            </p:cNvPr>
            <p:cNvSpPr/>
            <p:nvPr/>
          </p:nvSpPr>
          <p:spPr>
            <a:xfrm>
              <a:off x="465969" y="3096097"/>
              <a:ext cx="1241998" cy="1069706"/>
            </a:xfrm>
            <a:custGeom>
              <a:avLst/>
              <a:gdLst/>
              <a:ahLst/>
              <a:cxnLst/>
              <a:rect l="l" t="t" r="r" b="b"/>
              <a:pathLst>
                <a:path w="34025" h="29305" extrusionOk="0">
                  <a:moveTo>
                    <a:pt x="16410" y="1"/>
                  </a:moveTo>
                  <a:cubicBezTo>
                    <a:pt x="15965" y="1"/>
                    <a:pt x="15549" y="27"/>
                    <a:pt x="15170" y="83"/>
                  </a:cubicBezTo>
                  <a:cubicBezTo>
                    <a:pt x="11056" y="656"/>
                    <a:pt x="0" y="21049"/>
                    <a:pt x="10161" y="27382"/>
                  </a:cubicBezTo>
                  <a:cubicBezTo>
                    <a:pt x="12204" y="28664"/>
                    <a:pt x="14531" y="29304"/>
                    <a:pt x="16893" y="29304"/>
                  </a:cubicBezTo>
                  <a:cubicBezTo>
                    <a:pt x="21646" y="29304"/>
                    <a:pt x="26541" y="26713"/>
                    <a:pt x="29553" y="21550"/>
                  </a:cubicBezTo>
                  <a:cubicBezTo>
                    <a:pt x="34025" y="13858"/>
                    <a:pt x="32665" y="7740"/>
                    <a:pt x="30232" y="5056"/>
                  </a:cubicBezTo>
                  <a:cubicBezTo>
                    <a:pt x="28023" y="2588"/>
                    <a:pt x="20800" y="1"/>
                    <a:pt x="16410" y="1"/>
                  </a:cubicBez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79;p45">
              <a:extLst>
                <a:ext uri="{FF2B5EF4-FFF2-40B4-BE49-F238E27FC236}">
                  <a16:creationId xmlns:a16="http://schemas.microsoft.com/office/drawing/2014/main" id="{6CE5E115-FF66-31E7-4AC1-68E0B1A2C83C}"/>
                </a:ext>
              </a:extLst>
            </p:cNvPr>
            <p:cNvSpPr/>
            <p:nvPr/>
          </p:nvSpPr>
          <p:spPr>
            <a:xfrm>
              <a:off x="7434797" y="3096097"/>
              <a:ext cx="1243348" cy="1069706"/>
            </a:xfrm>
            <a:custGeom>
              <a:avLst/>
              <a:gdLst/>
              <a:ahLst/>
              <a:cxnLst/>
              <a:rect l="l" t="t" r="r" b="b"/>
              <a:pathLst>
                <a:path w="34062" h="29305" extrusionOk="0">
                  <a:moveTo>
                    <a:pt x="17652" y="1"/>
                  </a:moveTo>
                  <a:cubicBezTo>
                    <a:pt x="13261" y="1"/>
                    <a:pt x="6035" y="2588"/>
                    <a:pt x="3793" y="5056"/>
                  </a:cubicBezTo>
                  <a:cubicBezTo>
                    <a:pt x="1360" y="7740"/>
                    <a:pt x="1" y="13858"/>
                    <a:pt x="4509" y="21550"/>
                  </a:cubicBezTo>
                  <a:cubicBezTo>
                    <a:pt x="7496" y="26713"/>
                    <a:pt x="12400" y="29304"/>
                    <a:pt x="17161" y="29304"/>
                  </a:cubicBezTo>
                  <a:cubicBezTo>
                    <a:pt x="19527" y="29304"/>
                    <a:pt x="21857" y="28664"/>
                    <a:pt x="23900" y="27382"/>
                  </a:cubicBezTo>
                  <a:cubicBezTo>
                    <a:pt x="34061" y="21049"/>
                    <a:pt x="23006" y="656"/>
                    <a:pt x="18891" y="83"/>
                  </a:cubicBezTo>
                  <a:cubicBezTo>
                    <a:pt x="18513" y="27"/>
                    <a:pt x="18097" y="1"/>
                    <a:pt x="17652" y="1"/>
                  </a:cubicBez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80;p45">
              <a:extLst>
                <a:ext uri="{FF2B5EF4-FFF2-40B4-BE49-F238E27FC236}">
                  <a16:creationId xmlns:a16="http://schemas.microsoft.com/office/drawing/2014/main" id="{AFBF5C8B-3687-FBD5-5C53-6AC5C2E56A4A}"/>
                </a:ext>
              </a:extLst>
            </p:cNvPr>
            <p:cNvSpPr/>
            <p:nvPr/>
          </p:nvSpPr>
          <p:spPr>
            <a:xfrm>
              <a:off x="-284979" y="2560951"/>
              <a:ext cx="1241998" cy="1069706"/>
            </a:xfrm>
            <a:custGeom>
              <a:avLst/>
              <a:gdLst/>
              <a:ahLst/>
              <a:cxnLst/>
              <a:rect l="l" t="t" r="r" b="b"/>
              <a:pathLst>
                <a:path w="34025" h="29305" extrusionOk="0">
                  <a:moveTo>
                    <a:pt x="16342" y="1"/>
                  </a:moveTo>
                  <a:cubicBezTo>
                    <a:pt x="15922" y="1"/>
                    <a:pt x="15529" y="24"/>
                    <a:pt x="15170" y="74"/>
                  </a:cubicBezTo>
                  <a:cubicBezTo>
                    <a:pt x="11055" y="683"/>
                    <a:pt x="0" y="21040"/>
                    <a:pt x="10161" y="27373"/>
                  </a:cubicBezTo>
                  <a:cubicBezTo>
                    <a:pt x="12212" y="28661"/>
                    <a:pt x="14550" y="29305"/>
                    <a:pt x="16922" y="29305"/>
                  </a:cubicBezTo>
                  <a:cubicBezTo>
                    <a:pt x="21665" y="29305"/>
                    <a:pt x="26547" y="26729"/>
                    <a:pt x="29552" y="21577"/>
                  </a:cubicBezTo>
                  <a:cubicBezTo>
                    <a:pt x="34025" y="13849"/>
                    <a:pt x="32665" y="7767"/>
                    <a:pt x="30232" y="5048"/>
                  </a:cubicBezTo>
                  <a:cubicBezTo>
                    <a:pt x="28012" y="2599"/>
                    <a:pt x="20725" y="1"/>
                    <a:pt x="16342" y="1"/>
                  </a:cubicBez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81;p45">
              <a:extLst>
                <a:ext uri="{FF2B5EF4-FFF2-40B4-BE49-F238E27FC236}">
                  <a16:creationId xmlns:a16="http://schemas.microsoft.com/office/drawing/2014/main" id="{956AE0DC-A890-D057-CBB8-363976EFFFC2}"/>
                </a:ext>
              </a:extLst>
            </p:cNvPr>
            <p:cNvSpPr/>
            <p:nvPr/>
          </p:nvSpPr>
          <p:spPr>
            <a:xfrm>
              <a:off x="8185745" y="2560951"/>
              <a:ext cx="1243348" cy="1069706"/>
            </a:xfrm>
            <a:custGeom>
              <a:avLst/>
              <a:gdLst/>
              <a:ahLst/>
              <a:cxnLst/>
              <a:rect l="l" t="t" r="r" b="b"/>
              <a:pathLst>
                <a:path w="34062" h="29305" extrusionOk="0">
                  <a:moveTo>
                    <a:pt x="17720" y="1"/>
                  </a:moveTo>
                  <a:cubicBezTo>
                    <a:pt x="13336" y="1"/>
                    <a:pt x="6046" y="2599"/>
                    <a:pt x="3793" y="5048"/>
                  </a:cubicBezTo>
                  <a:cubicBezTo>
                    <a:pt x="1361" y="7767"/>
                    <a:pt x="1" y="13849"/>
                    <a:pt x="4509" y="21577"/>
                  </a:cubicBezTo>
                  <a:cubicBezTo>
                    <a:pt x="7490" y="26729"/>
                    <a:pt x="12380" y="29305"/>
                    <a:pt x="17132" y="29305"/>
                  </a:cubicBezTo>
                  <a:cubicBezTo>
                    <a:pt x="19508" y="29305"/>
                    <a:pt x="21849" y="28661"/>
                    <a:pt x="23900" y="27373"/>
                  </a:cubicBezTo>
                  <a:cubicBezTo>
                    <a:pt x="34061" y="21040"/>
                    <a:pt x="23006" y="683"/>
                    <a:pt x="18892" y="74"/>
                  </a:cubicBezTo>
                  <a:cubicBezTo>
                    <a:pt x="18532" y="24"/>
                    <a:pt x="18139" y="1"/>
                    <a:pt x="17720" y="1"/>
                  </a:cubicBez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82;p45">
              <a:extLst>
                <a:ext uri="{FF2B5EF4-FFF2-40B4-BE49-F238E27FC236}">
                  <a16:creationId xmlns:a16="http://schemas.microsoft.com/office/drawing/2014/main" id="{7CFC46CC-6F2D-9075-5F69-9DD2980BD0CD}"/>
                </a:ext>
              </a:extLst>
            </p:cNvPr>
            <p:cNvSpPr/>
            <p:nvPr/>
          </p:nvSpPr>
          <p:spPr>
            <a:xfrm>
              <a:off x="4583808" y="4859636"/>
              <a:ext cx="1009550" cy="546004"/>
            </a:xfrm>
            <a:custGeom>
              <a:avLst/>
              <a:gdLst/>
              <a:ahLst/>
              <a:cxnLst/>
              <a:rect l="l" t="t" r="r" b="b"/>
              <a:pathLst>
                <a:path w="27657" h="14958" extrusionOk="0">
                  <a:moveTo>
                    <a:pt x="0" y="1"/>
                  </a:moveTo>
                  <a:cubicBezTo>
                    <a:pt x="0" y="7198"/>
                    <a:pt x="3092" y="14958"/>
                    <a:pt x="13559" y="14958"/>
                  </a:cubicBezTo>
                  <a:cubicBezTo>
                    <a:pt x="13654" y="14958"/>
                    <a:pt x="13750" y="14957"/>
                    <a:pt x="13846" y="14956"/>
                  </a:cubicBezTo>
                  <a:cubicBezTo>
                    <a:pt x="13943" y="14957"/>
                    <a:pt x="14038" y="14958"/>
                    <a:pt x="14134" y="14958"/>
                  </a:cubicBezTo>
                  <a:cubicBezTo>
                    <a:pt x="24600" y="14958"/>
                    <a:pt x="27656" y="7198"/>
                    <a:pt x="27656" y="1"/>
                  </a:cubicBezTo>
                  <a:lnTo>
                    <a:pt x="27656" y="1"/>
                  </a:lnTo>
                  <a:cubicBezTo>
                    <a:pt x="24758" y="9661"/>
                    <a:pt x="16530" y="10591"/>
                    <a:pt x="13846" y="10627"/>
                  </a:cubicBezTo>
                  <a:cubicBezTo>
                    <a:pt x="11127" y="10591"/>
                    <a:pt x="2898" y="966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3;p45">
              <a:extLst>
                <a:ext uri="{FF2B5EF4-FFF2-40B4-BE49-F238E27FC236}">
                  <a16:creationId xmlns:a16="http://schemas.microsoft.com/office/drawing/2014/main" id="{00ED0C50-535F-0518-8E55-DBB219B85BB0}"/>
                </a:ext>
              </a:extLst>
            </p:cNvPr>
            <p:cNvSpPr/>
            <p:nvPr/>
          </p:nvSpPr>
          <p:spPr>
            <a:xfrm>
              <a:off x="3542913" y="4859636"/>
              <a:ext cx="1008236" cy="546004"/>
            </a:xfrm>
            <a:custGeom>
              <a:avLst/>
              <a:gdLst/>
              <a:ahLst/>
              <a:cxnLst/>
              <a:rect l="l" t="t" r="r" b="b"/>
              <a:pathLst>
                <a:path w="27621" h="14958" extrusionOk="0">
                  <a:moveTo>
                    <a:pt x="0" y="1"/>
                  </a:moveTo>
                  <a:cubicBezTo>
                    <a:pt x="0" y="7198"/>
                    <a:pt x="3057" y="14958"/>
                    <a:pt x="13523" y="14958"/>
                  </a:cubicBezTo>
                  <a:cubicBezTo>
                    <a:pt x="13618" y="14958"/>
                    <a:pt x="13714" y="14957"/>
                    <a:pt x="13811" y="14956"/>
                  </a:cubicBezTo>
                  <a:cubicBezTo>
                    <a:pt x="13907" y="14957"/>
                    <a:pt x="14003" y="14958"/>
                    <a:pt x="14098" y="14958"/>
                  </a:cubicBezTo>
                  <a:cubicBezTo>
                    <a:pt x="24564" y="14958"/>
                    <a:pt x="27621" y="7198"/>
                    <a:pt x="27621" y="1"/>
                  </a:cubicBezTo>
                  <a:lnTo>
                    <a:pt x="27621" y="1"/>
                  </a:lnTo>
                  <a:cubicBezTo>
                    <a:pt x="24723" y="9661"/>
                    <a:pt x="16494" y="10591"/>
                    <a:pt x="13811" y="10627"/>
                  </a:cubicBezTo>
                  <a:cubicBezTo>
                    <a:pt x="11092" y="10591"/>
                    <a:pt x="2898" y="966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4;p45">
              <a:extLst>
                <a:ext uri="{FF2B5EF4-FFF2-40B4-BE49-F238E27FC236}">
                  <a16:creationId xmlns:a16="http://schemas.microsoft.com/office/drawing/2014/main" id="{D211AD8C-5C63-751C-FE0C-A8824E8E16C2}"/>
                </a:ext>
              </a:extLst>
            </p:cNvPr>
            <p:cNvSpPr/>
            <p:nvPr/>
          </p:nvSpPr>
          <p:spPr>
            <a:xfrm>
              <a:off x="2391012" y="4637473"/>
              <a:ext cx="1036963" cy="626492"/>
            </a:xfrm>
            <a:custGeom>
              <a:avLst/>
              <a:gdLst/>
              <a:ahLst/>
              <a:cxnLst/>
              <a:rect l="l" t="t" r="r" b="b"/>
              <a:pathLst>
                <a:path w="28408" h="17163" extrusionOk="0">
                  <a:moveTo>
                    <a:pt x="1110" y="1"/>
                  </a:moveTo>
                  <a:lnTo>
                    <a:pt x="1110" y="1"/>
                  </a:lnTo>
                  <a:cubicBezTo>
                    <a:pt x="1" y="7156"/>
                    <a:pt x="1897" y="15385"/>
                    <a:pt x="12487" y="16888"/>
                  </a:cubicBezTo>
                  <a:cubicBezTo>
                    <a:pt x="13588" y="17074"/>
                    <a:pt x="14620" y="17163"/>
                    <a:pt x="15587" y="17163"/>
                  </a:cubicBezTo>
                  <a:cubicBezTo>
                    <a:pt x="23895" y="17163"/>
                    <a:pt x="27415" y="10664"/>
                    <a:pt x="28408" y="4223"/>
                  </a:cubicBezTo>
                  <a:lnTo>
                    <a:pt x="28408" y="4223"/>
                  </a:lnTo>
                  <a:cubicBezTo>
                    <a:pt x="24935" y="11513"/>
                    <a:pt x="18929" y="12747"/>
                    <a:pt x="15304" y="12747"/>
                  </a:cubicBezTo>
                  <a:cubicBezTo>
                    <a:pt x="14411" y="12747"/>
                    <a:pt x="13662" y="12672"/>
                    <a:pt x="13131" y="12595"/>
                  </a:cubicBezTo>
                  <a:cubicBezTo>
                    <a:pt x="10448" y="12165"/>
                    <a:pt x="2505" y="9983"/>
                    <a:pt x="1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5;p45">
              <a:extLst>
                <a:ext uri="{FF2B5EF4-FFF2-40B4-BE49-F238E27FC236}">
                  <a16:creationId xmlns:a16="http://schemas.microsoft.com/office/drawing/2014/main" id="{7B0A16F1-9332-9672-65CD-57D85226DF1D}"/>
                </a:ext>
              </a:extLst>
            </p:cNvPr>
            <p:cNvSpPr/>
            <p:nvPr/>
          </p:nvSpPr>
          <p:spPr>
            <a:xfrm>
              <a:off x="5706981" y="4653279"/>
              <a:ext cx="1038277" cy="626492"/>
            </a:xfrm>
            <a:custGeom>
              <a:avLst/>
              <a:gdLst/>
              <a:ahLst/>
              <a:cxnLst/>
              <a:rect l="l" t="t" r="r" b="b"/>
              <a:pathLst>
                <a:path w="28444" h="17163" extrusionOk="0">
                  <a:moveTo>
                    <a:pt x="27334" y="1"/>
                  </a:moveTo>
                  <a:lnTo>
                    <a:pt x="27334" y="1"/>
                  </a:lnTo>
                  <a:cubicBezTo>
                    <a:pt x="25939" y="9983"/>
                    <a:pt x="17960" y="12165"/>
                    <a:pt x="15277" y="12595"/>
                  </a:cubicBezTo>
                  <a:cubicBezTo>
                    <a:pt x="14746" y="12672"/>
                    <a:pt x="13997" y="12747"/>
                    <a:pt x="13104" y="12747"/>
                  </a:cubicBezTo>
                  <a:cubicBezTo>
                    <a:pt x="9479" y="12747"/>
                    <a:pt x="3473" y="11513"/>
                    <a:pt x="0" y="4223"/>
                  </a:cubicBezTo>
                  <a:lnTo>
                    <a:pt x="0" y="4223"/>
                  </a:lnTo>
                  <a:cubicBezTo>
                    <a:pt x="993" y="10664"/>
                    <a:pt x="4542" y="17163"/>
                    <a:pt x="12855" y="17163"/>
                  </a:cubicBezTo>
                  <a:cubicBezTo>
                    <a:pt x="13823" y="17163"/>
                    <a:pt x="14856" y="17074"/>
                    <a:pt x="15957" y="16888"/>
                  </a:cubicBezTo>
                  <a:cubicBezTo>
                    <a:pt x="26547" y="15385"/>
                    <a:pt x="28443" y="7156"/>
                    <a:pt x="273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86;p45">
              <a:extLst>
                <a:ext uri="{FF2B5EF4-FFF2-40B4-BE49-F238E27FC236}">
                  <a16:creationId xmlns:a16="http://schemas.microsoft.com/office/drawing/2014/main" id="{4C6BECAD-A1E8-9C2B-6105-E52B219261CB}"/>
                </a:ext>
              </a:extLst>
            </p:cNvPr>
            <p:cNvSpPr/>
            <p:nvPr/>
          </p:nvSpPr>
          <p:spPr>
            <a:xfrm>
              <a:off x="1412830" y="4207786"/>
              <a:ext cx="979508" cy="654125"/>
            </a:xfrm>
            <a:custGeom>
              <a:avLst/>
              <a:gdLst/>
              <a:ahLst/>
              <a:cxnLst/>
              <a:rect l="l" t="t" r="r" b="b"/>
              <a:pathLst>
                <a:path w="26834" h="17920" extrusionOk="0">
                  <a:moveTo>
                    <a:pt x="1968" y="1"/>
                  </a:moveTo>
                  <a:cubicBezTo>
                    <a:pt x="0" y="6512"/>
                    <a:pt x="716" y="14419"/>
                    <a:pt x="10376" y="17138"/>
                  </a:cubicBezTo>
                  <a:cubicBezTo>
                    <a:pt x="12096" y="17676"/>
                    <a:pt x="13666" y="17919"/>
                    <a:pt x="15095" y="17919"/>
                  </a:cubicBezTo>
                  <a:cubicBezTo>
                    <a:pt x="21658" y="17919"/>
                    <a:pt x="25247" y="12784"/>
                    <a:pt x="26833" y="7407"/>
                  </a:cubicBezTo>
                  <a:lnTo>
                    <a:pt x="26833" y="7407"/>
                  </a:lnTo>
                  <a:cubicBezTo>
                    <a:pt x="23417" y="12613"/>
                    <a:pt x="18931" y="13786"/>
                    <a:pt x="15560" y="13786"/>
                  </a:cubicBezTo>
                  <a:cubicBezTo>
                    <a:pt x="13812" y="13786"/>
                    <a:pt x="12364" y="13471"/>
                    <a:pt x="11520" y="13239"/>
                  </a:cubicBezTo>
                  <a:cubicBezTo>
                    <a:pt x="9123" y="12487"/>
                    <a:pt x="1968" y="9446"/>
                    <a:pt x="1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87;p45">
              <a:extLst>
                <a:ext uri="{FF2B5EF4-FFF2-40B4-BE49-F238E27FC236}">
                  <a16:creationId xmlns:a16="http://schemas.microsoft.com/office/drawing/2014/main" id="{09CED2A3-0A29-6155-AF84-AC8DD5469EBC}"/>
                </a:ext>
              </a:extLst>
            </p:cNvPr>
            <p:cNvSpPr/>
            <p:nvPr/>
          </p:nvSpPr>
          <p:spPr>
            <a:xfrm>
              <a:off x="6743933" y="4222315"/>
              <a:ext cx="979508" cy="655293"/>
            </a:xfrm>
            <a:custGeom>
              <a:avLst/>
              <a:gdLst/>
              <a:ahLst/>
              <a:cxnLst/>
              <a:rect l="l" t="t" r="r" b="b"/>
              <a:pathLst>
                <a:path w="26834" h="17952" extrusionOk="0">
                  <a:moveTo>
                    <a:pt x="24866" y="0"/>
                  </a:moveTo>
                  <a:cubicBezTo>
                    <a:pt x="24866" y="9481"/>
                    <a:pt x="17710" y="12522"/>
                    <a:pt x="15278" y="13274"/>
                  </a:cubicBezTo>
                  <a:cubicBezTo>
                    <a:pt x="14448" y="13505"/>
                    <a:pt x="13013" y="13820"/>
                    <a:pt x="11275" y="13820"/>
                  </a:cubicBezTo>
                  <a:cubicBezTo>
                    <a:pt x="7913" y="13820"/>
                    <a:pt x="3420" y="12642"/>
                    <a:pt x="0" y="7406"/>
                  </a:cubicBezTo>
                  <a:lnTo>
                    <a:pt x="0" y="7406"/>
                  </a:lnTo>
                  <a:cubicBezTo>
                    <a:pt x="1588" y="12787"/>
                    <a:pt x="5182" y="17951"/>
                    <a:pt x="11736" y="17951"/>
                  </a:cubicBezTo>
                  <a:cubicBezTo>
                    <a:pt x="13156" y="17951"/>
                    <a:pt x="14715" y="17709"/>
                    <a:pt x="16422" y="17173"/>
                  </a:cubicBezTo>
                  <a:cubicBezTo>
                    <a:pt x="26118" y="14419"/>
                    <a:pt x="26834" y="6547"/>
                    <a:pt x="248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88;p45">
              <a:extLst>
                <a:ext uri="{FF2B5EF4-FFF2-40B4-BE49-F238E27FC236}">
                  <a16:creationId xmlns:a16="http://schemas.microsoft.com/office/drawing/2014/main" id="{6CA91AF0-CF44-88E8-3875-419206408B34}"/>
                </a:ext>
              </a:extLst>
            </p:cNvPr>
            <p:cNvSpPr/>
            <p:nvPr/>
          </p:nvSpPr>
          <p:spPr>
            <a:xfrm>
              <a:off x="505137" y="3755905"/>
              <a:ext cx="975602" cy="677377"/>
            </a:xfrm>
            <a:custGeom>
              <a:avLst/>
              <a:gdLst/>
              <a:ahLst/>
              <a:cxnLst/>
              <a:rect l="l" t="t" r="r" b="b"/>
              <a:pathLst>
                <a:path w="26727" h="18557" extrusionOk="0">
                  <a:moveTo>
                    <a:pt x="2255" y="1"/>
                  </a:moveTo>
                  <a:lnTo>
                    <a:pt x="2255" y="1"/>
                  </a:lnTo>
                  <a:cubicBezTo>
                    <a:pt x="1" y="6405"/>
                    <a:pt x="287" y="14312"/>
                    <a:pt x="9839" y="17532"/>
                  </a:cubicBezTo>
                  <a:cubicBezTo>
                    <a:pt x="11760" y="18240"/>
                    <a:pt x="13507" y="18557"/>
                    <a:pt x="15089" y="18557"/>
                  </a:cubicBezTo>
                  <a:cubicBezTo>
                    <a:pt x="21258" y="18557"/>
                    <a:pt x="24933" y="13749"/>
                    <a:pt x="26727" y="8623"/>
                  </a:cubicBezTo>
                  <a:lnTo>
                    <a:pt x="26727" y="8623"/>
                  </a:lnTo>
                  <a:cubicBezTo>
                    <a:pt x="23303" y="13319"/>
                    <a:pt x="19126" y="14462"/>
                    <a:pt x="15855" y="14462"/>
                  </a:cubicBezTo>
                  <a:cubicBezTo>
                    <a:pt x="13792" y="14462"/>
                    <a:pt x="12090" y="14008"/>
                    <a:pt x="11163" y="13704"/>
                  </a:cubicBezTo>
                  <a:cubicBezTo>
                    <a:pt x="8766" y="12809"/>
                    <a:pt x="1789" y="9446"/>
                    <a:pt x="22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89;p45">
              <a:extLst>
                <a:ext uri="{FF2B5EF4-FFF2-40B4-BE49-F238E27FC236}">
                  <a16:creationId xmlns:a16="http://schemas.microsoft.com/office/drawing/2014/main" id="{2CD2C2BB-4880-1A50-872D-6E07C53CB8B3}"/>
                </a:ext>
              </a:extLst>
            </p:cNvPr>
            <p:cNvSpPr/>
            <p:nvPr/>
          </p:nvSpPr>
          <p:spPr>
            <a:xfrm>
              <a:off x="7655533" y="3771711"/>
              <a:ext cx="975602" cy="677888"/>
            </a:xfrm>
            <a:custGeom>
              <a:avLst/>
              <a:gdLst/>
              <a:ahLst/>
              <a:cxnLst/>
              <a:rect l="l" t="t" r="r" b="b"/>
              <a:pathLst>
                <a:path w="26727" h="18571" extrusionOk="0">
                  <a:moveTo>
                    <a:pt x="24472" y="1"/>
                  </a:moveTo>
                  <a:lnTo>
                    <a:pt x="24472" y="1"/>
                  </a:lnTo>
                  <a:cubicBezTo>
                    <a:pt x="24937" y="9446"/>
                    <a:pt x="17925" y="12809"/>
                    <a:pt x="15564" y="13704"/>
                  </a:cubicBezTo>
                  <a:cubicBezTo>
                    <a:pt x="14621" y="14009"/>
                    <a:pt x="12910" y="14464"/>
                    <a:pt x="10842" y="14464"/>
                  </a:cubicBezTo>
                  <a:cubicBezTo>
                    <a:pt x="7575" y="14464"/>
                    <a:pt x="3419" y="13327"/>
                    <a:pt x="0" y="8659"/>
                  </a:cubicBezTo>
                  <a:lnTo>
                    <a:pt x="0" y="8659"/>
                  </a:lnTo>
                  <a:cubicBezTo>
                    <a:pt x="1792" y="13751"/>
                    <a:pt x="5461" y="18571"/>
                    <a:pt x="11619" y="18571"/>
                  </a:cubicBezTo>
                  <a:cubicBezTo>
                    <a:pt x="13206" y="18571"/>
                    <a:pt x="14959" y="18251"/>
                    <a:pt x="16887" y="17532"/>
                  </a:cubicBezTo>
                  <a:cubicBezTo>
                    <a:pt x="26440" y="14312"/>
                    <a:pt x="26726" y="6405"/>
                    <a:pt x="244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ZoneTexte 26">
            <a:extLst>
              <a:ext uri="{FF2B5EF4-FFF2-40B4-BE49-F238E27FC236}">
                <a16:creationId xmlns:a16="http://schemas.microsoft.com/office/drawing/2014/main" id="{464EC561-3946-73D9-D059-89095DE610F5}"/>
              </a:ext>
            </a:extLst>
          </p:cNvPr>
          <p:cNvSpPr txBox="1"/>
          <p:nvPr/>
        </p:nvSpPr>
        <p:spPr>
          <a:xfrm>
            <a:off x="2842768" y="148759"/>
            <a:ext cx="5678471" cy="1120050"/>
          </a:xfrm>
          <a:prstGeom prst="rect">
            <a:avLst/>
          </a:prstGeom>
          <a:noFill/>
        </p:spPr>
        <p:txBody>
          <a:bodyPr wrap="square">
            <a:spAutoFit/>
          </a:bodyPr>
          <a:lstStyle/>
          <a:p>
            <a:pPr algn="ctr">
              <a:lnSpc>
                <a:spcPct val="107000"/>
              </a:lnSpc>
              <a:spcAft>
                <a:spcPts val="1000"/>
              </a:spcAft>
              <a:tabLst>
                <a:tab pos="980440" algn="l"/>
              </a:tabLst>
            </a:pPr>
            <a:r>
              <a:rPr lang="fr-FR" sz="1600" b="1" kern="100" dirty="0">
                <a:effectLst/>
                <a:latin typeface="Arial" panose="020B0604020202020204" pitchFamily="34" charset="0"/>
                <a:ea typeface="Calibri" panose="020F0502020204030204" pitchFamily="34" charset="0"/>
                <a:cs typeface="Times New Roman" panose="02020603050405020304" pitchFamily="18" charset="0"/>
              </a:rPr>
              <a:t>Conférences de post graduation OCE</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1000"/>
              </a:spcAft>
              <a:tabLst>
                <a:tab pos="980440" algn="l"/>
              </a:tabLst>
            </a:pPr>
            <a:r>
              <a:rPr lang="fr-FR" sz="1600" b="1" kern="100" dirty="0">
                <a:effectLst/>
                <a:latin typeface="Arial" panose="020B0604020202020204" pitchFamily="34" charset="0"/>
                <a:ea typeface="Calibri" panose="020F0502020204030204" pitchFamily="34" charset="0"/>
                <a:cs typeface="Times New Roman" panose="02020603050405020304" pitchFamily="18" charset="0"/>
              </a:rPr>
              <a:t>4</a:t>
            </a:r>
            <a:r>
              <a:rPr lang="fr-FR" sz="1600" b="1" kern="1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FR" sz="1600" b="1" kern="100" dirty="0">
                <a:effectLst/>
                <a:latin typeface="Arial" panose="020B0604020202020204" pitchFamily="34" charset="0"/>
                <a:ea typeface="Calibri" panose="020F0502020204030204" pitchFamily="34" charset="0"/>
                <a:cs typeface="Times New Roman" panose="02020603050405020304" pitchFamily="18" charset="0"/>
              </a:rPr>
              <a:t> Année résidanat</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1000"/>
              </a:spcAft>
              <a:tabLst>
                <a:tab pos="980440" algn="l"/>
              </a:tabLst>
            </a:pPr>
            <a:r>
              <a:rPr lang="fr-FR" sz="1600" b="1" kern="100" dirty="0">
                <a:effectLst/>
                <a:latin typeface="Arial" panose="020B0604020202020204" pitchFamily="34" charset="0"/>
                <a:ea typeface="Calibri" panose="020F0502020204030204" pitchFamily="34" charset="0"/>
                <a:cs typeface="Times New Roman" panose="02020603050405020304" pitchFamily="18" charset="0"/>
              </a:rPr>
              <a:t>2025-202</a:t>
            </a:r>
            <a:r>
              <a:rPr lang="fr-FR" sz="1600" b="1" kern="100" dirty="0">
                <a:latin typeface="Arial" panose="020B0604020202020204" pitchFamily="34" charset="0"/>
                <a:ea typeface="Calibri" panose="020F0502020204030204" pitchFamily="34" charset="0"/>
                <a:cs typeface="Times New Roman" panose="02020603050405020304" pitchFamily="18" charset="0"/>
              </a:rPr>
              <a:t>6</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9" name="Image 28">
            <a:extLst>
              <a:ext uri="{FF2B5EF4-FFF2-40B4-BE49-F238E27FC236}">
                <a16:creationId xmlns:a16="http://schemas.microsoft.com/office/drawing/2014/main" id="{5FC7269E-B0E2-0FCD-A499-8A92CC0906F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21284" t="30981" r="22883" b="18571"/>
          <a:stretch>
            <a:fillRect/>
          </a:stretch>
        </p:blipFill>
        <p:spPr bwMode="auto">
          <a:xfrm>
            <a:off x="267613" y="256081"/>
            <a:ext cx="1884062" cy="1340500"/>
          </a:xfrm>
          <a:prstGeom prst="rect">
            <a:avLst/>
          </a:prstGeom>
          <a:noFill/>
          <a:ln w="9525">
            <a:noFill/>
            <a:miter lim="800000"/>
            <a:headEnd/>
            <a:tailEnd/>
          </a:ln>
        </p:spPr>
      </p:pic>
      <p:pic>
        <p:nvPicPr>
          <p:cNvPr id="30" name="Image 29">
            <a:extLst>
              <a:ext uri="{FF2B5EF4-FFF2-40B4-BE49-F238E27FC236}">
                <a16:creationId xmlns:a16="http://schemas.microsoft.com/office/drawing/2014/main" id="{C273B1F5-7160-7728-600A-3EEA4358A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4534" y="0"/>
            <a:ext cx="1268159" cy="1738622"/>
          </a:xfrm>
          <a:prstGeom prst="rect">
            <a:avLst/>
          </a:prstGeom>
        </p:spPr>
      </p:pic>
      <p:sp>
        <p:nvSpPr>
          <p:cNvPr id="32" name="ZoneTexte 31">
            <a:extLst>
              <a:ext uri="{FF2B5EF4-FFF2-40B4-BE49-F238E27FC236}">
                <a16:creationId xmlns:a16="http://schemas.microsoft.com/office/drawing/2014/main" id="{A3D68E27-99BD-A043-060C-321DCD2F263E}"/>
              </a:ext>
            </a:extLst>
          </p:cNvPr>
          <p:cNvSpPr txBox="1"/>
          <p:nvPr/>
        </p:nvSpPr>
        <p:spPr>
          <a:xfrm>
            <a:off x="730514" y="1985724"/>
            <a:ext cx="10922901" cy="1569660"/>
          </a:xfrm>
          <a:prstGeom prst="rect">
            <a:avLst/>
          </a:prstGeom>
          <a:noFill/>
        </p:spPr>
        <p:txBody>
          <a:bodyPr wrap="square">
            <a:spAutoFit/>
          </a:bodyPr>
          <a:lstStyle/>
          <a:p>
            <a:pPr marL="1937385" marR="4445" indent="-1073150">
              <a:spcBef>
                <a:spcPts val="1305"/>
              </a:spcBef>
              <a:buNone/>
            </a:pPr>
            <a:r>
              <a:rPr lang="fr-FR" sz="4800" b="1"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Approche</a:t>
            </a:r>
            <a:r>
              <a:rPr lang="fr-FR" sz="4800" b="1" spc="-75"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psychologique</a:t>
            </a:r>
            <a:r>
              <a:rPr lang="fr-FR" sz="4800" b="1" spc="-90"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de</a:t>
            </a:r>
            <a:r>
              <a:rPr lang="fr-FR" sz="4800" b="1" spc="-80"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l’enfant</a:t>
            </a:r>
            <a:r>
              <a:rPr lang="fr-FR" sz="4800" b="1" spc="-85"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4800" b="1"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rPr>
              <a:t>en odontologie pédiatrique</a:t>
            </a:r>
            <a:endParaRPr lang="fr-DZ" sz="4800" b="1" dirty="0">
              <a:solidFill>
                <a:srgbClr val="200E0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ZoneTexte 33">
            <a:extLst>
              <a:ext uri="{FF2B5EF4-FFF2-40B4-BE49-F238E27FC236}">
                <a16:creationId xmlns:a16="http://schemas.microsoft.com/office/drawing/2014/main" id="{FCCECCFA-2561-EAFC-D266-0A8525DE7297}"/>
              </a:ext>
            </a:extLst>
          </p:cNvPr>
          <p:cNvSpPr txBox="1"/>
          <p:nvPr/>
        </p:nvSpPr>
        <p:spPr>
          <a:xfrm>
            <a:off x="1310921" y="5498477"/>
            <a:ext cx="2244817" cy="766172"/>
          </a:xfrm>
          <a:prstGeom prst="rect">
            <a:avLst/>
          </a:prstGeom>
          <a:noFill/>
        </p:spPr>
        <p:txBody>
          <a:bodyPr wrap="square">
            <a:spAutoFit/>
          </a:bodyPr>
          <a:lstStyle/>
          <a:p>
            <a:pPr>
              <a:lnSpc>
                <a:spcPct val="107000"/>
              </a:lnSpc>
              <a:spcAft>
                <a:spcPts val="800"/>
              </a:spcAft>
            </a:pPr>
            <a:r>
              <a:rPr lang="fr-FR" sz="1800" u="sng" kern="100" dirty="0">
                <a:effectLst/>
                <a:latin typeface="Arial" panose="020B0604020202020204" pitchFamily="34" charset="0"/>
                <a:ea typeface="Calibri" panose="020F0502020204030204" pitchFamily="34" charset="0"/>
                <a:cs typeface="Arial" panose="020B0604020202020204" pitchFamily="34" charset="0"/>
              </a:rPr>
              <a:t>Présentée par</a:t>
            </a:r>
            <a:r>
              <a:rPr lang="fr-FR" sz="1800" kern="100" dirty="0">
                <a:effectLst/>
                <a:latin typeface="Arial" panose="020B0604020202020204" pitchFamily="34" charset="0"/>
                <a:ea typeface="Calibri" panose="020F0502020204030204" pitchFamily="34" charset="0"/>
                <a:cs typeface="Arial" panose="020B0604020202020204" pitchFamily="34" charset="0"/>
              </a:rPr>
              <a:t> : </a:t>
            </a:r>
          </a:p>
          <a:p>
            <a:pPr>
              <a:lnSpc>
                <a:spcPct val="107000"/>
              </a:lnSpc>
              <a:spcAft>
                <a:spcPts val="800"/>
              </a:spcAft>
            </a:pPr>
            <a:r>
              <a:rPr lang="fr-FR" sz="1800" b="1" kern="100" dirty="0">
                <a:effectLst/>
                <a:latin typeface="Arial" panose="020B0604020202020204" pitchFamily="34" charset="0"/>
                <a:ea typeface="Calibri" panose="020F0502020204030204" pitchFamily="34" charset="0"/>
                <a:cs typeface="Arial" panose="020B0604020202020204" pitchFamily="34" charset="0"/>
              </a:rPr>
              <a:t>Dr. BENHAMMOU</a:t>
            </a:r>
            <a:endParaRPr lang="fr-FR"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ZoneTexte 35">
            <a:extLst>
              <a:ext uri="{FF2B5EF4-FFF2-40B4-BE49-F238E27FC236}">
                <a16:creationId xmlns:a16="http://schemas.microsoft.com/office/drawing/2014/main" id="{4724B883-1674-52FF-DFA9-7F6AD18FF6E9}"/>
              </a:ext>
            </a:extLst>
          </p:cNvPr>
          <p:cNvSpPr txBox="1"/>
          <p:nvPr/>
        </p:nvSpPr>
        <p:spPr>
          <a:xfrm>
            <a:off x="8591425" y="5399594"/>
            <a:ext cx="3061989" cy="928844"/>
          </a:xfrm>
          <a:prstGeom prst="rect">
            <a:avLst/>
          </a:prstGeom>
          <a:noFill/>
        </p:spPr>
        <p:txBody>
          <a:bodyPr wrap="square">
            <a:spAutoFit/>
          </a:bodyPr>
          <a:lstStyle/>
          <a:p>
            <a:pPr marL="91440" marR="1196975">
              <a:lnSpc>
                <a:spcPct val="160000"/>
              </a:lnSpc>
              <a:buNone/>
            </a:pPr>
            <a:r>
              <a:rPr lang="fr-FR" u="sng" kern="100" dirty="0">
                <a:latin typeface="Arial" panose="020B0604020202020204" pitchFamily="34" charset="0"/>
                <a:cs typeface="Arial" panose="020B0604020202020204" pitchFamily="34" charset="0"/>
              </a:rPr>
              <a:t>Encadrée par : </a:t>
            </a:r>
            <a:r>
              <a:rPr lang="fr-FR" b="1" kern="100" dirty="0">
                <a:latin typeface="Arial" panose="020B0604020202020204" pitchFamily="34" charset="0"/>
                <a:cs typeface="Arial" panose="020B0604020202020204" pitchFamily="34" charset="0"/>
              </a:rPr>
              <a:t>Pr ALLAL</a:t>
            </a:r>
            <a:endParaRPr lang="fr-DZ" b="1"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7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C2C1687-E697-FD11-8402-8B12393BCC2C}"/>
              </a:ext>
            </a:extLst>
          </p:cNvPr>
          <p:cNvSpPr txBox="1"/>
          <p:nvPr/>
        </p:nvSpPr>
        <p:spPr>
          <a:xfrm>
            <a:off x="157842" y="446313"/>
            <a:ext cx="11876315" cy="5755422"/>
          </a:xfrm>
          <a:prstGeom prst="rect">
            <a:avLst/>
          </a:prstGeom>
          <a:noFill/>
        </p:spPr>
        <p:txBody>
          <a:bodyPr wrap="square" rtlCol="0">
            <a:spAutoFit/>
          </a:bodyPr>
          <a:lstStyle/>
          <a:p>
            <a:r>
              <a:rPr lang="fr-FR" sz="3200" b="1" dirty="0">
                <a:solidFill>
                  <a:srgbClr val="1F5553"/>
                </a:solidFill>
              </a:rPr>
              <a:t>Les points fondamentaux :</a:t>
            </a:r>
          </a:p>
          <a:p>
            <a:pPr marL="457200" indent="-457200">
              <a:buFont typeface="Wingdings" panose="05000000000000000000" pitchFamily="2" charset="2"/>
              <a:buChar char="§"/>
            </a:pPr>
            <a:r>
              <a:rPr lang="fr-DZ" sz="2800" dirty="0"/>
              <a:t>La première consultation est une étape déterminante qui permet d’instaurer une relation de confiance entre l’enfant, les parents et le praticien</a:t>
            </a:r>
            <a:endParaRPr lang="fr-FR" sz="2800" dirty="0"/>
          </a:p>
          <a:p>
            <a:pPr marL="457200" indent="-457200">
              <a:buFont typeface="Wingdings" panose="05000000000000000000" pitchFamily="2" charset="2"/>
              <a:buChar char="§"/>
            </a:pPr>
            <a:r>
              <a:rPr lang="fr-FR" sz="2800" dirty="0"/>
              <a:t>La première visite dentaire doit avoir lieu avant le premier anniversaire de l’enfant (</a:t>
            </a:r>
            <a:r>
              <a:rPr lang="fr-FR" sz="2800" i="1" dirty="0"/>
              <a:t>American </a:t>
            </a:r>
            <a:r>
              <a:rPr lang="fr-FR" sz="2800" i="1" dirty="0" err="1"/>
              <a:t>Academy</a:t>
            </a:r>
            <a:r>
              <a:rPr lang="fr-FR" sz="2800" i="1" dirty="0"/>
              <a:t> of </a:t>
            </a:r>
            <a:r>
              <a:rPr lang="fr-FR" sz="2800" i="1" dirty="0" err="1"/>
              <a:t>Pediatric</a:t>
            </a:r>
            <a:r>
              <a:rPr lang="fr-FR" sz="2800" i="1" dirty="0"/>
              <a:t> </a:t>
            </a:r>
            <a:r>
              <a:rPr lang="fr-FR" sz="2800" i="1" dirty="0" err="1"/>
              <a:t>Dentistry</a:t>
            </a:r>
            <a:r>
              <a:rPr lang="fr-FR" sz="2800" dirty="0"/>
              <a:t> [AAPD], 2018–2019).</a:t>
            </a:r>
          </a:p>
          <a:p>
            <a:pPr marL="457200" indent="-457200">
              <a:buFont typeface="Wingdings" panose="05000000000000000000" pitchFamily="2" charset="2"/>
              <a:buChar char="§"/>
            </a:pPr>
            <a:r>
              <a:rPr lang="fr-FR" sz="2800" dirty="0"/>
              <a:t>Cette est une excellente occasion afin d’évaluer le risque d’autres affections non carieuses, telles que :</a:t>
            </a:r>
            <a:br>
              <a:rPr lang="fr-FR" sz="2800" dirty="0"/>
            </a:br>
            <a:r>
              <a:rPr lang="fr-FR" sz="2800" dirty="0"/>
              <a:t>– Des troubles de l’éruption dentaire,</a:t>
            </a:r>
            <a:br>
              <a:rPr lang="fr-FR" sz="2800" dirty="0"/>
            </a:br>
            <a:r>
              <a:rPr lang="fr-FR" sz="2800" dirty="0"/>
              <a:t>– Des habitudes orales,</a:t>
            </a:r>
            <a:br>
              <a:rPr lang="fr-FR" sz="2800" dirty="0"/>
            </a:br>
            <a:r>
              <a:rPr lang="fr-FR" sz="2800" dirty="0"/>
              <a:t>– Des anomalies d’occlusion,</a:t>
            </a:r>
            <a:br>
              <a:rPr lang="fr-FR" sz="2800" dirty="0"/>
            </a:br>
            <a:r>
              <a:rPr lang="fr-FR" sz="2800" dirty="0"/>
              <a:t>– Des traumatismes,</a:t>
            </a:r>
            <a:br>
              <a:rPr lang="fr-FR" sz="2800" dirty="0"/>
            </a:br>
            <a:r>
              <a:rPr lang="fr-FR" sz="2800" dirty="0"/>
              <a:t>– Des pathologies des tissus mous et durs,</a:t>
            </a:r>
            <a:br>
              <a:rPr lang="fr-FR" sz="2800" dirty="0"/>
            </a:br>
            <a:r>
              <a:rPr lang="fr-FR" sz="2800" dirty="0"/>
              <a:t>– Des troubles des voies respiratoires,</a:t>
            </a:r>
          </a:p>
        </p:txBody>
      </p:sp>
      <p:sp>
        <p:nvSpPr>
          <p:cNvPr id="2" name="ZoneTexte 1">
            <a:extLst>
              <a:ext uri="{FF2B5EF4-FFF2-40B4-BE49-F238E27FC236}">
                <a16:creationId xmlns:a16="http://schemas.microsoft.com/office/drawing/2014/main" id="{E5BA9C23-7FB4-2701-D3CF-069F38A8B6CA}"/>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20622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77BFC4F-D33B-2D84-0EAC-409BA927BFC1}"/>
              </a:ext>
            </a:extLst>
          </p:cNvPr>
          <p:cNvSpPr txBox="1"/>
          <p:nvPr/>
        </p:nvSpPr>
        <p:spPr>
          <a:xfrm>
            <a:off x="422910" y="922705"/>
            <a:ext cx="11327130" cy="4918975"/>
          </a:xfrm>
          <a:prstGeom prst="rect">
            <a:avLst/>
          </a:prstGeom>
          <a:noFill/>
        </p:spPr>
        <p:txBody>
          <a:bodyPr wrap="square">
            <a:spAutoFit/>
          </a:bodyPr>
          <a:lstStyle/>
          <a:p>
            <a:pPr marL="457200" indent="-457200">
              <a:buFontTx/>
              <a:buChar char="-"/>
            </a:pPr>
            <a:r>
              <a:rPr lang="fr-DZ" sz="2800" dirty="0">
                <a:effectLst/>
                <a:latin typeface="Times New Roman" panose="02020603050405020304" pitchFamily="18" charset="0"/>
                <a:ea typeface="Calibri" panose="020F0502020204030204" pitchFamily="34" charset="0"/>
              </a:rPr>
              <a:t>Le </a:t>
            </a:r>
            <a:r>
              <a:rPr lang="fr-DZ" sz="2800" b="1" dirty="0">
                <a:effectLst/>
                <a:latin typeface="Times New Roman" panose="02020603050405020304" pitchFamily="18" charset="0"/>
                <a:ea typeface="Calibri" panose="020F0502020204030204" pitchFamily="34" charset="0"/>
              </a:rPr>
              <a:t>premier contact</a:t>
            </a:r>
            <a:r>
              <a:rPr lang="fr-DZ" sz="2800" dirty="0">
                <a:effectLst/>
                <a:latin typeface="Times New Roman" panose="02020603050405020304" pitchFamily="18" charset="0"/>
                <a:ea typeface="Calibri" panose="020F0502020204030204" pitchFamily="34" charset="0"/>
              </a:rPr>
              <a:t> doit être chaleureux, sans précipitation, afin de créer une impression positive durable.</a:t>
            </a:r>
            <a:endParaRPr lang="fr-FR" sz="2800"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fr-DZ" sz="2800" b="1" kern="100" dirty="0">
                <a:effectLst/>
                <a:latin typeface="Times New Roman" panose="02020603050405020304" pitchFamily="18" charset="0"/>
                <a:ea typeface="Calibri" panose="020F0502020204030204" pitchFamily="34" charset="0"/>
                <a:cs typeface="Times New Roman" panose="02020603050405020304" pitchFamily="18" charset="0"/>
              </a:rPr>
              <a:t>Une approche adaptée à l’âge</a:t>
            </a:r>
            <a:r>
              <a:rPr lang="fr-DZ"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DZ" sz="2800" kern="100" dirty="0">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DZ" sz="2800" i="1" kern="100" dirty="0">
                <a:effectLst/>
                <a:latin typeface="Times New Roman" panose="02020603050405020304" pitchFamily="18" charset="0"/>
                <a:ea typeface="Calibri" panose="020F0502020204030204" pitchFamily="34" charset="0"/>
                <a:cs typeface="Times New Roman" panose="02020603050405020304" pitchFamily="18" charset="0"/>
              </a:rPr>
              <a:t>2 à 4 ans</a:t>
            </a:r>
            <a:r>
              <a:rPr lang="fr-DZ" sz="2800" kern="100" dirty="0">
                <a:effectLst/>
                <a:latin typeface="Times New Roman" panose="02020603050405020304" pitchFamily="18" charset="0"/>
                <a:ea typeface="Calibri" panose="020F0502020204030204" pitchFamily="34" charset="0"/>
                <a:cs typeface="Times New Roman" panose="02020603050405020304" pitchFamily="18" charset="0"/>
              </a:rPr>
              <a:t> : approche douce pour instaurer la confiance</a:t>
            </a:r>
            <a:endParaRPr lang="fr-FR"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DZ" sz="2800" b="1" kern="100" dirty="0">
                <a:effectLst/>
                <a:latin typeface="Times New Roman" panose="02020603050405020304" pitchFamily="18" charset="0"/>
                <a:ea typeface="Calibri" panose="020F0502020204030204" pitchFamily="34" charset="0"/>
                <a:cs typeface="Times New Roman" panose="02020603050405020304" pitchFamily="18" charset="0"/>
              </a:rPr>
              <a:t>Une familiarisation progressive</a:t>
            </a:r>
            <a:r>
              <a:rPr lang="fr-DZ" sz="2800" kern="100" dirty="0">
                <a:effectLst/>
                <a:latin typeface="Times New Roman" panose="02020603050405020304" pitchFamily="18" charset="0"/>
                <a:ea typeface="Calibri" panose="020F0502020204030204" pitchFamily="34" charset="0"/>
                <a:cs typeface="Times New Roman" panose="02020603050405020304" pitchFamily="18" charset="0"/>
              </a:rPr>
              <a:t> avec les instruments, sons et sensations (polissage, aspiration).</a:t>
            </a:r>
            <a:endParaRPr lang="fr-FR"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fr-FR" sz="2800" dirty="0">
                <a:latin typeface="Times New Roman" panose="02020603050405020304" pitchFamily="18" charset="0"/>
                <a:cs typeface="Times New Roman" panose="02020603050405020304" pitchFamily="18" charset="0"/>
              </a:rPr>
              <a:t>- Etabli un suivi dentaire à cet un âge permettra de prévenir les caries et autres troubles grâce à une éducation, une élimination des facteurs de </a:t>
            </a:r>
            <a:r>
              <a:rPr lang="fr-FR" sz="2800" dirty="0" err="1">
                <a:latin typeface="Times New Roman" panose="02020603050405020304" pitchFamily="18" charset="0"/>
                <a:cs typeface="Times New Roman" panose="02020603050405020304" pitchFamily="18" charset="0"/>
              </a:rPr>
              <a:t>rique</a:t>
            </a:r>
            <a:r>
              <a:rPr lang="fr-FR" sz="2800" dirty="0">
                <a:latin typeface="Times New Roman" panose="02020603050405020304" pitchFamily="18" charset="0"/>
                <a:cs typeface="Times New Roman" panose="02020603050405020304" pitchFamily="18" charset="0"/>
              </a:rPr>
              <a:t> (le sevrage du biberon), une potentialisation des facteurs préventifs (instauration d’un brossage biquotidien) et à une intervention précoce.</a:t>
            </a:r>
            <a:endParaRPr lang="fr-DZ"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0D274903-8234-2E50-EEA5-3CF7B7AD9501}"/>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386392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8EF38C9-F076-9F5E-EC60-D9A5E5119E0B}"/>
              </a:ext>
            </a:extLst>
          </p:cNvPr>
          <p:cNvSpPr txBox="1"/>
          <p:nvPr/>
        </p:nvSpPr>
        <p:spPr>
          <a:xfrm>
            <a:off x="424543" y="413657"/>
            <a:ext cx="10678886" cy="1261884"/>
          </a:xfrm>
          <a:prstGeom prst="rect">
            <a:avLst/>
          </a:prstGeom>
          <a:noFill/>
        </p:spPr>
        <p:txBody>
          <a:bodyPr wrap="square" rtlCol="0">
            <a:spAutoFit/>
          </a:bodyPr>
          <a:lstStyle/>
          <a:p>
            <a:r>
              <a:rPr lang="fr-FR" sz="4400" b="1" dirty="0">
                <a:solidFill>
                  <a:srgbClr val="1F5553"/>
                </a:solidFill>
              </a:rPr>
              <a:t>CAS Clinique n°2 </a:t>
            </a:r>
            <a:r>
              <a:rPr lang="fr-FR" sz="4400" b="1" dirty="0"/>
              <a:t>:  </a:t>
            </a:r>
            <a:r>
              <a:rPr lang="fr-FR" sz="3200" b="1" dirty="0"/>
              <a:t>Approche non pharmacologique de gestion du comportement </a:t>
            </a:r>
            <a:endParaRPr lang="fr-DZ" sz="4400" b="1" dirty="0"/>
          </a:p>
        </p:txBody>
      </p:sp>
      <p:sp>
        <p:nvSpPr>
          <p:cNvPr id="3" name="ZoneTexte 2">
            <a:extLst>
              <a:ext uri="{FF2B5EF4-FFF2-40B4-BE49-F238E27FC236}">
                <a16:creationId xmlns:a16="http://schemas.microsoft.com/office/drawing/2014/main" id="{32C2E2F2-8C49-DD1B-CC7A-32D1F30782DF}"/>
              </a:ext>
            </a:extLst>
          </p:cNvPr>
          <p:cNvSpPr txBox="1"/>
          <p:nvPr/>
        </p:nvSpPr>
        <p:spPr>
          <a:xfrm>
            <a:off x="424544" y="2521059"/>
            <a:ext cx="11588386" cy="1384995"/>
          </a:xfrm>
          <a:prstGeom prst="rect">
            <a:avLst/>
          </a:prstGeom>
          <a:solidFill>
            <a:srgbClr val="FEFDD6"/>
          </a:solidFill>
        </p:spPr>
        <p:txBody>
          <a:bodyPr wrap="square" rtlCol="0">
            <a:spAutoFit/>
          </a:bodyPr>
          <a:lstStyle/>
          <a:p>
            <a:r>
              <a:rPr lang="fr-FR" sz="2800" dirty="0">
                <a:latin typeface="Times New Roman" panose="02020603050405020304" pitchFamily="18" charset="0"/>
                <a:cs typeface="Times New Roman" panose="02020603050405020304" pitchFamily="18" charset="0"/>
              </a:rPr>
              <a:t>- Cette approche désigne l’ensemble des techniques psychologiques, éducatives et relationnelles utilisées pour favoriser la coopération de l’enfant lors des soins dentaires, </a:t>
            </a:r>
            <a:r>
              <a:rPr lang="fr-FR" sz="2800" b="1" dirty="0">
                <a:latin typeface="Times New Roman" panose="02020603050405020304" pitchFamily="18" charset="0"/>
                <a:cs typeface="Times New Roman" panose="02020603050405020304" pitchFamily="18" charset="0"/>
              </a:rPr>
              <a:t>sans recours à des médicaments ou à une sédation</a:t>
            </a:r>
            <a:endParaRPr lang="fr-DZ" sz="28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A432B2EC-3E97-943F-E6BD-9D5F552B97CB}"/>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2689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BD9ED7-48D1-9403-62E2-8D486038D4D8}"/>
              </a:ext>
            </a:extLst>
          </p:cNvPr>
          <p:cNvSpPr>
            <a:spLocks noChangeArrowheads="1"/>
          </p:cNvSpPr>
          <p:nvPr/>
        </p:nvSpPr>
        <p:spPr bwMode="auto">
          <a:xfrm>
            <a:off x="162197" y="631341"/>
            <a:ext cx="1164771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Présentation d</a:t>
            </a:r>
            <a:r>
              <a:rPr kumimoji="0" lang="fr-FR"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la </a:t>
            </a:r>
            <a:r>
              <a:rPr kumimoji="0" lang="fr-DZ" altLang="fr-DZ"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patien</a:t>
            </a:r>
            <a:r>
              <a:rPr kumimoji="0" lang="fr-FR"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 :</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Fille</a:t>
            </a:r>
            <a:r>
              <a:rPr kumimoji="0" lang="fr-FR" altLang="fr-DZ"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tte</a:t>
            </a: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âgée de </a:t>
            </a: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cinq ans et dix mois</a:t>
            </a:r>
          </a:p>
          <a:p>
            <a:pPr marL="0" marR="0" lvl="0" indent="0" algn="l" defTabSz="914400" rtl="0" eaLnBrk="0" fontAlgn="base" latinLnBrk="0" hangingPunct="0">
              <a:lnSpc>
                <a:spcPct val="100000"/>
              </a:lnSpc>
              <a:spcBef>
                <a:spcPct val="0"/>
              </a:spcBef>
              <a:spcAft>
                <a:spcPct val="0"/>
              </a:spcAft>
              <a:buClrTx/>
              <a:buSzTx/>
              <a:buFontTx/>
              <a:buNone/>
              <a:tabLst/>
            </a:pP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 Motif de consultation</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 mère déclare : « Ma fille a besoin d’un contrôle dentaire.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Antécédents sociaux</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Les parents sont mariés</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 mère est la principale personne en charge des soins et ne travaille pas à l’extérieur du domicile ; le père est ouvrier dans le bâtiment</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Statut socioéconomique faible</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Un frère âgé de quatre ans</a:t>
            </a:r>
            <a:endPar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 Antécédents médicaux</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ans particularité</a:t>
            </a:r>
          </a:p>
        </p:txBody>
      </p:sp>
      <p:sp>
        <p:nvSpPr>
          <p:cNvPr id="3" name="ZoneTexte 2">
            <a:extLst>
              <a:ext uri="{FF2B5EF4-FFF2-40B4-BE49-F238E27FC236}">
                <a16:creationId xmlns:a16="http://schemas.microsoft.com/office/drawing/2014/main" id="{4FA42207-0EC7-BA5D-C660-95CD3BBCB421}"/>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348691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DF919-9EDE-F6AC-1EC2-47EE4B5B0C91}"/>
              </a:ext>
            </a:extLst>
          </p:cNvPr>
          <p:cNvSpPr txBox="1"/>
          <p:nvPr/>
        </p:nvSpPr>
        <p:spPr>
          <a:xfrm>
            <a:off x="255814" y="789533"/>
            <a:ext cx="11854543"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DZ" altLang="fr-DZ" sz="1800" b="1" i="0" u="none" strike="noStrike" cap="none" normalizeH="0" baseline="0" dirty="0">
                <a:ln>
                  <a:noFill/>
                </a:ln>
                <a:solidFill>
                  <a:schemeClr val="tx1"/>
                </a:solidFill>
                <a:effectLst/>
                <a:latin typeface="Arial" panose="020B0604020202020204" pitchFamily="34" charset="0"/>
              </a:rPr>
              <a:t>F. </a:t>
            </a: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Antécédents dentaires</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Il s’agit </a:t>
            </a:r>
            <a:r>
              <a:rPr kumimoji="0" lang="fr-DZ" altLang="fr-DZ"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 la première visite dentaire </a:t>
            </a: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 la patiente.</a:t>
            </a:r>
            <a:b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Elle a déjà été examinée lors d’un dépistage dentaire</a:t>
            </a:r>
            <a:r>
              <a:rPr kumimoji="0" lang="fr-FR"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fr-FR" altLang="fr-DZ" sz="2800" dirty="0">
                <a:latin typeface="Times New Roman" panose="02020603050405020304" pitchFamily="18" charset="0"/>
                <a:cs typeface="Times New Roman" panose="02020603050405020304" pitchFamily="18" charset="0"/>
              </a:rPr>
              <a:t>l</a:t>
            </a:r>
            <a:r>
              <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patiente n’avait pas coopéré à l’examen, mais la mère avait été informée qu’il n’y avait pas de carie.</a:t>
            </a:r>
            <a:endParaRPr kumimoji="0" lang="fr-FR"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r>
              <a:rPr lang="fr-FR" sz="2800" dirty="0">
                <a:latin typeface="Times New Roman" panose="02020603050405020304" pitchFamily="18" charset="0"/>
                <a:ea typeface="Tahoma" panose="020B0604030504040204" pitchFamily="34" charset="0"/>
                <a:cs typeface="Times New Roman" panose="02020603050405020304" pitchFamily="18" charset="0"/>
              </a:rPr>
              <a:t>Les parents et les frères et sœurs n’ont </a:t>
            </a:r>
            <a:r>
              <a:rPr lang="fr-FR" sz="2800" b="1" dirty="0">
                <a:latin typeface="Times New Roman" panose="02020603050405020304" pitchFamily="18" charset="0"/>
                <a:ea typeface="Tahoma" panose="020B0604030504040204" pitchFamily="34" charset="0"/>
                <a:cs typeface="Times New Roman" panose="02020603050405020304" pitchFamily="18" charset="0"/>
              </a:rPr>
              <a:t>pas reçu de soins dentaires depuis “plusieurs années</a:t>
            </a:r>
            <a:r>
              <a:rPr lang="fr-FR" sz="2800" b="1" dirty="0"/>
              <a:t>”</a:t>
            </a:r>
            <a:r>
              <a:rPr lang="fr-FR" sz="2800" dirty="0"/>
              <a:t>.</a:t>
            </a:r>
            <a:endParaRPr lang="fr-FR" altLang="fr-DZ" sz="28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2800" dirty="0">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2800" dirty="0">
                <a:latin typeface="Times New Roman" panose="02020603050405020304" pitchFamily="18" charset="0"/>
                <a:cs typeface="Times New Roman" panose="02020603050405020304" pitchFamily="18" charset="0"/>
              </a:rPr>
              <a:t>Lors de son arrivée au cabinet, la patiente demeure proche de son parent, un Comportement d’attachement est marqué envers le parent et une interaction verbale limitée avec le personnel soignant.</a:t>
            </a:r>
            <a:endParaRPr kumimoji="0" lang="fr-DZ" altLang="fr-DZ"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BD1A7367-DAA5-FC6E-76D8-6588A4E87DF2}"/>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125372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DAAD974-4146-C811-785C-1026057286CE}"/>
              </a:ext>
            </a:extLst>
          </p:cNvPr>
          <p:cNvSpPr txBox="1"/>
          <p:nvPr/>
        </p:nvSpPr>
        <p:spPr>
          <a:xfrm>
            <a:off x="119743" y="1141098"/>
            <a:ext cx="11952514" cy="4575804"/>
          </a:xfrm>
          <a:prstGeom prst="rect">
            <a:avLst/>
          </a:prstGeom>
          <a:solidFill>
            <a:srgbClr val="FEFDD6"/>
          </a:solidFill>
        </p:spPr>
        <p:txBody>
          <a:bodyPr wrap="square">
            <a:spAutoFit/>
          </a:bodyPr>
          <a:lstStyle/>
          <a:p>
            <a:pPr marL="457200" indent="-457200">
              <a:lnSpc>
                <a:spcPct val="107000"/>
              </a:lnSpc>
              <a:spcBef>
                <a:spcPts val="400"/>
              </a:spcBef>
              <a:spcAft>
                <a:spcPts val="200"/>
              </a:spcAft>
              <a:buFont typeface="Wingdings" panose="05000000000000000000" pitchFamily="2" charset="2"/>
              <a:buChar char="v"/>
            </a:pPr>
            <a:r>
              <a:rPr lang="fr-DZ" sz="24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Frankl</a:t>
            </a:r>
            <a:r>
              <a:rPr lang="fr-DZ"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Rating </a:t>
            </a:r>
            <a:r>
              <a:rPr lang="fr-DZ" sz="24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Scale</a:t>
            </a:r>
            <a:r>
              <a:rPr lang="fr-FR"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DZ"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641350" lvl="0" indent="-342900" algn="just">
              <a:buSzPts val="1200"/>
              <a:buFont typeface="Calibri" panose="020F0502020204030204" pitchFamily="34" charset="0"/>
              <a:buChar char="-"/>
            </a:pPr>
            <a:r>
              <a:rPr lang="fr-DZ" sz="24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Est</a:t>
            </a:r>
            <a:r>
              <a:rPr lang="fr-FR"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24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moyen</a:t>
            </a:r>
            <a:r>
              <a:rPr lang="fr-FR" sz="24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d'évaluation</a:t>
            </a:r>
            <a:r>
              <a:rPr lang="fr-FR" sz="2400" spc="-45" dirty="0">
                <a:effectLst/>
                <a:latin typeface="Times New Roman" panose="02020603050405020304" pitchFamily="18" charset="0"/>
                <a:ea typeface="Calibri" panose="020F0502020204030204" pitchFamily="34" charset="0"/>
                <a:cs typeface="Times New Roman" panose="02020603050405020304" pitchFamily="18" charset="0"/>
              </a:rPr>
              <a:t> du comportement de l’enfant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24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plus</a:t>
            </a:r>
            <a:r>
              <a:rPr lang="fr-FR" sz="24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connu</a:t>
            </a:r>
            <a:r>
              <a:rPr lang="fr-FR"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24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plus utilisé. </a:t>
            </a:r>
            <a:endParaRPr lang="fr-DZ" sz="2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641350" lvl="0" indent="-342900" algn="just">
              <a:buSzPts val="1200"/>
              <a:buFont typeface="Calibri" panose="020F0502020204030204" pitchFamily="34" charset="0"/>
              <a:buChar char="-"/>
            </a:pP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Cet</a:t>
            </a:r>
            <a:r>
              <a:rPr lang="fr-FR" sz="24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outil</a:t>
            </a:r>
            <a:r>
              <a:rPr lang="fr-FR"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spc="0" dirty="0">
                <a:effectLst/>
                <a:latin typeface="Times New Roman" panose="02020603050405020304" pitchFamily="18" charset="0"/>
                <a:ea typeface="Calibri" panose="020F0502020204030204" pitchFamily="34" charset="0"/>
                <a:cs typeface="Times New Roman" panose="02020603050405020304" pitchFamily="18" charset="0"/>
              </a:rPr>
              <a:t>comporte une échelle de 4 catégories </a:t>
            </a:r>
            <a:r>
              <a:rPr lang="fr-FR" sz="2400" b="1" spc="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DZ" sz="24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SzPts val="1200"/>
              <a:buFont typeface="Symbol" panose="05050102010706020507" pitchFamily="18" charset="2"/>
              <a:buChar char=""/>
            </a:pPr>
            <a:r>
              <a:rPr lang="fr-DZ" sz="2400" b="1" spc="0" dirty="0">
                <a:effectLst/>
                <a:latin typeface="Times New Roman" panose="02020603050405020304" pitchFamily="18" charset="0"/>
                <a:ea typeface="Times New Roman" panose="02020603050405020304" pitchFamily="18" charset="0"/>
                <a:cs typeface="Times New Roman" panose="02020603050405020304" pitchFamily="18" charset="0"/>
              </a:rPr>
              <a:t>Stade 1</a:t>
            </a:r>
            <a:r>
              <a:rPr lang="fr-DZ" sz="2400"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fr-DZ" sz="2400" b="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l’enfant est </a:t>
            </a:r>
            <a:r>
              <a:rPr lang="fr-DZ" sz="2400" b="1"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définitivement négatif</a:t>
            </a:r>
            <a:r>
              <a:rPr lang="fr-DZ" sz="2400"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DZ" sz="2400" spc="0" dirty="0">
                <a:effectLst/>
                <a:latin typeface="Times New Roman" panose="02020603050405020304" pitchFamily="18" charset="0"/>
                <a:ea typeface="Times New Roman" panose="02020603050405020304" pitchFamily="18" charset="0"/>
                <a:cs typeface="Times New Roman" panose="02020603050405020304" pitchFamily="18" charset="0"/>
              </a:rPr>
              <a:t> Il refuse le traitement, pleure comme un forcené, tremble de peur et manifeste toutes les évidences d’un extrême négativisme.</a:t>
            </a:r>
          </a:p>
          <a:p>
            <a:pPr marL="342900" lvl="0" indent="-342900">
              <a:buSzPts val="1200"/>
              <a:buFont typeface="Symbol" panose="05050102010706020507" pitchFamily="18" charset="2"/>
              <a:buChar char=""/>
            </a:pPr>
            <a:r>
              <a:rPr lang="fr-DZ" sz="2400" b="1" spc="0" dirty="0">
                <a:effectLst/>
                <a:latin typeface="Times New Roman" panose="02020603050405020304" pitchFamily="18" charset="0"/>
                <a:ea typeface="Times New Roman" panose="02020603050405020304" pitchFamily="18" charset="0"/>
                <a:cs typeface="Times New Roman" panose="02020603050405020304" pitchFamily="18" charset="0"/>
              </a:rPr>
              <a:t>Stade 2</a:t>
            </a:r>
            <a:r>
              <a:rPr lang="fr-DZ" sz="2400"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DZ" sz="2400"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DZ" sz="2400" b="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l’enfant est </a:t>
            </a:r>
            <a:r>
              <a:rPr lang="fr-DZ" sz="2400" b="1"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négatif</a:t>
            </a:r>
            <a:r>
              <a:rPr lang="fr-DZ" sz="2400"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DZ" sz="2400" spc="0" dirty="0">
                <a:effectLst/>
                <a:latin typeface="Times New Roman" panose="02020603050405020304" pitchFamily="18" charset="0"/>
                <a:ea typeface="Times New Roman" panose="02020603050405020304" pitchFamily="18" charset="0"/>
                <a:cs typeface="Times New Roman" panose="02020603050405020304" pitchFamily="18" charset="0"/>
              </a:rPr>
              <a:t> Il éprouve de la répugnance à accepter le traitement, n’est pas coopératif, fait preuve d’une attitude négative évidente (fait marche arrière, parle sans arrêt et pose les mêmes questions).</a:t>
            </a:r>
          </a:p>
          <a:p>
            <a:pPr marL="342900" lvl="0" indent="-342900">
              <a:buSzPts val="1200"/>
              <a:buFont typeface="Symbol" panose="05050102010706020507" pitchFamily="18" charset="2"/>
              <a:buChar char=""/>
            </a:pPr>
            <a:r>
              <a:rPr lang="fr-DZ" sz="2400" b="1" spc="0" dirty="0">
                <a:effectLst/>
                <a:latin typeface="Times New Roman" panose="02020603050405020304" pitchFamily="18" charset="0"/>
                <a:ea typeface="Times New Roman" panose="02020603050405020304" pitchFamily="18" charset="0"/>
                <a:cs typeface="Times New Roman" panose="02020603050405020304" pitchFamily="18" charset="0"/>
              </a:rPr>
              <a:t>Stade 3</a:t>
            </a:r>
            <a:r>
              <a:rPr lang="fr-DZ" sz="2400"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fr-DZ" sz="2400" b="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l’enfant a une attitude </a:t>
            </a:r>
            <a:r>
              <a:rPr lang="fr-DZ" sz="2400" b="1"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a:t>
            </a:r>
            <a:r>
              <a:rPr lang="fr-DZ" sz="2400" b="1"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DZ" sz="2400" spc="0" dirty="0">
                <a:effectLst/>
                <a:latin typeface="Times New Roman" panose="02020603050405020304" pitchFamily="18" charset="0"/>
                <a:ea typeface="Times New Roman" panose="02020603050405020304" pitchFamily="18" charset="0"/>
                <a:cs typeface="Times New Roman" panose="02020603050405020304" pitchFamily="18" charset="0"/>
              </a:rPr>
              <a:t>Il accepte le traitement. Parfois méfiant, il fait alors un effort pour se conformer au désir du praticien.</a:t>
            </a:r>
            <a:endParaRPr lang="fr-FR" sz="2400"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SzPts val="1200"/>
              <a:buFont typeface="Symbol" panose="05050102010706020507" pitchFamily="18" charset="2"/>
              <a:buChar char=""/>
            </a:pPr>
            <a:r>
              <a:rPr lang="fr-DZ" sz="2400" b="1" dirty="0">
                <a:effectLst/>
                <a:latin typeface="Times New Roman" panose="02020603050405020304" pitchFamily="18" charset="0"/>
                <a:ea typeface="Times New Roman" panose="02020603050405020304" pitchFamily="18" charset="0"/>
                <a:cs typeface="Times New Roman" panose="02020603050405020304" pitchFamily="18" charset="0"/>
              </a:rPr>
              <a:t>Stade 4</a:t>
            </a:r>
            <a:r>
              <a:rPr lang="fr-DZ"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fr-DZ" sz="2400" b="1" dirty="0">
                <a:effectLst/>
                <a:latin typeface="Times New Roman" panose="02020603050405020304" pitchFamily="18" charset="0"/>
                <a:ea typeface="Calibri" panose="020F0502020204030204" pitchFamily="34" charset="0"/>
                <a:cs typeface="Times New Roman" panose="02020603050405020304" pitchFamily="18" charset="0"/>
              </a:rPr>
              <a:t>l’enfant a une attitude </a:t>
            </a:r>
            <a:r>
              <a:rPr lang="fr-DZ" sz="2400" b="1" i="1" dirty="0">
                <a:effectLst/>
                <a:latin typeface="Times New Roman" panose="02020603050405020304" pitchFamily="18" charset="0"/>
                <a:ea typeface="Times New Roman" panose="02020603050405020304" pitchFamily="18" charset="0"/>
                <a:cs typeface="Times New Roman" panose="02020603050405020304" pitchFamily="18" charset="0"/>
              </a:rPr>
              <a:t>extrêmement positive</a:t>
            </a:r>
            <a:r>
              <a:rPr lang="fr-DZ" sz="2400" dirty="0">
                <a:effectLst/>
                <a:latin typeface="Times New Roman" panose="02020603050405020304" pitchFamily="18" charset="0"/>
                <a:ea typeface="Calibri" panose="020F0502020204030204" pitchFamily="34" charset="0"/>
                <a:cs typeface="Times New Roman" panose="02020603050405020304" pitchFamily="18" charset="0"/>
              </a:rPr>
              <a:t>. Il a de bons rapports avec le dentiste, s’intéresse au traitement.</a:t>
            </a:r>
            <a:endParaRPr lang="fr-DZ" sz="24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4CACA5D5-713D-7129-C7A7-B08F98EE63EF}"/>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412719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57F31-A51A-E675-3DFD-47A7159D02C8}"/>
              </a:ext>
            </a:extLst>
          </p:cNvPr>
          <p:cNvSpPr txBox="1"/>
          <p:nvPr/>
        </p:nvSpPr>
        <p:spPr>
          <a:xfrm>
            <a:off x="805543" y="1133267"/>
            <a:ext cx="11386457" cy="4093428"/>
          </a:xfrm>
          <a:prstGeom prst="rect">
            <a:avLst/>
          </a:prstGeom>
          <a:noFill/>
        </p:spPr>
        <p:txBody>
          <a:bodyPr wrap="square">
            <a:spAutoFit/>
          </a:bodyPr>
          <a:lstStyle/>
          <a:p>
            <a:pPr>
              <a:buNone/>
            </a:pPr>
            <a:r>
              <a:rPr lang="fr-FR" sz="2600" b="1" dirty="0">
                <a:latin typeface="Times New Roman" panose="02020603050405020304" pitchFamily="18" charset="0"/>
                <a:cs typeface="Times New Roman" panose="02020603050405020304" pitchFamily="18" charset="0"/>
              </a:rPr>
              <a:t>I. Outils diagnostiques</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Aucun examen complémentaire n’a pu être réalisé en raison </a:t>
            </a:r>
            <a:r>
              <a:rPr lang="fr-FR" sz="2600" b="1" dirty="0">
                <a:latin typeface="Times New Roman" panose="02020603050405020304" pitchFamily="18" charset="0"/>
                <a:cs typeface="Times New Roman" panose="02020603050405020304" pitchFamily="18" charset="0"/>
              </a:rPr>
              <a:t>du manque de coopération de la patiente</a:t>
            </a:r>
          </a:p>
          <a:p>
            <a:pPr>
              <a:buNone/>
            </a:pPr>
            <a:r>
              <a:rPr lang="fr-FR" sz="2600" b="1" dirty="0">
                <a:latin typeface="Times New Roman" panose="02020603050405020304" pitchFamily="18" charset="0"/>
                <a:cs typeface="Times New Roman" panose="02020603050405020304" pitchFamily="18" charset="0"/>
              </a:rPr>
              <a:t>J. Diagnostic et liste des problèmes</a:t>
            </a:r>
            <a:endParaRPr lang="fr-FR" sz="2600" dirty="0">
              <a:latin typeface="Times New Roman" panose="02020603050405020304" pitchFamily="18" charset="0"/>
              <a:cs typeface="Times New Roman" panose="02020603050405020304" pitchFamily="18" charset="0"/>
            </a:endParaRPr>
          </a:p>
          <a:p>
            <a:pPr>
              <a:buNone/>
            </a:pPr>
            <a:r>
              <a:rPr lang="fr-FR" sz="2600" b="1" dirty="0">
                <a:latin typeface="Times New Roman" panose="02020603050405020304" pitchFamily="18" charset="0"/>
                <a:cs typeface="Times New Roman" panose="02020603050405020304" pitchFamily="18" charset="0"/>
              </a:rPr>
              <a:t>Diagnostic</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Caries précoces de l’enfance (</a:t>
            </a:r>
            <a:r>
              <a:rPr lang="fr-FR" sz="2600" i="1" dirty="0" err="1">
                <a:latin typeface="Times New Roman" panose="02020603050405020304" pitchFamily="18" charset="0"/>
                <a:cs typeface="Times New Roman" panose="02020603050405020304" pitchFamily="18" charset="0"/>
              </a:rPr>
              <a:t>early</a:t>
            </a:r>
            <a:r>
              <a:rPr lang="fr-FR" sz="2600" i="1" dirty="0">
                <a:latin typeface="Times New Roman" panose="02020603050405020304" pitchFamily="18" charset="0"/>
                <a:cs typeface="Times New Roman" panose="02020603050405020304" pitchFamily="18" charset="0"/>
              </a:rPr>
              <a:t> </a:t>
            </a:r>
            <a:r>
              <a:rPr lang="fr-FR" sz="2600" i="1" dirty="0" err="1">
                <a:latin typeface="Times New Roman" panose="02020603050405020304" pitchFamily="18" charset="0"/>
                <a:cs typeface="Times New Roman" panose="02020603050405020304" pitchFamily="18" charset="0"/>
              </a:rPr>
              <a:t>childhood</a:t>
            </a:r>
            <a:r>
              <a:rPr lang="fr-FR" sz="2600" i="1" dirty="0">
                <a:latin typeface="Times New Roman" panose="02020603050405020304" pitchFamily="18" charset="0"/>
                <a:cs typeface="Times New Roman" panose="02020603050405020304" pitchFamily="18" charset="0"/>
              </a:rPr>
              <a:t> caries</a:t>
            </a:r>
            <a:r>
              <a:rPr lang="fr-FR" sz="2600" dirty="0">
                <a:latin typeface="Times New Roman" panose="02020603050405020304" pitchFamily="18" charset="0"/>
                <a:cs typeface="Times New Roman" panose="02020603050405020304" pitchFamily="18" charset="0"/>
              </a:rPr>
              <a:t>)</a:t>
            </a:r>
          </a:p>
          <a:p>
            <a:pPr>
              <a:buNone/>
            </a:pPr>
            <a:r>
              <a:rPr lang="fr-FR" sz="2600" b="1" dirty="0">
                <a:latin typeface="Times New Roman" panose="02020603050405020304" pitchFamily="18" charset="0"/>
                <a:cs typeface="Times New Roman" panose="02020603050405020304" pitchFamily="18" charset="0"/>
              </a:rPr>
              <a:t>Liste des problèmes</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Patiente anxieuse </a:t>
            </a:r>
          </a:p>
          <a:p>
            <a:pPr>
              <a:buNone/>
            </a:pPr>
            <a:r>
              <a:rPr lang="fr-FR" sz="2600" dirty="0">
                <a:latin typeface="Times New Roman" panose="02020603050405020304" pitchFamily="18" charset="0"/>
                <a:cs typeface="Times New Roman" panose="02020603050405020304" pitchFamily="18" charset="0"/>
              </a:rPr>
              <a:t>• Comportement partiellement non coopératif</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Parent peu impliqué ou peu coopératif</a:t>
            </a:r>
          </a:p>
        </p:txBody>
      </p:sp>
      <p:sp>
        <p:nvSpPr>
          <p:cNvPr id="2" name="ZoneTexte 1">
            <a:extLst>
              <a:ext uri="{FF2B5EF4-FFF2-40B4-BE49-F238E27FC236}">
                <a16:creationId xmlns:a16="http://schemas.microsoft.com/office/drawing/2014/main" id="{E88DF9AE-AA31-0671-B657-B74088454F0B}"/>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425147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B60FC83-21CC-2F03-432F-93F9221C65C5}"/>
              </a:ext>
            </a:extLst>
          </p:cNvPr>
          <p:cNvSpPr txBox="1"/>
          <p:nvPr/>
        </p:nvSpPr>
        <p:spPr>
          <a:xfrm>
            <a:off x="960120" y="1771081"/>
            <a:ext cx="10915650" cy="3108543"/>
          </a:xfrm>
          <a:prstGeom prst="rect">
            <a:avLst/>
          </a:prstGeom>
          <a:noFill/>
        </p:spPr>
        <p:txBody>
          <a:bodyPr wrap="square">
            <a:spAutoFit/>
          </a:bodyPr>
          <a:lstStyle/>
          <a:p>
            <a:pPr>
              <a:buNone/>
            </a:pPr>
            <a:r>
              <a:rPr lang="fr-FR" sz="2800" b="1" dirty="0">
                <a:latin typeface="Times New Roman" panose="02020603050405020304" pitchFamily="18" charset="0"/>
                <a:cs typeface="Times New Roman" panose="02020603050405020304" pitchFamily="18" charset="0"/>
              </a:rPr>
              <a:t>K. Plan de traitement global</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Établir un suivi dentaire régulier.</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Mettre en place un plan de prévention carieuse intensif</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Restaurer les lésions carieuses à l’aide de techniques de gestion du comportement adaptées</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Revoir la patiente tous </a:t>
            </a:r>
            <a:r>
              <a:rPr lang="fr-FR" sz="2800" b="1" dirty="0">
                <a:latin typeface="Times New Roman" panose="02020603050405020304" pitchFamily="18" charset="0"/>
                <a:cs typeface="Times New Roman" panose="02020603050405020304" pitchFamily="18" charset="0"/>
              </a:rPr>
              <a:t>les trois mois pour suivi </a:t>
            </a:r>
            <a:r>
              <a:rPr lang="fr-FR" sz="2800" dirty="0">
                <a:latin typeface="Times New Roman" panose="02020603050405020304" pitchFamily="18" charset="0"/>
                <a:cs typeface="Times New Roman" panose="02020603050405020304" pitchFamily="18" charset="0"/>
              </a:rPr>
              <a:t>et renforcement des mesures préventives</a:t>
            </a:r>
          </a:p>
        </p:txBody>
      </p:sp>
      <p:sp>
        <p:nvSpPr>
          <p:cNvPr id="2" name="ZoneTexte 1">
            <a:extLst>
              <a:ext uri="{FF2B5EF4-FFF2-40B4-BE49-F238E27FC236}">
                <a16:creationId xmlns:a16="http://schemas.microsoft.com/office/drawing/2014/main" id="{EC77F4F8-CE31-06A1-F2CE-750FCC18A2D8}"/>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260065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EBEA941-E1C4-6DDC-063B-401EF4F0802A}"/>
              </a:ext>
            </a:extLst>
          </p:cNvPr>
          <p:cNvSpPr txBox="1"/>
          <p:nvPr/>
        </p:nvSpPr>
        <p:spPr>
          <a:xfrm>
            <a:off x="364671" y="1475333"/>
            <a:ext cx="11462657" cy="3108543"/>
          </a:xfrm>
          <a:prstGeom prst="rect">
            <a:avLst/>
          </a:prstGeom>
          <a:noFill/>
        </p:spPr>
        <p:txBody>
          <a:bodyPr wrap="square">
            <a:spAutoFit/>
          </a:bodyPr>
          <a:lstStyle/>
          <a:p>
            <a:pPr>
              <a:buNone/>
            </a:pPr>
            <a:r>
              <a:rPr lang="fr-FR" sz="2800" b="1" dirty="0">
                <a:latin typeface="Times New Roman" panose="02020603050405020304" pitchFamily="18" charset="0"/>
                <a:cs typeface="Times New Roman" panose="02020603050405020304" pitchFamily="18" charset="0"/>
              </a:rPr>
              <a:t>Pronostic et discussion</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L’enfant est craintive pendant l’examen, mais accepte de s’asseoir seule sur le fauteuil, sa mère restant à proximité.</a:t>
            </a:r>
          </a:p>
          <a:p>
            <a:pPr>
              <a:buNone/>
            </a:pPr>
            <a:r>
              <a:rPr lang="fr-FR" sz="2800" dirty="0">
                <a:latin typeface="Times New Roman" panose="02020603050405020304" pitchFamily="18" charset="0"/>
                <a:cs typeface="Times New Roman" panose="02020603050405020304" pitchFamily="18" charset="0"/>
              </a:rPr>
              <a:t>La patiente suit les instructions pour ouvrir et fermer la bouche, bien qu’avec appréhension et quelques pleurs.</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La technique </a:t>
            </a:r>
            <a:r>
              <a:rPr lang="fr-FR" sz="2800" b="1" dirty="0">
                <a:latin typeface="Times New Roman" panose="02020603050405020304" pitchFamily="18" charset="0"/>
                <a:cs typeface="Times New Roman" panose="02020603050405020304" pitchFamily="18" charset="0"/>
              </a:rPr>
              <a:t>« dire – montrer – faire » (</a:t>
            </a:r>
            <a:r>
              <a:rPr lang="fr-FR" sz="2800" b="1" i="1" dirty="0">
                <a:latin typeface="Times New Roman" panose="02020603050405020304" pitchFamily="18" charset="0"/>
                <a:cs typeface="Times New Roman" panose="02020603050405020304" pitchFamily="18" charset="0"/>
              </a:rPr>
              <a:t>tell–show–do</a:t>
            </a:r>
            <a:r>
              <a:rPr lang="fr-FR" sz="2800" b="1"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devrait être efficace dans cette situation.</a:t>
            </a:r>
          </a:p>
        </p:txBody>
      </p:sp>
      <p:sp>
        <p:nvSpPr>
          <p:cNvPr id="2" name="ZoneTexte 1">
            <a:extLst>
              <a:ext uri="{FF2B5EF4-FFF2-40B4-BE49-F238E27FC236}">
                <a16:creationId xmlns:a16="http://schemas.microsoft.com/office/drawing/2014/main" id="{B441E642-5F19-34CF-60E9-5E1C0547ADB0}"/>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100146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3779FDB-E07B-CBF4-073D-58F777680AE5}"/>
              </a:ext>
            </a:extLst>
          </p:cNvPr>
          <p:cNvSpPr txBox="1"/>
          <p:nvPr/>
        </p:nvSpPr>
        <p:spPr>
          <a:xfrm>
            <a:off x="337457" y="210235"/>
            <a:ext cx="11669486" cy="2492990"/>
          </a:xfrm>
          <a:prstGeom prst="rect">
            <a:avLst/>
          </a:prstGeom>
          <a:solidFill>
            <a:srgbClr val="FEFDD6"/>
          </a:solidFill>
        </p:spPr>
        <p:txBody>
          <a:bodyPr wrap="square">
            <a:spAutoFit/>
          </a:bodyPr>
          <a:lstStyle/>
          <a:p>
            <a:pPr>
              <a:buNone/>
            </a:pPr>
            <a:r>
              <a:rPr lang="fr-FR" sz="2600" b="1" dirty="0">
                <a:latin typeface="Times New Roman" panose="02020603050405020304" pitchFamily="18" charset="0"/>
                <a:cs typeface="Times New Roman" panose="02020603050405020304" pitchFamily="18" charset="0"/>
              </a:rPr>
              <a:t>Méthode « Dire – Montrer – Faire » (</a:t>
            </a:r>
            <a:r>
              <a:rPr lang="fr-FR" sz="2600" b="1" i="1" dirty="0">
                <a:latin typeface="Times New Roman" panose="02020603050405020304" pitchFamily="18" charset="0"/>
                <a:cs typeface="Times New Roman" panose="02020603050405020304" pitchFamily="18" charset="0"/>
              </a:rPr>
              <a:t>Tell–Show–Do</a:t>
            </a:r>
            <a:r>
              <a:rPr lang="fr-FR" sz="2600" b="1" dirty="0">
                <a:latin typeface="Times New Roman" panose="02020603050405020304" pitchFamily="18" charset="0"/>
                <a:cs typeface="Times New Roman" panose="02020603050405020304" pitchFamily="18" charset="0"/>
              </a:rPr>
              <a:t>) </a:t>
            </a:r>
            <a:r>
              <a:rPr lang="fr-FR" sz="2600" i="1" dirty="0">
                <a:latin typeface="Times New Roman" panose="02020603050405020304" pitchFamily="18" charset="0"/>
                <a:cs typeface="Times New Roman" panose="02020603050405020304" pitchFamily="18" charset="0"/>
              </a:rPr>
              <a:t>(AAPD, 2018–2019)</a:t>
            </a:r>
          </a:p>
          <a:p>
            <a:pPr>
              <a:buNone/>
            </a:pPr>
            <a:r>
              <a:rPr lang="fr-FR" sz="2600" b="1" dirty="0">
                <a:latin typeface="Times New Roman" panose="02020603050405020304" pitchFamily="18" charset="0"/>
                <a:cs typeface="Times New Roman" panose="02020603050405020304" pitchFamily="18" charset="0"/>
              </a:rPr>
              <a:t>Dire</a:t>
            </a:r>
            <a:r>
              <a:rPr lang="fr-FR" sz="2600" dirty="0">
                <a:latin typeface="Times New Roman" panose="02020603050405020304" pitchFamily="18" charset="0"/>
                <a:cs typeface="Times New Roman" panose="02020603050405020304" pitchFamily="18" charset="0"/>
              </a:rPr>
              <a:t> à l’enfant ce qu’il va se passer, en utilisant un langage adapté à son niveau de développement.</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a:t>
            </a:r>
            <a:r>
              <a:rPr lang="fr-FR" sz="2600" b="1" dirty="0">
                <a:latin typeface="Times New Roman" panose="02020603050405020304" pitchFamily="18" charset="0"/>
                <a:cs typeface="Times New Roman" panose="02020603050405020304" pitchFamily="18" charset="0"/>
              </a:rPr>
              <a:t>Montrer</a:t>
            </a:r>
            <a:r>
              <a:rPr lang="fr-FR" sz="2600" dirty="0">
                <a:latin typeface="Times New Roman" panose="02020603050405020304" pitchFamily="18" charset="0"/>
                <a:cs typeface="Times New Roman" panose="02020603050405020304" pitchFamily="18" charset="0"/>
              </a:rPr>
              <a:t> la procédure ou l’instrument de manière non menaçante.</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a:t>
            </a:r>
            <a:r>
              <a:rPr lang="fr-FR" sz="2600" b="1" dirty="0">
                <a:latin typeface="Times New Roman" panose="02020603050405020304" pitchFamily="18" charset="0"/>
                <a:cs typeface="Times New Roman" panose="02020603050405020304" pitchFamily="18" charset="0"/>
              </a:rPr>
              <a:t>Faire</a:t>
            </a:r>
            <a:r>
              <a:rPr lang="fr-FR" sz="2600" dirty="0">
                <a:latin typeface="Times New Roman" panose="02020603050405020304" pitchFamily="18" charset="0"/>
                <a:cs typeface="Times New Roman" panose="02020603050405020304" pitchFamily="18" charset="0"/>
              </a:rPr>
              <a:t> la procédure sans s’écarter des explications données, tout en rappelant à l’enfant les démonstrations précédentes.</a:t>
            </a:r>
          </a:p>
        </p:txBody>
      </p:sp>
      <p:pic>
        <p:nvPicPr>
          <p:cNvPr id="5" name="Image 4">
            <a:extLst>
              <a:ext uri="{FF2B5EF4-FFF2-40B4-BE49-F238E27FC236}">
                <a16:creationId xmlns:a16="http://schemas.microsoft.com/office/drawing/2014/main" id="{A96AFDB3-04B1-A42F-E3C3-E40610FF3AE3}"/>
              </a:ext>
            </a:extLst>
          </p:cNvPr>
          <p:cNvPicPr>
            <a:picLocks noChangeAspect="1"/>
          </p:cNvPicPr>
          <p:nvPr/>
        </p:nvPicPr>
        <p:blipFill>
          <a:blip r:embed="rId2"/>
          <a:srcRect t="5204" b="3969"/>
          <a:stretch>
            <a:fillRect/>
          </a:stretch>
        </p:blipFill>
        <p:spPr>
          <a:xfrm>
            <a:off x="1817915" y="2826277"/>
            <a:ext cx="3619186" cy="2656998"/>
          </a:xfrm>
          <a:prstGeom prst="rect">
            <a:avLst/>
          </a:prstGeom>
        </p:spPr>
      </p:pic>
      <p:pic>
        <p:nvPicPr>
          <p:cNvPr id="7" name="Image 6">
            <a:extLst>
              <a:ext uri="{FF2B5EF4-FFF2-40B4-BE49-F238E27FC236}">
                <a16:creationId xmlns:a16="http://schemas.microsoft.com/office/drawing/2014/main" id="{42760075-6579-AA30-241A-5EAE4B9F45C1}"/>
              </a:ext>
            </a:extLst>
          </p:cNvPr>
          <p:cNvPicPr>
            <a:picLocks noChangeAspect="1"/>
          </p:cNvPicPr>
          <p:nvPr/>
        </p:nvPicPr>
        <p:blipFill>
          <a:blip r:embed="rId3"/>
          <a:stretch>
            <a:fillRect/>
          </a:stretch>
        </p:blipFill>
        <p:spPr>
          <a:xfrm>
            <a:off x="5688099" y="2826277"/>
            <a:ext cx="3619186" cy="2704865"/>
          </a:xfrm>
          <a:prstGeom prst="rect">
            <a:avLst/>
          </a:prstGeom>
        </p:spPr>
      </p:pic>
      <p:sp>
        <p:nvSpPr>
          <p:cNvPr id="9" name="ZoneTexte 8">
            <a:extLst>
              <a:ext uri="{FF2B5EF4-FFF2-40B4-BE49-F238E27FC236}">
                <a16:creationId xmlns:a16="http://schemas.microsoft.com/office/drawing/2014/main" id="{E6878002-D456-71C9-ACA9-AE7D3591A95F}"/>
              </a:ext>
            </a:extLst>
          </p:cNvPr>
          <p:cNvSpPr txBox="1"/>
          <p:nvPr/>
        </p:nvSpPr>
        <p:spPr>
          <a:xfrm>
            <a:off x="1741715" y="5606327"/>
            <a:ext cx="9601200" cy="369332"/>
          </a:xfrm>
          <a:prstGeom prst="rect">
            <a:avLst/>
          </a:prstGeom>
          <a:noFill/>
        </p:spPr>
        <p:txBody>
          <a:bodyPr wrap="square">
            <a:spAutoFit/>
          </a:bodyPr>
          <a:lstStyle/>
          <a:p>
            <a:r>
              <a:rPr lang="fr-FR" b="1" dirty="0"/>
              <a:t>Figure  (A, B)</a:t>
            </a:r>
            <a:r>
              <a:rPr lang="fr-FR" dirty="0"/>
              <a:t> : Utilisation du miroir pendant les explications données à l’enfant.</a:t>
            </a:r>
            <a:endParaRPr lang="fr-DZ" dirty="0"/>
          </a:p>
        </p:txBody>
      </p:sp>
      <p:sp>
        <p:nvSpPr>
          <p:cNvPr id="2" name="ZoneTexte 1">
            <a:extLst>
              <a:ext uri="{FF2B5EF4-FFF2-40B4-BE49-F238E27FC236}">
                <a16:creationId xmlns:a16="http://schemas.microsoft.com/office/drawing/2014/main" id="{27CFCD91-2098-2E1E-E3D7-B3A2635D6F27}"/>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275672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F82F7C-97EA-AE0C-FCBD-614784209276}"/>
              </a:ext>
            </a:extLst>
          </p:cNvPr>
          <p:cNvSpPr txBox="1"/>
          <p:nvPr/>
        </p:nvSpPr>
        <p:spPr>
          <a:xfrm>
            <a:off x="0" y="0"/>
            <a:ext cx="11635740" cy="7509748"/>
          </a:xfrm>
          <a:prstGeom prst="rect">
            <a:avLst/>
          </a:prstGeom>
          <a:noFill/>
        </p:spPr>
        <p:txBody>
          <a:bodyPr wrap="square">
            <a:spAutoFit/>
          </a:bodyPr>
          <a:lstStyle/>
          <a:p>
            <a:pPr marL="368935" indent="-278765">
              <a:spcBef>
                <a:spcPts val="595"/>
              </a:spcBef>
              <a:buNone/>
              <a:tabLst>
                <a:tab pos="6932930" algn="r"/>
              </a:tabLst>
            </a:pPr>
            <a:r>
              <a:rPr lang="fr-FR" sz="3400" b="1" i="1"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1</a:t>
            </a:r>
            <a:r>
              <a:rPr lang="fr-DZ" sz="3400" b="0" i="0"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Introduction :</a:t>
            </a:r>
            <a:endParaRPr lang="fr-DZ" sz="3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68935" indent="-278765">
              <a:spcBef>
                <a:spcPts val="595"/>
              </a:spcBef>
              <a:buNone/>
              <a:tabLst>
                <a:tab pos="6932930" algn="r"/>
              </a:tabLs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2</a:t>
            </a:r>
            <a:r>
              <a:rPr lang="fr-DZ" sz="3400" b="0"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Généralités</a:t>
            </a:r>
            <a:endParaRPr lang="fr-DZ" sz="3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604520" indent="-514350">
              <a:spcBef>
                <a:spcPts val="595"/>
              </a:spcBef>
              <a:buAutoNum type="arabicPlain" startAt="3"/>
              <a:tabLst>
                <a:tab pos="6932930" algn="r"/>
              </a:tabLs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La</a:t>
            </a:r>
            <a:r>
              <a:rPr lang="fr-FR" sz="3400" b="1"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maturation</a:t>
            </a:r>
            <a:r>
              <a:rPr lang="fr-FR" sz="3400" b="1"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de</a:t>
            </a:r>
            <a:r>
              <a:rPr lang="fr-FR" sz="3400" b="1"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l’enfant et</a:t>
            </a:r>
            <a:r>
              <a:rPr lang="fr-FR" sz="3400" b="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stades</a:t>
            </a:r>
            <a:r>
              <a:rPr lang="fr-FR" sz="3400" b="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de </a:t>
            </a:r>
            <a:r>
              <a:rPr lang="fr-FR" sz="3400" b="1" spc="-10" dirty="0">
                <a:effectLst/>
                <a:latin typeface="Times New Roman" panose="02020603050405020304" pitchFamily="18" charset="0"/>
                <a:ea typeface="Calibri" panose="020F0502020204030204" pitchFamily="34" charset="0"/>
                <a:cs typeface="Times New Roman" panose="02020603050405020304" pitchFamily="18" charset="0"/>
              </a:rPr>
              <a:t>développement</a:t>
            </a:r>
            <a:endParaRPr lang="fr-FR" sz="3400" b="1" spc="-10" dirty="0">
              <a:latin typeface="Times New Roman" panose="02020603050405020304" pitchFamily="18" charset="0"/>
              <a:ea typeface="Calibri" panose="020F0502020204030204" pitchFamily="34" charset="0"/>
              <a:cs typeface="Times New Roman" panose="02020603050405020304" pitchFamily="18" charset="0"/>
            </a:endParaRPr>
          </a:p>
          <a:p>
            <a:pPr marL="604520" indent="-514350">
              <a:spcBef>
                <a:spcPts val="595"/>
              </a:spcBef>
              <a:buAutoNum type="arabicPlain" startAt="3"/>
              <a:tabLst>
                <a:tab pos="6932930" algn="r"/>
              </a:tabLs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Classification</a:t>
            </a:r>
            <a:r>
              <a:rPr lang="fr-FR" sz="3400" b="1"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des</a:t>
            </a:r>
            <a:r>
              <a:rPr lang="fr-FR" sz="3400" b="1"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comportements</a:t>
            </a:r>
            <a:r>
              <a:rPr lang="fr-FR" sz="3400" b="1"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de</a:t>
            </a:r>
            <a:r>
              <a:rPr lang="fr-FR" sz="3400" b="1"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l’enfant</a:t>
            </a:r>
            <a:r>
              <a:rPr lang="fr-FR" sz="3400" b="1"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au</a:t>
            </a:r>
            <a:r>
              <a:rPr lang="fr-FR" sz="3400" b="1"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cabinet </a:t>
            </a:r>
            <a:r>
              <a:rPr lang="fr-FR" sz="3400" b="1" spc="-10" dirty="0">
                <a:effectLst/>
                <a:latin typeface="Times New Roman" panose="02020603050405020304" pitchFamily="18" charset="0"/>
                <a:ea typeface="Calibri" panose="020F0502020204030204" pitchFamily="34" charset="0"/>
                <a:cs typeface="Times New Roman" panose="02020603050405020304" pitchFamily="18" charset="0"/>
              </a:rPr>
              <a:t>dentaire</a:t>
            </a:r>
          </a:p>
          <a:p>
            <a:pPr marL="604520" indent="-514350">
              <a:spcBef>
                <a:spcPts val="595"/>
              </a:spcBef>
              <a:buAutoNum type="arabicPlain" startAt="3"/>
              <a:tabLst>
                <a:tab pos="6932930" algn="r"/>
              </a:tabLst>
            </a:pPr>
            <a:r>
              <a:rPr lang="fr-FR" sz="3400" b="1" dirty="0">
                <a:latin typeface="Times New Roman" panose="02020603050405020304" pitchFamily="18" charset="0"/>
                <a:cs typeface="Times New Roman" panose="02020603050405020304" pitchFamily="18" charset="0"/>
              </a:rPr>
              <a:t>Les causes de refus de l’enfant à la consultation et aux soins dentaires</a:t>
            </a:r>
          </a:p>
          <a:p>
            <a:pPr marL="604520" indent="-514350">
              <a:spcBef>
                <a:spcPts val="595"/>
              </a:spcBef>
              <a:buAutoNum type="arabicPlain" startAt="3"/>
              <a:tabLst>
                <a:tab pos="6932930" algn="r"/>
              </a:tabLst>
            </a:pPr>
            <a:r>
              <a:rPr lang="fr-FR" sz="3400" b="1" dirty="0">
                <a:latin typeface="Times New Roman" panose="02020603050405020304" pitchFamily="18" charset="0"/>
                <a:cs typeface="Times New Roman" panose="02020603050405020304" pitchFamily="18" charset="0"/>
              </a:rPr>
              <a:t>Approche psychologique de l’enfant en odontologie pédiatrique</a:t>
            </a:r>
          </a:p>
          <a:p>
            <a:pPr marL="604520" indent="-514350">
              <a:spcBef>
                <a:spcPts val="595"/>
              </a:spcBef>
              <a:buAutoNum type="arabicPlain" startAt="3"/>
              <a:tabLst>
                <a:tab pos="6932930" algn="r"/>
              </a:tabLst>
            </a:pPr>
            <a:r>
              <a:rPr lang="fr-FR" sz="3400" b="1" dirty="0">
                <a:latin typeface="Times New Roman" panose="02020603050405020304" pitchFamily="18" charset="0"/>
                <a:ea typeface="Calibri" panose="020F0502020204030204" pitchFamily="34" charset="0"/>
                <a:cs typeface="Times New Roman" panose="02020603050405020304" pitchFamily="18" charset="0"/>
              </a:rPr>
              <a:t>Approche</a:t>
            </a:r>
            <a:r>
              <a:rPr lang="fr-FR" sz="3400" b="1" spc="-75" dirty="0">
                <a:latin typeface="Times New Roman" panose="02020603050405020304" pitchFamily="18" charset="0"/>
                <a:ea typeface="Calibri" panose="020F0502020204030204" pitchFamily="34" charset="0"/>
                <a:cs typeface="Times New Roman" panose="02020603050405020304" pitchFamily="18" charset="0"/>
              </a:rPr>
              <a:t>s pluridisciplinaires </a:t>
            </a:r>
            <a:r>
              <a:rPr lang="fr-FR" sz="3400" b="1" dirty="0">
                <a:latin typeface="Times New Roman" panose="02020603050405020304" pitchFamily="18" charset="0"/>
                <a:ea typeface="Calibri" panose="020F0502020204030204" pitchFamily="34" charset="0"/>
                <a:cs typeface="Times New Roman" panose="02020603050405020304" pitchFamily="18" charset="0"/>
              </a:rPr>
              <a:t>des</a:t>
            </a:r>
            <a:r>
              <a:rPr lang="fr-FR" sz="3400" b="1" spc="145" dirty="0">
                <a:latin typeface="Times New Roman" panose="02020603050405020304" pitchFamily="18" charset="0"/>
                <a:ea typeface="Calibri" panose="020F0502020204030204" pitchFamily="34" charset="0"/>
                <a:cs typeface="Times New Roman" panose="02020603050405020304" pitchFamily="18" charset="0"/>
              </a:rPr>
              <a:t> </a:t>
            </a:r>
            <a:r>
              <a:rPr lang="fr-FR" sz="3400" b="1" dirty="0">
                <a:latin typeface="Times New Roman" panose="02020603050405020304" pitchFamily="18" charset="0"/>
                <a:ea typeface="Calibri" panose="020F0502020204030204" pitchFamily="34" charset="0"/>
                <a:cs typeface="Times New Roman" panose="02020603050405020304" pitchFamily="18" charset="0"/>
              </a:rPr>
              <a:t>pathologies</a:t>
            </a:r>
            <a:r>
              <a:rPr lang="fr-FR" sz="3400" b="1" spc="-85" dirty="0">
                <a:latin typeface="Times New Roman" panose="02020603050405020304" pitchFamily="18" charset="0"/>
                <a:ea typeface="Calibri" panose="020F0502020204030204" pitchFamily="34" charset="0"/>
                <a:cs typeface="Times New Roman" panose="02020603050405020304" pitchFamily="18" charset="0"/>
              </a:rPr>
              <a:t> </a:t>
            </a:r>
            <a:r>
              <a:rPr lang="fr-FR" sz="3400" b="1" dirty="0">
                <a:latin typeface="Times New Roman" panose="02020603050405020304" pitchFamily="18" charset="0"/>
                <a:ea typeface="Calibri" panose="020F0502020204030204" pitchFamily="34" charset="0"/>
                <a:cs typeface="Times New Roman" panose="02020603050405020304" pitchFamily="18" charset="0"/>
              </a:rPr>
              <a:t>du développement psychologique de l’enfant</a:t>
            </a:r>
          </a:p>
          <a:p>
            <a:pPr marL="604520" indent="-514350">
              <a:spcBef>
                <a:spcPts val="595"/>
              </a:spcBef>
              <a:buAutoNum type="arabicPlain" startAt="3"/>
              <a:tabLst>
                <a:tab pos="6932930" algn="r"/>
              </a:tabLst>
            </a:pPr>
            <a:r>
              <a:rPr lang="fr-FR" sz="3400" b="1" dirty="0">
                <a:latin typeface="Times New Roman" panose="02020603050405020304" pitchFamily="18" charset="0"/>
                <a:ea typeface="Calibri" panose="020F0502020204030204" pitchFamily="34" charset="0"/>
                <a:cs typeface="Times New Roman" panose="02020603050405020304" pitchFamily="18" charset="0"/>
              </a:rPr>
              <a:t>Conclusion :</a:t>
            </a:r>
            <a:endParaRPr lang="fr-DZ" sz="3400" b="1" dirty="0">
              <a:latin typeface="Times New Roman" panose="02020603050405020304" pitchFamily="18" charset="0"/>
              <a:ea typeface="Calibri" panose="020F0502020204030204" pitchFamily="34" charset="0"/>
              <a:cs typeface="Times New Roman" panose="02020603050405020304" pitchFamily="18" charset="0"/>
            </a:endParaRPr>
          </a:p>
          <a:p>
            <a:pPr marL="368935" indent="-278765">
              <a:spcBef>
                <a:spcPts val="595"/>
              </a:spcBef>
              <a:buNone/>
              <a:tabLst>
                <a:tab pos="6932930" algn="r"/>
              </a:tabLst>
            </a:pPr>
            <a:r>
              <a:rPr lang="fr-FR" sz="3400" b="1" dirty="0">
                <a:latin typeface="Times New Roman" panose="02020603050405020304" pitchFamily="18" charset="0"/>
                <a:ea typeface="Calibri" panose="020F0502020204030204" pitchFamily="34" charset="0"/>
                <a:cs typeface="Times New Roman" panose="02020603050405020304" pitchFamily="18" charset="0"/>
              </a:rPr>
              <a:t>9</a:t>
            </a:r>
            <a:r>
              <a:rPr lang="fr-DZ" sz="3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400" b="1" dirty="0">
                <a:latin typeface="Times New Roman" panose="02020603050405020304" pitchFamily="18" charset="0"/>
                <a:ea typeface="Calibri" panose="020F0502020204030204" pitchFamily="34" charset="0"/>
                <a:cs typeface="Times New Roman" panose="02020603050405020304" pitchFamily="18" charset="0"/>
              </a:rPr>
              <a:t>Bibliographie</a:t>
            </a:r>
            <a:endParaRPr lang="fr-DZ" sz="3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74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602D01-BD09-E239-7293-464941E78976}"/>
              </a:ext>
            </a:extLst>
          </p:cNvPr>
          <p:cNvPicPr>
            <a:picLocks noChangeAspect="1"/>
          </p:cNvPicPr>
          <p:nvPr/>
        </p:nvPicPr>
        <p:blipFill>
          <a:blip r:embed="rId2"/>
          <a:stretch>
            <a:fillRect/>
          </a:stretch>
        </p:blipFill>
        <p:spPr>
          <a:xfrm>
            <a:off x="337344" y="251178"/>
            <a:ext cx="3603284" cy="2655521"/>
          </a:xfrm>
          <a:prstGeom prst="rect">
            <a:avLst/>
          </a:prstGeom>
        </p:spPr>
      </p:pic>
      <p:pic>
        <p:nvPicPr>
          <p:cNvPr id="5" name="Image 4">
            <a:extLst>
              <a:ext uri="{FF2B5EF4-FFF2-40B4-BE49-F238E27FC236}">
                <a16:creationId xmlns:a16="http://schemas.microsoft.com/office/drawing/2014/main" id="{8BB44A26-5AEE-21B4-EF68-5D30A47D6D4F}"/>
              </a:ext>
            </a:extLst>
          </p:cNvPr>
          <p:cNvPicPr>
            <a:picLocks noChangeAspect="1"/>
          </p:cNvPicPr>
          <p:nvPr/>
        </p:nvPicPr>
        <p:blipFill>
          <a:blip r:embed="rId3"/>
          <a:stretch>
            <a:fillRect/>
          </a:stretch>
        </p:blipFill>
        <p:spPr>
          <a:xfrm>
            <a:off x="4180114" y="237216"/>
            <a:ext cx="3449669" cy="2641559"/>
          </a:xfrm>
          <a:prstGeom prst="rect">
            <a:avLst/>
          </a:prstGeom>
        </p:spPr>
      </p:pic>
      <p:sp>
        <p:nvSpPr>
          <p:cNvPr id="7" name="ZoneTexte 6">
            <a:extLst>
              <a:ext uri="{FF2B5EF4-FFF2-40B4-BE49-F238E27FC236}">
                <a16:creationId xmlns:a16="http://schemas.microsoft.com/office/drawing/2014/main" id="{AC4F2191-AA28-E619-B7CE-3138174F3C9E}"/>
              </a:ext>
            </a:extLst>
          </p:cNvPr>
          <p:cNvSpPr txBox="1"/>
          <p:nvPr/>
        </p:nvSpPr>
        <p:spPr>
          <a:xfrm>
            <a:off x="7979341" y="1858468"/>
            <a:ext cx="3875315" cy="3416320"/>
          </a:xfrm>
          <a:prstGeom prst="rect">
            <a:avLst/>
          </a:prstGeom>
          <a:noFill/>
        </p:spPr>
        <p:txBody>
          <a:bodyPr wrap="square">
            <a:spAutoFit/>
          </a:bodyPr>
          <a:lstStyle/>
          <a:p>
            <a:r>
              <a:rPr lang="fr-FR" b="1" dirty="0"/>
              <a:t>Figure 6.1.2</a:t>
            </a:r>
            <a:r>
              <a:rPr lang="fr-FR" dirty="0"/>
              <a:t> — Le dentiste explique à l’enfant ce qu’il doit attendre.</a:t>
            </a:r>
            <a:br>
              <a:rPr lang="fr-FR" dirty="0"/>
            </a:br>
            <a:r>
              <a:rPr lang="fr-FR" b="1" dirty="0"/>
              <a:t>Figure 6.1.3</a:t>
            </a:r>
            <a:r>
              <a:rPr lang="fr-FR" dirty="0"/>
              <a:t> — Le dentiste montre à l’enfant ce qu’il va faire.</a:t>
            </a:r>
          </a:p>
          <a:p>
            <a:r>
              <a:rPr lang="fr-FR" b="1" dirty="0"/>
              <a:t>Figure 6.1.4 (A, B)</a:t>
            </a:r>
            <a:r>
              <a:rPr lang="fr-FR" dirty="0"/>
              <a:t> — Le dentiste réalise la procédure pendant que l’enfant observe dans le miroir ; noter la présence du frère anxieux à l’arrière-plan.</a:t>
            </a:r>
            <a:br>
              <a:rPr lang="fr-FR" dirty="0"/>
            </a:br>
            <a:r>
              <a:rPr lang="fr-FR" b="1" dirty="0"/>
              <a:t>Figure 6.1.5</a:t>
            </a:r>
            <a:r>
              <a:rPr lang="fr-FR" dirty="0"/>
              <a:t> — </a:t>
            </a:r>
            <a:r>
              <a:rPr lang="fr-FR" i="1" dirty="0"/>
              <a:t>Modelage</a:t>
            </a:r>
            <a:r>
              <a:rPr lang="fr-FR" dirty="0"/>
              <a:t> : le dentiste démontre la procédure pendant que le frère observe.</a:t>
            </a:r>
            <a:endParaRPr lang="fr-DZ" dirty="0"/>
          </a:p>
        </p:txBody>
      </p:sp>
      <p:pic>
        <p:nvPicPr>
          <p:cNvPr id="9" name="Image 8">
            <a:extLst>
              <a:ext uri="{FF2B5EF4-FFF2-40B4-BE49-F238E27FC236}">
                <a16:creationId xmlns:a16="http://schemas.microsoft.com/office/drawing/2014/main" id="{A3F013CF-0FE3-85B1-DA27-21F409B6A34F}"/>
              </a:ext>
            </a:extLst>
          </p:cNvPr>
          <p:cNvPicPr>
            <a:picLocks noChangeAspect="1"/>
          </p:cNvPicPr>
          <p:nvPr/>
        </p:nvPicPr>
        <p:blipFill>
          <a:blip r:embed="rId4"/>
          <a:stretch>
            <a:fillRect/>
          </a:stretch>
        </p:blipFill>
        <p:spPr>
          <a:xfrm>
            <a:off x="337344" y="3429000"/>
            <a:ext cx="3589377" cy="2766810"/>
          </a:xfrm>
          <a:prstGeom prst="rect">
            <a:avLst/>
          </a:prstGeom>
        </p:spPr>
      </p:pic>
      <p:pic>
        <p:nvPicPr>
          <p:cNvPr id="11" name="Image 10">
            <a:extLst>
              <a:ext uri="{FF2B5EF4-FFF2-40B4-BE49-F238E27FC236}">
                <a16:creationId xmlns:a16="http://schemas.microsoft.com/office/drawing/2014/main" id="{99459A16-D3F5-A520-025B-CBBE1B39B267}"/>
              </a:ext>
            </a:extLst>
          </p:cNvPr>
          <p:cNvPicPr>
            <a:picLocks noChangeAspect="1"/>
          </p:cNvPicPr>
          <p:nvPr/>
        </p:nvPicPr>
        <p:blipFill>
          <a:blip r:embed="rId5"/>
          <a:stretch>
            <a:fillRect/>
          </a:stretch>
        </p:blipFill>
        <p:spPr>
          <a:xfrm>
            <a:off x="4212660" y="3429000"/>
            <a:ext cx="3652913" cy="2766810"/>
          </a:xfrm>
          <a:prstGeom prst="rect">
            <a:avLst/>
          </a:prstGeom>
        </p:spPr>
      </p:pic>
      <p:sp>
        <p:nvSpPr>
          <p:cNvPr id="2" name="ZoneTexte 1">
            <a:extLst>
              <a:ext uri="{FF2B5EF4-FFF2-40B4-BE49-F238E27FC236}">
                <a16:creationId xmlns:a16="http://schemas.microsoft.com/office/drawing/2014/main" id="{99F3EB59-E111-F240-59BF-6FF6DFAD827E}"/>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345199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A42B32-24C4-1064-1634-B805565C3D9B}"/>
              </a:ext>
            </a:extLst>
          </p:cNvPr>
          <p:cNvSpPr txBox="1"/>
          <p:nvPr/>
        </p:nvSpPr>
        <p:spPr>
          <a:xfrm>
            <a:off x="456111" y="1173710"/>
            <a:ext cx="11735889" cy="4093428"/>
          </a:xfrm>
          <a:prstGeom prst="rect">
            <a:avLst/>
          </a:prstGeom>
          <a:noFill/>
        </p:spPr>
        <p:txBody>
          <a:bodyPr wrap="square">
            <a:spAutoFit/>
          </a:bodyPr>
          <a:lstStyle/>
          <a:p>
            <a:r>
              <a:rPr lang="fr-DZ" sz="2600" b="1" dirty="0">
                <a:latin typeface="Times New Roman" panose="02020603050405020304" pitchFamily="18" charset="0"/>
                <a:cs typeface="Times New Roman" panose="02020603050405020304" pitchFamily="18" charset="0"/>
              </a:rPr>
              <a:t>Les techniques de modifications comportementales</a:t>
            </a:r>
          </a:p>
          <a:p>
            <a:pPr marL="457200" indent="-457200">
              <a:buFont typeface="Wingdings" panose="05000000000000000000" pitchFamily="2" charset="2"/>
              <a:buChar char="v"/>
            </a:pPr>
            <a:r>
              <a:rPr lang="fr-FR" sz="2600" b="1" dirty="0">
                <a:latin typeface="Times New Roman" panose="02020603050405020304" pitchFamily="18" charset="0"/>
                <a:cs typeface="Times New Roman" panose="02020603050405020304" pitchFamily="18" charset="0"/>
              </a:rPr>
              <a:t>Contrôle de la voix (</a:t>
            </a:r>
            <a:r>
              <a:rPr lang="fr-FR" sz="2600" b="1" i="1" dirty="0">
                <a:latin typeface="Times New Roman" panose="02020603050405020304" pitchFamily="18" charset="0"/>
                <a:cs typeface="Times New Roman" panose="02020603050405020304" pitchFamily="18" charset="0"/>
              </a:rPr>
              <a:t>Voice Control</a:t>
            </a:r>
            <a:r>
              <a:rPr lang="fr-FR" sz="2600" b="1" dirty="0">
                <a:latin typeface="Times New Roman" panose="02020603050405020304" pitchFamily="18" charset="0"/>
                <a:cs typeface="Times New Roman" panose="02020603050405020304" pitchFamily="18" charset="0"/>
              </a:rPr>
              <a:t>)</a:t>
            </a:r>
          </a:p>
          <a:p>
            <a:pPr>
              <a:buNone/>
            </a:pPr>
            <a:r>
              <a:rPr lang="fr-FR" sz="2600" dirty="0">
                <a:latin typeface="Times New Roman" panose="02020603050405020304" pitchFamily="18" charset="0"/>
                <a:cs typeface="Times New Roman" panose="02020603050405020304" pitchFamily="18" charset="0"/>
              </a:rPr>
              <a:t>• Consiste à moduler volontairement le ton et le volume de la voix afin de diriger le comportement de l’enfant.</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Cette technique doit être expliquée aux parents avant son utilisation.</a:t>
            </a:r>
            <a:br>
              <a:rPr lang="fr-FR" sz="2600" dirty="0">
                <a:latin typeface="Times New Roman" panose="02020603050405020304" pitchFamily="18" charset="0"/>
                <a:cs typeface="Times New Roman" panose="02020603050405020304" pitchFamily="18" charset="0"/>
              </a:rPr>
            </a:br>
            <a:endParaRPr lang="fr-FR" sz="26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fr-FR" sz="2600" b="1" dirty="0">
                <a:latin typeface="Times New Roman" panose="02020603050405020304" pitchFamily="18" charset="0"/>
                <a:cs typeface="Times New Roman" panose="02020603050405020304" pitchFamily="18" charset="0"/>
              </a:rPr>
              <a:t>Renforcement positif (</a:t>
            </a:r>
            <a:r>
              <a:rPr lang="fr-FR" sz="2600" b="1" i="1" dirty="0">
                <a:latin typeface="Times New Roman" panose="02020603050405020304" pitchFamily="18" charset="0"/>
                <a:cs typeface="Times New Roman" panose="02020603050405020304" pitchFamily="18" charset="0"/>
              </a:rPr>
              <a:t>Positive </a:t>
            </a:r>
            <a:r>
              <a:rPr lang="fr-FR" sz="2600" b="1" i="1" dirty="0" err="1">
                <a:latin typeface="Times New Roman" panose="02020603050405020304" pitchFamily="18" charset="0"/>
                <a:cs typeface="Times New Roman" panose="02020603050405020304" pitchFamily="18" charset="0"/>
              </a:rPr>
              <a:t>Reinforcement</a:t>
            </a:r>
            <a:r>
              <a:rPr lang="fr-FR" sz="2600" b="1" dirty="0">
                <a:latin typeface="Times New Roman" panose="02020603050405020304" pitchFamily="18" charset="0"/>
                <a:cs typeface="Times New Roman" panose="02020603050405020304" pitchFamily="18" charset="0"/>
              </a:rPr>
              <a:t>)</a:t>
            </a:r>
          </a:p>
          <a:p>
            <a:pPr>
              <a:buNone/>
            </a:pPr>
            <a:r>
              <a:rPr lang="fr-FR" sz="2600" dirty="0">
                <a:latin typeface="Times New Roman" panose="02020603050405020304" pitchFamily="18" charset="0"/>
                <a:cs typeface="Times New Roman" panose="02020603050405020304" pitchFamily="18" charset="0"/>
              </a:rPr>
              <a:t>• Récompenser le comportement positif de l’enfant par :</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un renforcement </a:t>
            </a:r>
            <a:r>
              <a:rPr lang="fr-FR" sz="2600" b="1" dirty="0">
                <a:latin typeface="Times New Roman" panose="02020603050405020304" pitchFamily="18" charset="0"/>
                <a:cs typeface="Times New Roman" panose="02020603050405020304" pitchFamily="18" charset="0"/>
              </a:rPr>
              <a:t>social</a:t>
            </a:r>
            <a:r>
              <a:rPr lang="fr-FR" sz="2600" dirty="0">
                <a:latin typeface="Times New Roman" panose="02020603050405020304" pitchFamily="18" charset="0"/>
                <a:cs typeface="Times New Roman" panose="02020603050405020304" pitchFamily="18" charset="0"/>
              </a:rPr>
              <a:t> (intonation de la voix, félicitations, sourires),</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ou </a:t>
            </a:r>
            <a:r>
              <a:rPr lang="fr-FR" sz="2600" b="1" dirty="0">
                <a:latin typeface="Times New Roman" panose="02020603050405020304" pitchFamily="18" charset="0"/>
                <a:cs typeface="Times New Roman" panose="02020603050405020304" pitchFamily="18" charset="0"/>
              </a:rPr>
              <a:t>non social</a:t>
            </a:r>
            <a:r>
              <a:rPr lang="fr-FR" sz="2600" dirty="0">
                <a:latin typeface="Times New Roman" panose="02020603050405020304" pitchFamily="18" charset="0"/>
                <a:cs typeface="Times New Roman" panose="02020603050405020304" pitchFamily="18" charset="0"/>
              </a:rPr>
              <a:t> (jetons, autocollants, petits cadeaux).</a:t>
            </a:r>
          </a:p>
        </p:txBody>
      </p:sp>
      <p:sp>
        <p:nvSpPr>
          <p:cNvPr id="2" name="ZoneTexte 1">
            <a:extLst>
              <a:ext uri="{FF2B5EF4-FFF2-40B4-BE49-F238E27FC236}">
                <a16:creationId xmlns:a16="http://schemas.microsoft.com/office/drawing/2014/main" id="{B562F015-1E45-1AD7-BAA1-9F70285FDE75}"/>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196417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5575242-21FF-AE70-C19A-03DD8AD90AA1}"/>
              </a:ext>
            </a:extLst>
          </p:cNvPr>
          <p:cNvSpPr txBox="1"/>
          <p:nvPr/>
        </p:nvSpPr>
        <p:spPr>
          <a:xfrm>
            <a:off x="171450" y="1604486"/>
            <a:ext cx="7383780" cy="2677656"/>
          </a:xfrm>
          <a:prstGeom prst="rect">
            <a:avLst/>
          </a:prstGeom>
          <a:noFill/>
        </p:spPr>
        <p:txBody>
          <a:bodyPr wrap="square">
            <a:spAutoFit/>
          </a:bodyPr>
          <a:lstStyle/>
          <a:p>
            <a:pPr marL="285750" indent="-285750">
              <a:buFont typeface="Wingdings" panose="05000000000000000000" pitchFamily="2" charset="2"/>
              <a:buChar char="v"/>
            </a:pPr>
            <a:r>
              <a:rPr lang="fr-FR" sz="2800" b="1" dirty="0">
                <a:latin typeface="Times New Roman" panose="02020603050405020304" pitchFamily="18" charset="0"/>
                <a:cs typeface="Times New Roman" panose="02020603050405020304" pitchFamily="18" charset="0"/>
              </a:rPr>
              <a:t>Distraction</a:t>
            </a:r>
          </a:p>
          <a:p>
            <a:r>
              <a:rPr lang="fr-FR" sz="2800" dirty="0">
                <a:latin typeface="Times New Roman" panose="02020603050405020304" pitchFamily="18" charset="0"/>
                <a:cs typeface="Times New Roman" panose="02020603050405020304" pitchFamily="18" charset="0"/>
              </a:rPr>
              <a:t>• Détourner l’attention de l’enfant de ce qu’il pourrait percevoir comme une expérience désagréable.</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Peut être </a:t>
            </a:r>
            <a:r>
              <a:rPr lang="fr-FR" sz="2800" b="1" dirty="0">
                <a:latin typeface="Times New Roman" panose="02020603050405020304" pitchFamily="18" charset="0"/>
                <a:cs typeface="Times New Roman" panose="02020603050405020304" pitchFamily="18" charset="0"/>
              </a:rPr>
              <a:t>visuelle</a:t>
            </a:r>
            <a:r>
              <a:rPr lang="fr-FR" sz="2800" dirty="0">
                <a:latin typeface="Times New Roman" panose="02020603050405020304" pitchFamily="18" charset="0"/>
                <a:cs typeface="Times New Roman" panose="02020603050405020304" pitchFamily="18" charset="0"/>
              </a:rPr>
              <a:t> (regarder un film) ou </a:t>
            </a:r>
            <a:r>
              <a:rPr lang="fr-FR" sz="2800" b="1" dirty="0">
                <a:latin typeface="Times New Roman" panose="02020603050405020304" pitchFamily="18" charset="0"/>
                <a:cs typeface="Times New Roman" panose="02020603050405020304" pitchFamily="18" charset="0"/>
              </a:rPr>
              <a:t>auditive</a:t>
            </a:r>
            <a:r>
              <a:rPr lang="fr-FR" sz="2800" dirty="0">
                <a:latin typeface="Times New Roman" panose="02020603050405020304" pitchFamily="18" charset="0"/>
                <a:cs typeface="Times New Roman" panose="02020603050405020304" pitchFamily="18" charset="0"/>
              </a:rPr>
              <a:t> (écouter de la musique ou une histoire).</a:t>
            </a:r>
          </a:p>
        </p:txBody>
      </p:sp>
      <p:pic>
        <p:nvPicPr>
          <p:cNvPr id="4" name="Image 3">
            <a:extLst>
              <a:ext uri="{FF2B5EF4-FFF2-40B4-BE49-F238E27FC236}">
                <a16:creationId xmlns:a16="http://schemas.microsoft.com/office/drawing/2014/main" id="{CFD558D4-FFFC-3637-75EF-20BC4287A904}"/>
              </a:ext>
            </a:extLst>
          </p:cNvPr>
          <p:cNvPicPr>
            <a:picLocks/>
          </p:cNvPicPr>
          <p:nvPr/>
        </p:nvPicPr>
        <p:blipFill>
          <a:blip r:embed="rId2" cstate="print"/>
          <a:stretch>
            <a:fillRect/>
          </a:stretch>
        </p:blipFill>
        <p:spPr>
          <a:xfrm>
            <a:off x="8251371" y="609830"/>
            <a:ext cx="3581400" cy="2568799"/>
          </a:xfrm>
          <a:prstGeom prst="rect">
            <a:avLst/>
          </a:prstGeom>
        </p:spPr>
      </p:pic>
      <p:sp>
        <p:nvSpPr>
          <p:cNvPr id="6" name="ZoneTexte 5">
            <a:extLst>
              <a:ext uri="{FF2B5EF4-FFF2-40B4-BE49-F238E27FC236}">
                <a16:creationId xmlns:a16="http://schemas.microsoft.com/office/drawing/2014/main" id="{56E5DCCD-E2CE-A847-FCED-8505EE8F70CE}"/>
              </a:ext>
            </a:extLst>
          </p:cNvPr>
          <p:cNvSpPr txBox="1"/>
          <p:nvPr/>
        </p:nvSpPr>
        <p:spPr>
          <a:xfrm>
            <a:off x="7555230" y="3304359"/>
            <a:ext cx="4365171" cy="2365840"/>
          </a:xfrm>
          <a:prstGeom prst="rect">
            <a:avLst/>
          </a:prstGeom>
          <a:noFill/>
        </p:spPr>
        <p:txBody>
          <a:bodyPr wrap="square">
            <a:spAutoFit/>
          </a:bodyPr>
          <a:lstStyle/>
          <a:p>
            <a:pPr marL="607060" marR="187960" algn="ctr">
              <a:buNone/>
            </a:pPr>
            <a:r>
              <a:rPr lang="fr-FR"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fr-FR" dirty="0">
                <a:effectLst/>
                <a:latin typeface="Times New Roman" panose="02020603050405020304" pitchFamily="18" charset="0"/>
                <a:ea typeface="Calibri" panose="020F0502020204030204" pitchFamily="34" charset="0"/>
                <a:cs typeface="Times New Roman" panose="02020603050405020304" pitchFamily="18" charset="0"/>
              </a:rPr>
              <a:t>: Image</a:t>
            </a:r>
            <a:r>
              <a:rPr lang="fr-FR"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montrant</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un</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casque</a:t>
            </a:r>
            <a:r>
              <a:rPr lang="fr-FR"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de</a:t>
            </a:r>
            <a:r>
              <a:rPr lang="fr-FR"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réalité</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virtuelle</a:t>
            </a:r>
            <a:r>
              <a:rPr lang="fr-FR"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système</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audio</a:t>
            </a:r>
            <a:r>
              <a:rPr lang="fr-FR"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place</a:t>
            </a:r>
            <a:r>
              <a:rPr lang="fr-FR"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sur</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pc="-10" dirty="0">
                <a:effectLst/>
                <a:latin typeface="Times New Roman" panose="02020603050405020304" pitchFamily="18" charset="0"/>
                <a:ea typeface="Calibri" panose="020F0502020204030204" pitchFamily="34" charset="0"/>
                <a:cs typeface="Times New Roman" panose="02020603050405020304" pitchFamily="18" charset="0"/>
              </a:rPr>
              <a:t>visage</a:t>
            </a:r>
            <a:r>
              <a:rPr lang="fr-FR" dirty="0">
                <a:effectLst/>
                <a:latin typeface="Times New Roman" panose="02020603050405020304" pitchFamily="18" charset="0"/>
                <a:ea typeface="Calibri" panose="020F0502020204030204" pitchFamily="34" charset="0"/>
                <a:cs typeface="Times New Roman" panose="02020603050405020304" pitchFamily="18" charset="0"/>
              </a:rPr>
              <a:t> d’un</a:t>
            </a:r>
            <a:r>
              <a:rPr lang="fr-FR"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enfant</a:t>
            </a:r>
            <a:r>
              <a:rPr lang="fr-FR"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de</a:t>
            </a:r>
            <a:r>
              <a:rPr lang="fr-FR"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10</a:t>
            </a:r>
            <a:r>
              <a:rPr lang="fr-FR"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ans</a:t>
            </a:r>
            <a:r>
              <a:rPr lang="fr-FR"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au</a:t>
            </a:r>
            <a:r>
              <a:rPr lang="fr-FR"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cours</a:t>
            </a:r>
            <a:r>
              <a:rPr lang="fr-FR"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des</a:t>
            </a:r>
            <a:r>
              <a:rPr lang="fr-FR"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soins</a:t>
            </a:r>
            <a:r>
              <a:rPr lang="fr-FR"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pc="-10" dirty="0">
                <a:effectLst/>
                <a:latin typeface="Times New Roman" panose="02020603050405020304" pitchFamily="18" charset="0"/>
                <a:ea typeface="Calibri" panose="020F0502020204030204" pitchFamily="34" charset="0"/>
                <a:cs typeface="Times New Roman" panose="02020603050405020304" pitchFamily="18" charset="0"/>
              </a:rPr>
              <a:t>dentaires</a:t>
            </a:r>
            <a:endParaRPr lang="fr-DZ" dirty="0">
              <a:effectLst/>
              <a:latin typeface="Times New Roman" panose="02020603050405020304" pitchFamily="18" charset="0"/>
              <a:ea typeface="Calibri" panose="020F0502020204030204" pitchFamily="34" charset="0"/>
              <a:cs typeface="Times New Roman" panose="02020603050405020304" pitchFamily="18" charset="0"/>
            </a:endParaRPr>
          </a:p>
          <a:p>
            <a:pPr marL="824865" marR="648970" algn="ctr">
              <a:lnSpc>
                <a:spcPct val="107000"/>
              </a:lnSpc>
              <a:spcAft>
                <a:spcPts val="800"/>
              </a:spcAft>
              <a:buNone/>
            </a:pPr>
            <a:r>
              <a:rPr lang="fr-DZ" b="1" kern="100" dirty="0">
                <a:effectLst/>
                <a:latin typeface="Times New Roman" panose="02020603050405020304" pitchFamily="18" charset="0"/>
                <a:ea typeface="Calibri" panose="020F0502020204030204" pitchFamily="34" charset="0"/>
                <a:cs typeface="Times New Roman" panose="02020603050405020304" pitchFamily="18" charset="0"/>
              </a:rPr>
              <a:t>Source : </a:t>
            </a:r>
            <a:r>
              <a:rPr lang="fr-DZ" b="1" kern="100" dirty="0" err="1">
                <a:effectLst/>
                <a:latin typeface="Times New Roman" panose="02020603050405020304" pitchFamily="18" charset="0"/>
                <a:ea typeface="Calibri" panose="020F0502020204030204" pitchFamily="34" charset="0"/>
                <a:cs typeface="Times New Roman" panose="02020603050405020304" pitchFamily="18" charset="0"/>
              </a:rPr>
              <a:t>Nonnott</a:t>
            </a:r>
            <a:r>
              <a:rPr lang="fr-DZ" b="1" kern="100" dirty="0">
                <a:effectLst/>
                <a:latin typeface="Times New Roman" panose="02020603050405020304" pitchFamily="18" charset="0"/>
                <a:ea typeface="Calibri" panose="020F0502020204030204" pitchFamily="34" charset="0"/>
                <a:cs typeface="Times New Roman" panose="02020603050405020304" pitchFamily="18" charset="0"/>
              </a:rPr>
              <a:t>, A.-C</a:t>
            </a:r>
            <a:r>
              <a:rPr lang="fr-DZ" kern="100" dirty="0">
                <a:effectLst/>
                <a:latin typeface="Times New Roman" panose="02020603050405020304" pitchFamily="18" charset="0"/>
                <a:ea typeface="Calibri" panose="020F0502020204030204" pitchFamily="34" charset="0"/>
                <a:cs typeface="Times New Roman" panose="02020603050405020304" pitchFamily="18" charset="0"/>
              </a:rPr>
              <a:t>. (2022, 13 avril). Techniques de prise en charge d'un enfant non </a:t>
            </a:r>
            <a:r>
              <a:rPr lang="fr-DZ" kern="100" spc="-10" dirty="0">
                <a:effectLst/>
                <a:latin typeface="Times New Roman" panose="02020603050405020304" pitchFamily="18" charset="0"/>
                <a:ea typeface="Calibri" panose="020F0502020204030204" pitchFamily="34" charset="0"/>
                <a:cs typeface="Times New Roman" panose="02020603050405020304" pitchFamily="18" charset="0"/>
              </a:rPr>
              <a:t>coopérant</a:t>
            </a:r>
            <a:endParaRPr lang="fr-DZ"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839641E5-9D57-F72E-CD65-C2B2CE31D608}"/>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330090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84CBF1-068A-89EB-91DB-E23848ACC53F}"/>
              </a:ext>
            </a:extLst>
          </p:cNvPr>
          <p:cNvSpPr txBox="1"/>
          <p:nvPr/>
        </p:nvSpPr>
        <p:spPr>
          <a:xfrm>
            <a:off x="260985" y="675769"/>
            <a:ext cx="11670030" cy="5262979"/>
          </a:xfrm>
          <a:prstGeom prst="rect">
            <a:avLst/>
          </a:prstGeom>
          <a:noFill/>
        </p:spPr>
        <p:txBody>
          <a:bodyPr wrap="square">
            <a:spAutoFit/>
          </a:bodyPr>
          <a:lstStyle/>
          <a:p>
            <a:pPr>
              <a:buNone/>
            </a:pPr>
            <a:br>
              <a:rPr lang="fr-FR" sz="24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Techniques de communication avec les patients anxieux</a:t>
            </a:r>
            <a:endParaRPr lang="fr-FR" sz="2400" dirty="0">
              <a:latin typeface="Times New Roman" panose="02020603050405020304" pitchFamily="18" charset="0"/>
              <a:cs typeface="Times New Roman" panose="02020603050405020304" pitchFamily="18" charset="0"/>
            </a:endParaRPr>
          </a:p>
          <a:p>
            <a:pPr>
              <a:buNone/>
            </a:pPr>
            <a:r>
              <a:rPr lang="fr-FR" sz="2400" dirty="0">
                <a:latin typeface="Times New Roman" panose="02020603050405020304" pitchFamily="18" charset="0"/>
                <a:cs typeface="Times New Roman" panose="02020603050405020304" pitchFamily="18" charset="0"/>
              </a:rPr>
              <a:t>• L’enfant doit être accueilli dans un environnement adapté et rassurant.</a:t>
            </a:r>
          </a:p>
          <a:p>
            <a:pPr>
              <a:buNone/>
            </a:pPr>
            <a:r>
              <a:rPr lang="fr-FR" sz="2400" dirty="0">
                <a:latin typeface="Times New Roman" panose="02020603050405020304" pitchFamily="18" charset="0"/>
                <a:cs typeface="Times New Roman" panose="02020603050405020304" pitchFamily="18" charset="0"/>
              </a:rPr>
              <a:t>• Il existe une </a:t>
            </a:r>
            <a:r>
              <a:rPr lang="fr-FR" sz="2400" b="1" dirty="0">
                <a:latin typeface="Times New Roman" panose="02020603050405020304" pitchFamily="18" charset="0"/>
                <a:cs typeface="Times New Roman" panose="02020603050405020304" pitchFamily="18" charset="0"/>
              </a:rPr>
              <a:t>relation triangulaire</a:t>
            </a:r>
            <a:r>
              <a:rPr lang="fr-FR" sz="2400" dirty="0">
                <a:latin typeface="Times New Roman" panose="02020603050405020304" pitchFamily="18" charset="0"/>
                <a:cs typeface="Times New Roman" panose="02020603050405020304" pitchFamily="18" charset="0"/>
              </a:rPr>
              <a:t> entre le dentiste, l’enfant et la famille.</a:t>
            </a:r>
          </a:p>
          <a:p>
            <a:pPr>
              <a:buNone/>
            </a:pP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Avantages de la présence du parent en salle de soins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 parent peut observer directement le comportement de l’enfant.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 parent peut faciliter la communication, notamment avec un enfant ayant des besoins particuliers ou en cas de barrière linguistique.</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Les jeunes enfants se séparent souvent difficilement de leur parent.</a:t>
            </a:r>
          </a:p>
          <a:p>
            <a:pPr>
              <a:buNone/>
            </a:pP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Inconvénients de la présence du parent en salle de soins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 parent peut interférer avec la communication entre le dentiste et l’enfant.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L’enfant peut partager son attention entre le dentiste et le parent.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La présence du parent peut réduire la coopération de l’enfant avec le praticien.</a:t>
            </a:r>
          </a:p>
          <a:p>
            <a:pPr>
              <a:buNone/>
            </a:pP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Stigers</a:t>
            </a:r>
            <a:r>
              <a:rPr lang="fr-FR" sz="2400" i="1" dirty="0">
                <a:latin typeface="Times New Roman" panose="02020603050405020304" pitchFamily="18" charset="0"/>
                <a:cs typeface="Times New Roman" panose="02020603050405020304" pitchFamily="18" charset="0"/>
              </a:rPr>
              <a:t>, 2016)</a:t>
            </a:r>
            <a:endParaRPr lang="fr-FR" sz="24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3A02CCC9-7248-215F-5DBB-4A257B1C1547}"/>
              </a:ext>
            </a:extLst>
          </p:cNvPr>
          <p:cNvSpPr txBox="1"/>
          <p:nvPr/>
        </p:nvSpPr>
        <p:spPr>
          <a:xfrm>
            <a:off x="365760" y="411480"/>
            <a:ext cx="6606540"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POINTS FONDAMENTAUX : </a:t>
            </a:r>
            <a:endParaRPr lang="fr-DZ" sz="2800" dirty="0"/>
          </a:p>
        </p:txBody>
      </p:sp>
      <p:sp>
        <p:nvSpPr>
          <p:cNvPr id="2" name="ZoneTexte 1">
            <a:extLst>
              <a:ext uri="{FF2B5EF4-FFF2-40B4-BE49-F238E27FC236}">
                <a16:creationId xmlns:a16="http://schemas.microsoft.com/office/drawing/2014/main" id="{125F9B30-2E04-2929-9D91-6B4353375429}"/>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402510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4ABD65-EE56-E236-2588-5E822126941F}"/>
              </a:ext>
            </a:extLst>
          </p:cNvPr>
          <p:cNvSpPr txBox="1"/>
          <p:nvPr/>
        </p:nvSpPr>
        <p:spPr>
          <a:xfrm>
            <a:off x="408214" y="0"/>
            <a:ext cx="11223171" cy="1077218"/>
          </a:xfrm>
          <a:prstGeom prst="rect">
            <a:avLst/>
          </a:prstGeom>
          <a:noFill/>
        </p:spPr>
        <p:txBody>
          <a:bodyPr wrap="square" rtlCol="0">
            <a:spAutoFit/>
          </a:bodyPr>
          <a:lstStyle/>
          <a:p>
            <a:r>
              <a:rPr lang="fr-FR" sz="3200" b="1" dirty="0">
                <a:solidFill>
                  <a:srgbClr val="1F5553"/>
                </a:solidFill>
                <a:latin typeface="Times New Roman" panose="02020603050405020304" pitchFamily="18" charset="0"/>
                <a:cs typeface="Times New Roman" panose="02020603050405020304" pitchFamily="18" charset="0"/>
              </a:rPr>
              <a:t>Cas clinique n°3</a:t>
            </a:r>
            <a:r>
              <a:rPr lang="fr-FR" sz="2400" dirty="0">
                <a:solidFill>
                  <a:srgbClr val="1F5553"/>
                </a:solidFill>
                <a:latin typeface="Times New Roman" panose="02020603050405020304" pitchFamily="18" charset="0"/>
                <a:cs typeface="Times New Roman" panose="02020603050405020304" pitchFamily="18" charset="0"/>
              </a:rPr>
              <a:t> : </a:t>
            </a:r>
            <a:r>
              <a:rPr lang="fr-FR" sz="3200" dirty="0">
                <a:solidFill>
                  <a:srgbClr val="1F5553"/>
                </a:solidFill>
                <a:latin typeface="Times New Roman" panose="02020603050405020304" pitchFamily="18" charset="0"/>
                <a:cs typeface="Times New Roman" panose="02020603050405020304" pitchFamily="18" charset="0"/>
              </a:rPr>
              <a:t>La sédation consciente par MEOPA : une technique alternative médicale </a:t>
            </a:r>
          </a:p>
        </p:txBody>
      </p:sp>
      <p:sp>
        <p:nvSpPr>
          <p:cNvPr id="3" name="ZoneTexte 2">
            <a:extLst>
              <a:ext uri="{FF2B5EF4-FFF2-40B4-BE49-F238E27FC236}">
                <a16:creationId xmlns:a16="http://schemas.microsoft.com/office/drawing/2014/main" id="{D8686D1C-2F7E-8EC4-2A0D-83C10F1298BE}"/>
              </a:ext>
            </a:extLst>
          </p:cNvPr>
          <p:cNvSpPr txBox="1"/>
          <p:nvPr/>
        </p:nvSpPr>
        <p:spPr>
          <a:xfrm>
            <a:off x="109947" y="1189732"/>
            <a:ext cx="12082053" cy="4893647"/>
          </a:xfrm>
          <a:prstGeom prst="rect">
            <a:avLst/>
          </a:prstGeom>
          <a:noFill/>
        </p:spPr>
        <p:txBody>
          <a:bodyPr wrap="square" rtlCol="0">
            <a:spAutoFit/>
          </a:bodyPr>
          <a:lstStyle/>
          <a:p>
            <a:pPr marL="342900" indent="-342900">
              <a:buFont typeface="Wingdings" panose="05000000000000000000" pitchFamily="2" charset="2"/>
              <a:buChar char="v"/>
            </a:pPr>
            <a:r>
              <a:rPr lang="fr-FR" sz="2400" b="1" dirty="0">
                <a:latin typeface="Times New Roman" panose="02020603050405020304" pitchFamily="18" charset="0"/>
                <a:cs typeface="Times New Roman" panose="02020603050405020304" pitchFamily="18" charset="0"/>
              </a:rPr>
              <a:t>Patient présenté : </a:t>
            </a:r>
            <a:r>
              <a:rPr lang="fr-FR" sz="2400" dirty="0">
                <a:latin typeface="Times New Roman" panose="02020603050405020304" pitchFamily="18" charset="0"/>
                <a:cs typeface="Times New Roman" panose="02020603050405020304" pitchFamily="18" charset="0"/>
              </a:rPr>
              <a:t>Garçon âgé de sept ans et six mois</a:t>
            </a:r>
            <a:endParaRPr lang="fr-FR"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fr-FR" sz="2400" b="1" dirty="0">
                <a:latin typeface="Times New Roman" panose="02020603050405020304" pitchFamily="18" charset="0"/>
                <a:cs typeface="Times New Roman" panose="02020603050405020304" pitchFamily="18" charset="0"/>
              </a:rPr>
              <a:t>Antécédents médicaux:</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Un </a:t>
            </a:r>
            <a:r>
              <a:rPr lang="fr-FR" sz="2400" b="1" dirty="0">
                <a:latin typeface="Times New Roman" panose="02020603050405020304" pitchFamily="18" charset="0"/>
                <a:cs typeface="Times New Roman" panose="02020603050405020304" pitchFamily="18" charset="0"/>
              </a:rPr>
              <a:t>asthme induit par l’effort, u</a:t>
            </a:r>
            <a:r>
              <a:rPr lang="fr-FR" sz="2400" dirty="0">
                <a:latin typeface="Times New Roman" panose="02020603050405020304" pitchFamily="18" charset="0"/>
                <a:cs typeface="Times New Roman" panose="02020603050405020304" pitchFamily="18" charset="0"/>
              </a:rPr>
              <a:t>tilisation d’</a:t>
            </a:r>
            <a:r>
              <a:rPr lang="fr-FR" sz="2400" b="1" dirty="0" err="1">
                <a:latin typeface="Times New Roman" panose="02020603050405020304" pitchFamily="18" charset="0"/>
                <a:cs typeface="Times New Roman" panose="02020603050405020304" pitchFamily="18" charset="0"/>
              </a:rPr>
              <a:t>albutérol</a:t>
            </a:r>
            <a:r>
              <a:rPr lang="fr-FR" sz="2400" dirty="0">
                <a:latin typeface="Times New Roman" panose="02020603050405020304" pitchFamily="18" charset="0"/>
                <a:cs typeface="Times New Roman" panose="02020603050405020304" pitchFamily="18" charset="0"/>
              </a:rPr>
              <a:t> en cas de besoin.</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Classification ASA : II</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American Society of </a:t>
            </a:r>
            <a:r>
              <a:rPr lang="fr-FR" sz="2400" i="1" dirty="0" err="1">
                <a:latin typeface="Times New Roman" panose="02020603050405020304" pitchFamily="18" charset="0"/>
                <a:cs typeface="Times New Roman" panose="02020603050405020304" pitchFamily="18" charset="0"/>
              </a:rPr>
              <a:t>Anesthesiologists</a:t>
            </a:r>
            <a:r>
              <a:rPr lang="fr-FR" sz="2400" dirty="0">
                <a:latin typeface="Times New Roman" panose="02020603050405020304" pitchFamily="18" charset="0"/>
                <a:cs typeface="Times New Roman" panose="02020603050405020304" pitchFamily="18" charset="0"/>
              </a:rPr>
              <a:t>), indiquant un patient avec une affection systémique légère.</a:t>
            </a:r>
          </a:p>
          <a:p>
            <a:pPr marL="342900" indent="-342900">
              <a:buFont typeface="Wingdings" panose="05000000000000000000" pitchFamily="2" charset="2"/>
              <a:buChar char="v"/>
            </a:pPr>
            <a:r>
              <a:rPr lang="fr-FR" sz="2400" b="1" dirty="0">
                <a:latin typeface="Times New Roman" panose="02020603050405020304" pitchFamily="18" charset="0"/>
                <a:cs typeface="Times New Roman" panose="02020603050405020304" pitchFamily="18" charset="0"/>
              </a:rPr>
              <a:t>Antécédents dentaires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L’enfant consulte le dentiste familial tous les six mois pour les visites de contrôle.</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Un traitement antérieur sous anesthésie locale seule a été tenté mais interrompu en raison d’un </a:t>
            </a:r>
            <a:r>
              <a:rPr lang="fr-FR" sz="2400" b="1" dirty="0">
                <a:latin typeface="Times New Roman" panose="02020603050405020304" pitchFamily="18" charset="0"/>
                <a:cs typeface="Times New Roman" panose="02020603050405020304" pitchFamily="18" charset="0"/>
              </a:rPr>
              <a:t>comportement non coopératif</a:t>
            </a:r>
            <a:r>
              <a:rPr lang="fr-FR" sz="2400" dirty="0">
                <a:latin typeface="Times New Roman" panose="02020603050405020304" pitchFamily="18" charset="0"/>
                <a:cs typeface="Times New Roman" panose="02020603050405020304" pitchFamily="18" charset="0"/>
              </a:rPr>
              <a: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L’enfant semble </a:t>
            </a:r>
            <a:r>
              <a:rPr lang="fr-FR" sz="2400" b="1" dirty="0">
                <a:latin typeface="Times New Roman" panose="02020603050405020304" pitchFamily="18" charset="0"/>
                <a:cs typeface="Times New Roman" panose="02020603050405020304" pitchFamily="18" charset="0"/>
              </a:rPr>
              <a:t>modérément anxieux</a:t>
            </a:r>
            <a:r>
              <a:rPr lang="fr-FR" sz="2400" dirty="0">
                <a:latin typeface="Times New Roman" panose="02020603050405020304" pitchFamily="18" charset="0"/>
                <a:cs typeface="Times New Roman" panose="02020603050405020304" pitchFamily="18" charset="0"/>
              </a:rPr>
              <a:t>, mais a coopéré lors des examens dentaires et radiographies précédents.</a:t>
            </a:r>
          </a:p>
          <a:p>
            <a:pPr marL="342900" indent="-342900">
              <a:buFont typeface="Wingdings" panose="05000000000000000000" pitchFamily="2" charset="2"/>
              <a:buChar char="v"/>
            </a:pPr>
            <a:r>
              <a:rPr lang="fr-FR" sz="2400" b="1" dirty="0">
                <a:latin typeface="Times New Roman" panose="02020603050405020304" pitchFamily="18" charset="0"/>
                <a:cs typeface="Times New Roman" panose="02020603050405020304" pitchFamily="18" charset="0"/>
              </a:rPr>
              <a:t>Examen extraoral: RAS</a:t>
            </a:r>
          </a:p>
          <a:p>
            <a:pPr marL="342900" indent="-342900">
              <a:buFont typeface="Wingdings" panose="05000000000000000000" pitchFamily="2" charset="2"/>
              <a:buChar char="v"/>
            </a:pPr>
            <a:r>
              <a:rPr lang="fr-FR" sz="2400" b="1" dirty="0">
                <a:latin typeface="Times New Roman" panose="02020603050405020304" pitchFamily="18" charset="0"/>
                <a:cs typeface="Times New Roman" panose="02020603050405020304" pitchFamily="18" charset="0"/>
              </a:rPr>
              <a:t> Examen intraoral : dentition mixte</a:t>
            </a:r>
            <a:r>
              <a:rPr lang="fr-FR" sz="2400" dirty="0">
                <a:latin typeface="Times New Roman" panose="02020603050405020304" pitchFamily="18" charset="0"/>
                <a:cs typeface="Times New Roman" panose="02020603050405020304" pitchFamily="18" charset="0"/>
              </a:rPr>
              <a:t> présentant </a:t>
            </a:r>
            <a:r>
              <a:rPr lang="fr-FR" sz="2400" b="1" dirty="0">
                <a:latin typeface="Times New Roman" panose="02020603050405020304" pitchFamily="18" charset="0"/>
                <a:cs typeface="Times New Roman" panose="02020603050405020304" pitchFamily="18" charset="0"/>
              </a:rPr>
              <a:t>plusieurs lésions carieuses</a:t>
            </a:r>
            <a:r>
              <a:rPr lang="fr-FR" sz="2400" dirty="0">
                <a:latin typeface="Times New Roman" panose="02020603050405020304" pitchFamily="18" charset="0"/>
                <a:cs typeface="Times New Roman" panose="02020603050405020304" pitchFamily="18" charset="0"/>
              </a:rPr>
              <a:t>.</a:t>
            </a:r>
            <a:endParaRPr lang="fr-DZ" sz="24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4FFE9A00-9C73-18D2-199B-C1E2AAA4CDC5}"/>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599940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E7F168-4BF5-7131-0AC9-30AE10FE09FF}"/>
              </a:ext>
            </a:extLst>
          </p:cNvPr>
          <p:cNvSpPr txBox="1"/>
          <p:nvPr/>
        </p:nvSpPr>
        <p:spPr>
          <a:xfrm>
            <a:off x="281940" y="2044005"/>
            <a:ext cx="8279130" cy="1384995"/>
          </a:xfrm>
          <a:prstGeom prst="rect">
            <a:avLst/>
          </a:prstGeom>
          <a:noFill/>
        </p:spPr>
        <p:txBody>
          <a:bodyPr wrap="square">
            <a:spAutoFit/>
          </a:bodyPr>
          <a:lstStyle/>
          <a:p>
            <a:pPr marL="285750" indent="-28575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Le patient présente une  </a:t>
            </a:r>
            <a:r>
              <a:rPr lang="fr-FR" sz="2800" b="1" dirty="0">
                <a:latin typeface="Times New Roman" panose="02020603050405020304" pitchFamily="18" charset="0"/>
                <a:cs typeface="Times New Roman" panose="02020603050405020304" pitchFamily="18" charset="0"/>
              </a:rPr>
              <a:t>Anxiété modérée</a:t>
            </a:r>
            <a:r>
              <a:rPr lang="fr-FR" b="1" dirty="0"/>
              <a:t>.</a:t>
            </a:r>
          </a:p>
          <a:p>
            <a:pPr marL="285750" indent="-28575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on </a:t>
            </a:r>
            <a:r>
              <a:rPr lang="fr-FR" sz="2800" b="1" dirty="0">
                <a:latin typeface="Times New Roman" panose="02020603050405020304" pitchFamily="18" charset="0"/>
                <a:cs typeface="Times New Roman" panose="02020603050405020304" pitchFamily="18" charset="0"/>
              </a:rPr>
              <a:t>utilise du protoxyde d’azote/oxygène</a:t>
            </a:r>
            <a:r>
              <a:rPr lang="fr-FR" sz="2800" dirty="0">
                <a:latin typeface="Times New Roman" panose="02020603050405020304" pitchFamily="18" charset="0"/>
                <a:cs typeface="Times New Roman" panose="02020603050405020304" pitchFamily="18" charset="0"/>
              </a:rPr>
              <a:t> pendant les soins afin de </a:t>
            </a:r>
            <a:r>
              <a:rPr lang="fr-FR" sz="2800" b="1" dirty="0">
                <a:latin typeface="Times New Roman" panose="02020603050405020304" pitchFamily="18" charset="0"/>
                <a:cs typeface="Times New Roman" panose="02020603050405020304" pitchFamily="18" charset="0"/>
              </a:rPr>
              <a:t>gérer cette anxiété.</a:t>
            </a:r>
            <a:endParaRPr lang="fr-FR" sz="28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E3C042AC-4E3E-1B4C-5C4A-923EDE3604C6}"/>
              </a:ext>
            </a:extLst>
          </p:cNvPr>
          <p:cNvPicPr>
            <a:picLocks noChangeAspect="1"/>
          </p:cNvPicPr>
          <p:nvPr/>
        </p:nvPicPr>
        <p:blipFill>
          <a:blip r:embed="rId2"/>
          <a:stretch>
            <a:fillRect/>
          </a:stretch>
        </p:blipFill>
        <p:spPr>
          <a:xfrm>
            <a:off x="8909628" y="1176803"/>
            <a:ext cx="3160452" cy="3499399"/>
          </a:xfrm>
          <a:prstGeom prst="rect">
            <a:avLst/>
          </a:prstGeom>
        </p:spPr>
      </p:pic>
      <p:sp>
        <p:nvSpPr>
          <p:cNvPr id="2" name="ZoneTexte 1">
            <a:extLst>
              <a:ext uri="{FF2B5EF4-FFF2-40B4-BE49-F238E27FC236}">
                <a16:creationId xmlns:a16="http://schemas.microsoft.com/office/drawing/2014/main" id="{378A15B0-AC05-A053-E1D1-A1233A0DC318}"/>
              </a:ext>
            </a:extLst>
          </p:cNvPr>
          <p:cNvSpPr txBox="1"/>
          <p:nvPr/>
        </p:nvSpPr>
        <p:spPr>
          <a:xfrm>
            <a:off x="8149590" y="4789170"/>
            <a:ext cx="3920490" cy="646331"/>
          </a:xfrm>
          <a:prstGeom prst="rect">
            <a:avLst/>
          </a:prstGeom>
          <a:noFill/>
        </p:spPr>
        <p:txBody>
          <a:bodyPr wrap="square" rtlCol="0">
            <a:spAutoFit/>
          </a:bodyPr>
          <a:lstStyle/>
          <a:p>
            <a:r>
              <a:rPr lang="fr-FR" b="1" dirty="0"/>
              <a:t>Figure : Administration du MEOPA chez l’enfant </a:t>
            </a:r>
            <a:endParaRPr lang="fr-DZ" b="1" dirty="0"/>
          </a:p>
        </p:txBody>
      </p:sp>
      <p:sp>
        <p:nvSpPr>
          <p:cNvPr id="6" name="ZoneTexte 5">
            <a:extLst>
              <a:ext uri="{FF2B5EF4-FFF2-40B4-BE49-F238E27FC236}">
                <a16:creationId xmlns:a16="http://schemas.microsoft.com/office/drawing/2014/main" id="{8A887C99-0122-91B4-25BA-8B22A7A0682C}"/>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221278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E52FFF5-796D-7AC7-66A9-DA0299F9DAF4}"/>
              </a:ext>
            </a:extLst>
          </p:cNvPr>
          <p:cNvSpPr txBox="1"/>
          <p:nvPr/>
        </p:nvSpPr>
        <p:spPr>
          <a:xfrm>
            <a:off x="0" y="266596"/>
            <a:ext cx="12321540" cy="5909310"/>
          </a:xfrm>
          <a:prstGeom prst="rect">
            <a:avLst/>
          </a:prstGeom>
          <a:noFill/>
        </p:spPr>
        <p:txBody>
          <a:bodyPr wrap="square">
            <a:spAutoFit/>
          </a:bodyPr>
          <a:lstStyle/>
          <a:p>
            <a:pPr>
              <a:buNone/>
            </a:pPr>
            <a:r>
              <a:rPr lang="fr-FR" sz="2700" b="1" dirty="0">
                <a:solidFill>
                  <a:srgbClr val="1F5553"/>
                </a:solidFill>
                <a:latin typeface="Times New Roman" panose="02020603050405020304" pitchFamily="18" charset="0"/>
                <a:cs typeface="Times New Roman" panose="02020603050405020304" pitchFamily="18" charset="0"/>
              </a:rPr>
              <a:t>Technique d’administration</a:t>
            </a:r>
          </a:p>
          <a:p>
            <a:pPr>
              <a:buFont typeface="+mj-lt"/>
              <a:buAutoNum type="arabicPeriod"/>
            </a:pPr>
            <a:r>
              <a:rPr lang="fr-FR" sz="2700" b="1" dirty="0">
                <a:latin typeface="Times New Roman" panose="02020603050405020304" pitchFamily="18" charset="0"/>
                <a:cs typeface="Times New Roman" panose="02020603050405020304" pitchFamily="18" charset="0"/>
              </a:rPr>
              <a:t>Éviter un repas lourd  avant la sédation</a:t>
            </a:r>
            <a:br>
              <a:rPr lang="fr-FR" sz="2700" dirty="0">
                <a:latin typeface="Times New Roman" panose="02020603050405020304" pitchFamily="18" charset="0"/>
                <a:cs typeface="Times New Roman" panose="02020603050405020304" pitchFamily="18" charset="0"/>
              </a:rPr>
            </a:br>
            <a:r>
              <a:rPr lang="fr-FR" sz="2700" dirty="0">
                <a:latin typeface="Times New Roman" panose="02020603050405020304" pitchFamily="18" charset="0"/>
                <a:cs typeface="Times New Roman" panose="02020603050405020304" pitchFamily="18" charset="0"/>
              </a:rPr>
              <a:t>→ Pour </a:t>
            </a:r>
            <a:r>
              <a:rPr lang="fr-FR" sz="2700" b="1" dirty="0">
                <a:latin typeface="Times New Roman" panose="02020603050405020304" pitchFamily="18" charset="0"/>
                <a:cs typeface="Times New Roman" panose="02020603050405020304" pitchFamily="18" charset="0"/>
              </a:rPr>
              <a:t>réduire le risque de nausées et vomissements</a:t>
            </a:r>
            <a:r>
              <a:rPr lang="fr-FR" sz="2700" dirty="0">
                <a:latin typeface="Times New Roman" panose="02020603050405020304" pitchFamily="18" charset="0"/>
                <a:cs typeface="Times New Roman" panose="02020603050405020304" pitchFamily="18" charset="0"/>
              </a:rPr>
              <a:t> pendant la procédure.</a:t>
            </a:r>
          </a:p>
          <a:p>
            <a:pPr>
              <a:buFont typeface="+mj-lt"/>
              <a:buAutoNum type="arabicPeriod"/>
            </a:pPr>
            <a:r>
              <a:rPr lang="fr-FR" sz="2700" b="1" dirty="0">
                <a:latin typeface="Times New Roman" panose="02020603050405020304" pitchFamily="18" charset="0"/>
                <a:cs typeface="Times New Roman" panose="02020603050405020304" pitchFamily="18" charset="0"/>
              </a:rPr>
              <a:t>Choisir la taille appropriée du masque nasal (nasal </a:t>
            </a:r>
            <a:r>
              <a:rPr lang="fr-FR" sz="2700" b="1" dirty="0" err="1">
                <a:latin typeface="Times New Roman" panose="02020603050405020304" pitchFamily="18" charset="0"/>
                <a:cs typeface="Times New Roman" panose="02020603050405020304" pitchFamily="18" charset="0"/>
              </a:rPr>
              <a:t>hood</a:t>
            </a:r>
            <a:r>
              <a:rPr lang="fr-FR" sz="2700" b="1" dirty="0">
                <a:latin typeface="Times New Roman" panose="02020603050405020304" pitchFamily="18" charset="0"/>
                <a:cs typeface="Times New Roman" panose="02020603050405020304" pitchFamily="18" charset="0"/>
              </a:rPr>
              <a:t>)</a:t>
            </a:r>
            <a:br>
              <a:rPr lang="fr-FR" sz="2700" dirty="0">
                <a:latin typeface="Times New Roman" panose="02020603050405020304" pitchFamily="18" charset="0"/>
                <a:cs typeface="Times New Roman" panose="02020603050405020304" pitchFamily="18" charset="0"/>
              </a:rPr>
            </a:br>
            <a:r>
              <a:rPr lang="fr-FR" sz="2700" dirty="0">
                <a:latin typeface="Times New Roman" panose="02020603050405020304" pitchFamily="18" charset="0"/>
                <a:cs typeface="Times New Roman" panose="02020603050405020304" pitchFamily="18" charset="0"/>
              </a:rPr>
              <a:t>→ Il doit être </a:t>
            </a:r>
            <a:r>
              <a:rPr lang="fr-FR" sz="2700" b="1" dirty="0">
                <a:latin typeface="Times New Roman" panose="02020603050405020304" pitchFamily="18" charset="0"/>
                <a:cs typeface="Times New Roman" panose="02020603050405020304" pitchFamily="18" charset="0"/>
              </a:rPr>
              <a:t>ajusté au visage de l’enfant</a:t>
            </a:r>
            <a:r>
              <a:rPr lang="fr-FR" sz="2700" dirty="0">
                <a:latin typeface="Times New Roman" panose="02020603050405020304" pitchFamily="18" charset="0"/>
                <a:cs typeface="Times New Roman" panose="02020603050405020304" pitchFamily="18" charset="0"/>
              </a:rPr>
              <a:t> pour assurer une bonne étanchéité et confort.</a:t>
            </a:r>
          </a:p>
          <a:p>
            <a:pPr>
              <a:buFont typeface="+mj-lt"/>
              <a:buAutoNum type="arabicPeriod"/>
            </a:pPr>
            <a:r>
              <a:rPr lang="fr-FR" sz="2700" b="1" dirty="0">
                <a:latin typeface="Times New Roman" panose="02020603050405020304" pitchFamily="18" charset="0"/>
                <a:cs typeface="Times New Roman" panose="02020603050405020304" pitchFamily="18" charset="0"/>
              </a:rPr>
              <a:t>Débit total : 5 à 6 L/min de mélange O₂/N₂O</a:t>
            </a:r>
            <a:br>
              <a:rPr lang="fr-FR" sz="2700" dirty="0">
                <a:latin typeface="Times New Roman" panose="02020603050405020304" pitchFamily="18" charset="0"/>
                <a:cs typeface="Times New Roman" panose="02020603050405020304" pitchFamily="18" charset="0"/>
              </a:rPr>
            </a:br>
            <a:r>
              <a:rPr lang="fr-FR" sz="2700" dirty="0">
                <a:latin typeface="Times New Roman" panose="02020603050405020304" pitchFamily="18" charset="0"/>
                <a:cs typeface="Times New Roman" panose="02020603050405020304" pitchFamily="18" charset="0"/>
              </a:rPr>
              <a:t>→ Vérifier la </a:t>
            </a:r>
            <a:r>
              <a:rPr lang="fr-FR" sz="2700" b="1" dirty="0">
                <a:latin typeface="Times New Roman" panose="02020603050405020304" pitchFamily="18" charset="0"/>
                <a:cs typeface="Times New Roman" panose="02020603050405020304" pitchFamily="18" charset="0"/>
              </a:rPr>
              <a:t>valve de sécurité (fail-</a:t>
            </a:r>
            <a:r>
              <a:rPr lang="fr-FR" sz="2700" b="1" dirty="0" err="1">
                <a:latin typeface="Times New Roman" panose="02020603050405020304" pitchFamily="18" charset="0"/>
                <a:cs typeface="Times New Roman" panose="02020603050405020304" pitchFamily="18" charset="0"/>
              </a:rPr>
              <a:t>safe</a:t>
            </a:r>
            <a:r>
              <a:rPr lang="fr-FR" sz="2700" b="1" dirty="0">
                <a:latin typeface="Times New Roman" panose="02020603050405020304" pitchFamily="18" charset="0"/>
                <a:cs typeface="Times New Roman" panose="02020603050405020304" pitchFamily="18" charset="0"/>
              </a:rPr>
              <a:t> valve)</a:t>
            </a:r>
            <a:r>
              <a:rPr lang="fr-FR" sz="2700" dirty="0">
                <a:latin typeface="Times New Roman" panose="02020603050405020304" pitchFamily="18" charset="0"/>
                <a:cs typeface="Times New Roman" panose="02020603050405020304" pitchFamily="18" charset="0"/>
              </a:rPr>
              <a:t> qui empêche tout flux de gaz s’il n’y a pas d’oxygène. </a:t>
            </a:r>
            <a:r>
              <a:rPr lang="fr-FR" sz="2700" i="1" dirty="0">
                <a:latin typeface="Times New Roman" panose="02020603050405020304" pitchFamily="18" charset="0"/>
                <a:cs typeface="Times New Roman" panose="02020603050405020304" pitchFamily="18" charset="0"/>
              </a:rPr>
              <a:t>(Rose et </a:t>
            </a:r>
            <a:r>
              <a:rPr lang="fr-FR" sz="2700" i="1" dirty="0" err="1">
                <a:latin typeface="Times New Roman" panose="02020603050405020304" pitchFamily="18" charset="0"/>
                <a:cs typeface="Times New Roman" panose="02020603050405020304" pitchFamily="18" charset="0"/>
              </a:rPr>
              <a:t>McLarney</a:t>
            </a:r>
            <a:r>
              <a:rPr lang="fr-FR" sz="2700" i="1" dirty="0">
                <a:latin typeface="Times New Roman" panose="02020603050405020304" pitchFamily="18" charset="0"/>
                <a:cs typeface="Times New Roman" panose="02020603050405020304" pitchFamily="18" charset="0"/>
              </a:rPr>
              <a:t>, 2014)</a:t>
            </a:r>
            <a:endParaRPr lang="fr-FR" sz="2700" dirty="0">
              <a:latin typeface="Times New Roman" panose="02020603050405020304" pitchFamily="18" charset="0"/>
              <a:cs typeface="Times New Roman" panose="02020603050405020304" pitchFamily="18" charset="0"/>
            </a:endParaRPr>
          </a:p>
          <a:p>
            <a:pPr>
              <a:buFont typeface="+mj-lt"/>
              <a:buAutoNum type="arabicPeriod"/>
            </a:pPr>
            <a:r>
              <a:rPr lang="fr-FR" sz="2700" b="1" dirty="0">
                <a:latin typeface="Times New Roman" panose="02020603050405020304" pitchFamily="18" charset="0"/>
                <a:cs typeface="Times New Roman" panose="02020603050405020304" pitchFamily="18" charset="0"/>
              </a:rPr>
              <a:t>Administration initiale : 100 % d’oxygène pendant 1 à 2 minutes</a:t>
            </a:r>
            <a:br>
              <a:rPr lang="fr-FR" sz="2700" dirty="0">
                <a:latin typeface="Times New Roman" panose="02020603050405020304" pitchFamily="18" charset="0"/>
                <a:cs typeface="Times New Roman" panose="02020603050405020304" pitchFamily="18" charset="0"/>
              </a:rPr>
            </a:br>
            <a:r>
              <a:rPr lang="fr-FR" sz="2700" dirty="0">
                <a:latin typeface="Times New Roman" panose="02020603050405020304" pitchFamily="18" charset="0"/>
                <a:cs typeface="Times New Roman" panose="02020603050405020304" pitchFamily="18" charset="0"/>
              </a:rPr>
              <a:t>→ Pour </a:t>
            </a:r>
            <a:r>
              <a:rPr lang="fr-FR" sz="2700" b="1" dirty="0">
                <a:latin typeface="Times New Roman" panose="02020603050405020304" pitchFamily="18" charset="0"/>
                <a:cs typeface="Times New Roman" panose="02020603050405020304" pitchFamily="18" charset="0"/>
              </a:rPr>
              <a:t>préparer</a:t>
            </a:r>
            <a:r>
              <a:rPr lang="fr-FR" sz="2700" dirty="0">
                <a:latin typeface="Times New Roman" panose="02020603050405020304" pitchFamily="18" charset="0"/>
                <a:cs typeface="Times New Roman" panose="02020603050405020304" pitchFamily="18" charset="0"/>
              </a:rPr>
              <a:t> le patient et s’assurer que la respiration nasale est adéquate.</a:t>
            </a:r>
          </a:p>
          <a:p>
            <a:pPr>
              <a:buFont typeface="+mj-lt"/>
              <a:buAutoNum type="arabicPeriod"/>
            </a:pPr>
            <a:r>
              <a:rPr lang="fr-FR" sz="2700" b="1" dirty="0">
                <a:latin typeface="Times New Roman" panose="02020603050405020304" pitchFamily="18" charset="0"/>
                <a:cs typeface="Times New Roman" panose="02020603050405020304" pitchFamily="18" charset="0"/>
              </a:rPr>
              <a:t>Début de la titration du protoxyde d’azote</a:t>
            </a:r>
            <a:br>
              <a:rPr lang="fr-FR" sz="2700" dirty="0">
                <a:latin typeface="Times New Roman" panose="02020603050405020304" pitchFamily="18" charset="0"/>
                <a:cs typeface="Times New Roman" panose="02020603050405020304" pitchFamily="18" charset="0"/>
              </a:rPr>
            </a:br>
            <a:r>
              <a:rPr lang="fr-FR" sz="2700" dirty="0">
                <a:latin typeface="Times New Roman" panose="02020603050405020304" pitchFamily="18" charset="0"/>
                <a:cs typeface="Times New Roman" panose="02020603050405020304" pitchFamily="18" charset="0"/>
              </a:rPr>
              <a:t>→ Augmenter la concentration de N₂O </a:t>
            </a:r>
            <a:r>
              <a:rPr lang="fr-FR" sz="2700" b="1" dirty="0">
                <a:latin typeface="Times New Roman" panose="02020603050405020304" pitchFamily="18" charset="0"/>
                <a:cs typeface="Times New Roman" panose="02020603050405020304" pitchFamily="18" charset="0"/>
              </a:rPr>
              <a:t>par paliers de 10 % toutes les 3 à 4 minutes</a:t>
            </a:r>
            <a:br>
              <a:rPr lang="fr-FR" sz="2700" dirty="0">
                <a:latin typeface="Times New Roman" panose="02020603050405020304" pitchFamily="18" charset="0"/>
                <a:cs typeface="Times New Roman" panose="02020603050405020304" pitchFamily="18" charset="0"/>
              </a:rPr>
            </a:br>
            <a:r>
              <a:rPr lang="fr-FR" sz="2700" dirty="0">
                <a:latin typeface="Times New Roman" panose="02020603050405020304" pitchFamily="18" charset="0"/>
                <a:cs typeface="Times New Roman" panose="02020603050405020304" pitchFamily="18" charset="0"/>
              </a:rPr>
              <a:t>→ </a:t>
            </a:r>
            <a:r>
              <a:rPr lang="fr-FR" sz="2700" b="1" dirty="0">
                <a:latin typeface="Times New Roman" panose="02020603050405020304" pitchFamily="18" charset="0"/>
                <a:cs typeface="Times New Roman" panose="02020603050405020304" pitchFamily="18" charset="0"/>
              </a:rPr>
              <a:t>Ne pas dépasser 50 % de N₂O</a:t>
            </a:r>
            <a:r>
              <a:rPr lang="fr-FR" sz="2700" dirty="0">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9EC21315-D32E-A130-30F1-82F5513F4FEF}"/>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93286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D68B764-8A7F-3BAD-1D1E-80DA76AEC7C5}"/>
              </a:ext>
            </a:extLst>
          </p:cNvPr>
          <p:cNvSpPr txBox="1"/>
          <p:nvPr/>
        </p:nvSpPr>
        <p:spPr>
          <a:xfrm>
            <a:off x="365760" y="582067"/>
            <a:ext cx="11167110" cy="5262979"/>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6. Assurer une bonne évacuation</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 Pour </a:t>
            </a:r>
            <a:r>
              <a:rPr lang="fr-FR" sz="2800" b="1" dirty="0">
                <a:latin typeface="Times New Roman" panose="02020603050405020304" pitchFamily="18" charset="0"/>
                <a:cs typeface="Times New Roman" panose="02020603050405020304" pitchFamily="18" charset="0"/>
              </a:rPr>
              <a:t>réduire l’exposition du personnel</a:t>
            </a:r>
            <a:r>
              <a:rPr lang="fr-FR" sz="2800" dirty="0">
                <a:latin typeface="Times New Roman" panose="02020603050405020304" pitchFamily="18" charset="0"/>
                <a:cs typeface="Times New Roman" panose="02020603050405020304" pitchFamily="18" charset="0"/>
              </a:rPr>
              <a:t> au protoxyde d’azote (risque professionnel).</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cs typeface="Times New Roman" panose="02020603050405020304" pitchFamily="18" charset="0"/>
              </a:rPr>
              <a:t>7. </a:t>
            </a:r>
            <a:r>
              <a:rPr lang="fr-FR" sz="2800" i="1" dirty="0">
                <a:latin typeface="Times New Roman" panose="02020603050405020304" pitchFamily="18" charset="0"/>
                <a:cs typeface="Times New Roman" panose="02020603050405020304" pitchFamily="18" charset="0"/>
              </a:rPr>
              <a:t>P</a:t>
            </a:r>
            <a:r>
              <a:rPr lang="fr-FR" sz="2800" b="1" dirty="0">
                <a:latin typeface="Times New Roman" panose="02020603050405020304" pitchFamily="18" charset="0"/>
                <a:cs typeface="Times New Roman" panose="02020603050405020304" pitchFamily="18" charset="0"/>
              </a:rPr>
              <a:t>endant le traitement :</a:t>
            </a:r>
            <a:endParaRPr lang="fr-FR" sz="28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fr-FR" sz="2800" b="1" dirty="0">
                <a:latin typeface="Times New Roman" panose="02020603050405020304" pitchFamily="18" charset="0"/>
                <a:cs typeface="Times New Roman" panose="02020603050405020304" pitchFamily="18" charset="0"/>
              </a:rPr>
              <a:t>Surveiller visuellement</a:t>
            </a:r>
            <a:r>
              <a:rPr lang="fr-FR" sz="2800" dirty="0">
                <a:latin typeface="Times New Roman" panose="02020603050405020304" pitchFamily="18" charset="0"/>
                <a:cs typeface="Times New Roman" panose="02020603050405020304" pitchFamily="18" charset="0"/>
              </a:rPr>
              <a:t> la fréquence respiratoire et le </a:t>
            </a:r>
            <a:r>
              <a:rPr lang="fr-FR" sz="2800" b="1" dirty="0">
                <a:latin typeface="Times New Roman" panose="02020603050405020304" pitchFamily="18" charset="0"/>
                <a:cs typeface="Times New Roman" panose="02020603050405020304" pitchFamily="18" charset="0"/>
              </a:rPr>
              <a:t>niveau de conscience</a:t>
            </a:r>
            <a:r>
              <a:rPr lang="fr-FR" sz="2800" dirty="0">
                <a:latin typeface="Times New Roman" panose="02020603050405020304" pitchFamily="18" charset="0"/>
                <a:cs typeface="Times New Roman" panose="02020603050405020304" pitchFamily="18" charset="0"/>
              </a:rPr>
              <a:t> du patient.</a:t>
            </a:r>
          </a:p>
          <a:p>
            <a:pPr marL="742950" lvl="1" indent="-285750">
              <a:buFont typeface="+mj-lt"/>
              <a:buAutoNum type="arabicPeriod"/>
            </a:pPr>
            <a:r>
              <a:rPr lang="fr-FR" sz="2800" dirty="0">
                <a:latin typeface="Times New Roman" panose="02020603050405020304" pitchFamily="18" charset="0"/>
                <a:cs typeface="Times New Roman" panose="02020603050405020304" pitchFamily="18" charset="0"/>
              </a:rPr>
              <a:t>Le patient devient </a:t>
            </a:r>
            <a:r>
              <a:rPr lang="fr-FR" sz="2800" b="1" dirty="0">
                <a:latin typeface="Times New Roman" panose="02020603050405020304" pitchFamily="18" charset="0"/>
                <a:cs typeface="Times New Roman" panose="02020603050405020304" pitchFamily="18" charset="0"/>
              </a:rPr>
              <a:t>plus calme, coopérant et réceptif aux suggestions</a:t>
            </a:r>
            <a:r>
              <a:rPr lang="fr-FR" sz="2800" dirty="0">
                <a:latin typeface="Times New Roman" panose="02020603050405020304" pitchFamily="18" charset="0"/>
                <a:cs typeface="Times New Roman" panose="02020603050405020304" pitchFamily="18" charset="0"/>
              </a:rPr>
              <a:t>.</a:t>
            </a:r>
          </a:p>
          <a:p>
            <a:pPr marL="742950" lvl="1" indent="-285750">
              <a:buFont typeface="+mj-lt"/>
              <a:buAutoNum type="arabicPeriod"/>
            </a:pPr>
            <a:r>
              <a:rPr lang="fr-FR" sz="2800" dirty="0">
                <a:latin typeface="Times New Roman" panose="02020603050405020304" pitchFamily="18" charset="0"/>
                <a:cs typeface="Times New Roman" panose="02020603050405020304" pitchFamily="18" charset="0"/>
              </a:rPr>
              <a:t>Les </a:t>
            </a:r>
            <a:r>
              <a:rPr lang="fr-FR" sz="2800" b="1" dirty="0">
                <a:latin typeface="Times New Roman" panose="02020603050405020304" pitchFamily="18" charset="0"/>
                <a:cs typeface="Times New Roman" panose="02020603050405020304" pitchFamily="18" charset="0"/>
              </a:rPr>
              <a:t>techniques de communication</a:t>
            </a:r>
            <a:r>
              <a:rPr lang="fr-FR" sz="2800" dirty="0">
                <a:latin typeface="Times New Roman" panose="02020603050405020304" pitchFamily="18" charset="0"/>
                <a:cs typeface="Times New Roman" panose="02020603050405020304" pitchFamily="18" charset="0"/>
              </a:rPr>
              <a:t> (Tell-Show-Do, renforcement positif, etc.) deviennent plus efficaces.</a:t>
            </a:r>
          </a:p>
          <a:p>
            <a:r>
              <a:rPr lang="fr-FR" sz="2800" b="1" dirty="0">
                <a:latin typeface="Times New Roman" panose="02020603050405020304" pitchFamily="18" charset="0"/>
                <a:cs typeface="Times New Roman" panose="02020603050405020304" pitchFamily="18" charset="0"/>
              </a:rPr>
              <a:t>8. Fin du traitement :</a:t>
            </a:r>
            <a:endParaRPr lang="fr-FR" sz="2800"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fr-FR" sz="2800" dirty="0">
                <a:latin typeface="Times New Roman" panose="02020603050405020304" pitchFamily="18" charset="0"/>
                <a:cs typeface="Times New Roman" panose="02020603050405020304" pitchFamily="18" charset="0"/>
              </a:rPr>
              <a:t>Administrer </a:t>
            </a:r>
            <a:r>
              <a:rPr lang="fr-FR" sz="2800" b="1" dirty="0">
                <a:latin typeface="Times New Roman" panose="02020603050405020304" pitchFamily="18" charset="0"/>
                <a:cs typeface="Times New Roman" panose="02020603050405020304" pitchFamily="18" charset="0"/>
              </a:rPr>
              <a:t>100 % d’oxygène pendant 5 minutes</a:t>
            </a:r>
            <a:r>
              <a:rPr lang="fr-FR" sz="2800" dirty="0">
                <a:latin typeface="Times New Roman" panose="02020603050405020304" pitchFamily="18" charset="0"/>
                <a:cs typeface="Times New Roman" panose="02020603050405020304" pitchFamily="18" charset="0"/>
              </a:rPr>
              <a:t> pour </a:t>
            </a:r>
            <a:r>
              <a:rPr lang="fr-FR" sz="2800" b="1" dirty="0">
                <a:latin typeface="Times New Roman" panose="02020603050405020304" pitchFamily="18" charset="0"/>
                <a:cs typeface="Times New Roman" panose="02020603050405020304" pitchFamily="18" charset="0"/>
              </a:rPr>
              <a:t>éviter l’hypoxie de diffusion</a:t>
            </a:r>
            <a:r>
              <a:rPr lang="fr-FR" sz="2800" dirty="0">
                <a:latin typeface="Times New Roman" panose="02020603050405020304" pitchFamily="18" charset="0"/>
                <a:cs typeface="Times New Roman" panose="02020603050405020304" pitchFamily="18" charset="0"/>
              </a:rPr>
              <a:t>. (AAPD, 2018–2019)</a:t>
            </a:r>
          </a:p>
        </p:txBody>
      </p:sp>
      <p:sp>
        <p:nvSpPr>
          <p:cNvPr id="2" name="ZoneTexte 1">
            <a:extLst>
              <a:ext uri="{FF2B5EF4-FFF2-40B4-BE49-F238E27FC236}">
                <a16:creationId xmlns:a16="http://schemas.microsoft.com/office/drawing/2014/main" id="{F6D92FF3-1599-FC3B-8C78-03DB4D4E8917}"/>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267082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34805DB-3CE4-20D3-0725-9FEA15F0933D}"/>
              </a:ext>
            </a:extLst>
          </p:cNvPr>
          <p:cNvSpPr txBox="1"/>
          <p:nvPr/>
        </p:nvSpPr>
        <p:spPr>
          <a:xfrm>
            <a:off x="457199" y="582066"/>
            <a:ext cx="11593285" cy="5693866"/>
          </a:xfrm>
          <a:prstGeom prst="rect">
            <a:avLst/>
          </a:prstGeom>
          <a:noFill/>
        </p:spPr>
        <p:txBody>
          <a:bodyPr wrap="square">
            <a:spAutoFit/>
          </a:bodyPr>
          <a:lstStyle/>
          <a:p>
            <a:pPr>
              <a:buNone/>
            </a:pPr>
            <a:r>
              <a:rPr lang="fr-DZ" dirty="0"/>
              <a:t>🦷</a:t>
            </a:r>
            <a:r>
              <a:rPr lang="fr-FR" sz="2800" b="1" dirty="0">
                <a:solidFill>
                  <a:srgbClr val="1F5553"/>
                </a:solidFill>
                <a:latin typeface="Times New Roman" panose="02020603050405020304" pitchFamily="18" charset="0"/>
                <a:cs typeface="Times New Roman" panose="02020603050405020304" pitchFamily="18" charset="0"/>
              </a:rPr>
              <a:t>En clinique : que faire pour améliorer la prise en charge de l’enfant ?</a:t>
            </a:r>
          </a:p>
          <a:p>
            <a:pPr>
              <a:buFont typeface="+mj-lt"/>
              <a:buAutoNum type="arabicPeriod"/>
            </a:pPr>
            <a:r>
              <a:rPr lang="fr-FR" sz="2400" b="1" dirty="0">
                <a:latin typeface="Times New Roman" panose="02020603050405020304" pitchFamily="18" charset="0"/>
                <a:cs typeface="Times New Roman" panose="02020603050405020304" pitchFamily="18" charset="0"/>
              </a:rPr>
              <a:t>Créer un environnement rassurant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salle d’attente accueillante :  couleurs douces, ambiance calme, des </a:t>
            </a:r>
            <a:r>
              <a:rPr lang="fr-FR" sz="2400" dirty="0" err="1">
                <a:latin typeface="Times New Roman" panose="02020603050405020304" pitchFamily="18" charset="0"/>
                <a:cs typeface="Times New Roman" panose="02020603050405020304" pitchFamily="18" charset="0"/>
              </a:rPr>
              <a:t>stikers</a:t>
            </a:r>
            <a:r>
              <a:rPr lang="fr-FR" sz="2400" dirty="0">
                <a:latin typeface="Times New Roman" panose="02020603050405020304" pitchFamily="18" charset="0"/>
                <a:cs typeface="Times New Roman" panose="02020603050405020304" pitchFamily="18" charset="0"/>
              </a:rPr>
              <a:t>.</a:t>
            </a:r>
          </a:p>
          <a:p>
            <a:pPr>
              <a:buFont typeface="+mj-lt"/>
              <a:buAutoNum type="arabicPeriod"/>
            </a:pPr>
            <a:r>
              <a:rPr lang="fr-FR" sz="2400" b="1" dirty="0">
                <a:latin typeface="Times New Roman" panose="02020603050405020304" pitchFamily="18" charset="0"/>
                <a:cs typeface="Times New Roman" panose="02020603050405020304" pitchFamily="18" charset="0"/>
              </a:rPr>
              <a:t>Observer et comprendre l’enfant</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Évaluer son âge, son comportement, son anxiété.</a:t>
            </a:r>
          </a:p>
          <a:p>
            <a:pPr>
              <a:buFont typeface="+mj-lt"/>
              <a:buAutoNum type="arabicPeriod"/>
            </a:pPr>
            <a:r>
              <a:rPr lang="fr-FR" sz="2400" b="1" dirty="0">
                <a:latin typeface="Times New Roman" panose="02020603050405020304" pitchFamily="18" charset="0"/>
                <a:cs typeface="Times New Roman" panose="02020603050405020304" pitchFamily="18" charset="0"/>
              </a:rPr>
              <a:t>Adapter la communication</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Méthode </a:t>
            </a:r>
            <a:r>
              <a:rPr lang="fr-FR" sz="2400" i="1" dirty="0">
                <a:latin typeface="Times New Roman" panose="02020603050405020304" pitchFamily="18" charset="0"/>
                <a:cs typeface="Times New Roman" panose="02020603050405020304" pitchFamily="18" charset="0"/>
              </a:rPr>
              <a:t>Tell-Show-Do</a:t>
            </a:r>
            <a:r>
              <a:rPr lang="fr-FR" sz="2400" dirty="0">
                <a:latin typeface="Times New Roman" panose="02020603050405020304" pitchFamily="18" charset="0"/>
                <a:cs typeface="Times New Roman" panose="02020603050405020304" pitchFamily="18" charset="0"/>
              </a:rPr>
              <a:t>, écoute active, mots simples et positifs.</a:t>
            </a:r>
          </a:p>
          <a:p>
            <a:pPr>
              <a:buFont typeface="+mj-lt"/>
              <a:buAutoNum type="arabicPeriod"/>
            </a:pPr>
            <a:r>
              <a:rPr lang="fr-FR" sz="2400" b="1" dirty="0">
                <a:latin typeface="Times New Roman" panose="02020603050405020304" pitchFamily="18" charset="0"/>
                <a:cs typeface="Times New Roman" panose="02020603050405020304" pitchFamily="18" charset="0"/>
              </a:rPr>
              <a:t>Impliquer les parents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Expliquer leur rôle avant, pendant et après les soins.</a:t>
            </a:r>
          </a:p>
          <a:p>
            <a:pPr>
              <a:buFont typeface="+mj-lt"/>
              <a:buAutoNum type="arabicPeriod"/>
            </a:pPr>
            <a:r>
              <a:rPr lang="fr-FR" sz="2400" b="1" dirty="0">
                <a:latin typeface="Times New Roman" panose="02020603050405020304" pitchFamily="18" charset="0"/>
                <a:cs typeface="Times New Roman" panose="02020603050405020304" pitchFamily="18" charset="0"/>
              </a:rPr>
              <a:t>Utiliser des techniques comportementales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Renforcement positif, distraction, modelage, hypnose.</a:t>
            </a:r>
          </a:p>
          <a:p>
            <a:pPr>
              <a:buFont typeface="+mj-lt"/>
              <a:buAutoNum type="arabicPeriod"/>
            </a:pPr>
            <a:r>
              <a:rPr lang="fr-FR" sz="2400" b="1" dirty="0">
                <a:latin typeface="Times New Roman" panose="02020603050405020304" pitchFamily="18" charset="0"/>
                <a:cs typeface="Times New Roman" panose="02020603050405020304" pitchFamily="18" charset="0"/>
              </a:rPr>
              <a:t>Recourir à des techniques médicales si besoin</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Sédation consciente ou anesthésie générale selon le degré de coopération.</a:t>
            </a:r>
          </a:p>
          <a:p>
            <a:pPr>
              <a:buFont typeface="+mj-lt"/>
              <a:buAutoNum type="arabicPeriod"/>
            </a:pPr>
            <a:r>
              <a:rPr lang="fr-FR" sz="2400" b="1" dirty="0">
                <a:latin typeface="Times New Roman" panose="02020603050405020304" pitchFamily="18" charset="0"/>
                <a:cs typeface="Times New Roman" panose="02020603050405020304" pitchFamily="18" charset="0"/>
              </a:rPr>
              <a:t>Assurer le suivi et la prévention</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Visites régulières, éducation à l’hygiène et à la prévention</a:t>
            </a:r>
          </a:p>
        </p:txBody>
      </p:sp>
      <p:pic>
        <p:nvPicPr>
          <p:cNvPr id="2068" name="Picture 20" descr="Adorable Kids Dental Care Stickers Set - Cute Boy With Tooth ...">
            <a:extLst>
              <a:ext uri="{FF2B5EF4-FFF2-40B4-BE49-F238E27FC236}">
                <a16:creationId xmlns:a16="http://schemas.microsoft.com/office/drawing/2014/main" id="{667EEF49-3999-2ACF-F35B-8E558E559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95" t="19012" r="31667" b="32435"/>
          <a:stretch>
            <a:fillRect/>
          </a:stretch>
        </p:blipFill>
        <p:spPr bwMode="auto">
          <a:xfrm>
            <a:off x="9519556" y="1785257"/>
            <a:ext cx="2416629" cy="328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13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F3E0C8-CC7E-2565-C05D-1BC4A478C1D8}"/>
              </a:ext>
            </a:extLst>
          </p:cNvPr>
          <p:cNvSpPr txBox="1"/>
          <p:nvPr/>
        </p:nvSpPr>
        <p:spPr>
          <a:xfrm>
            <a:off x="250372" y="809873"/>
            <a:ext cx="11234057" cy="5694059"/>
          </a:xfrm>
          <a:prstGeom prst="rect">
            <a:avLst/>
          </a:prstGeom>
          <a:noFill/>
        </p:spPr>
        <p:txBody>
          <a:bodyPr wrap="square">
            <a:spAutoFit/>
          </a:bodyPr>
          <a:lstStyle/>
          <a:p>
            <a:pPr lvl="0">
              <a:lnSpc>
                <a:spcPct val="107000"/>
              </a:lnSpc>
              <a:spcBef>
                <a:spcPts val="1800"/>
              </a:spcBef>
              <a:spcAft>
                <a:spcPts val="400"/>
              </a:spcAft>
            </a:pPr>
            <a:r>
              <a:rPr lang="fr-DZ" sz="4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Conclusion :</a:t>
            </a:r>
          </a:p>
          <a:p>
            <a:pPr marL="824865">
              <a:lnSpc>
                <a:spcPct val="115000"/>
              </a:lnSpc>
            </a:pPr>
            <a:r>
              <a:rPr lang="fr-DZ" sz="2800" dirty="0">
                <a:effectLst/>
                <a:latin typeface="Times New Roman" panose="02020603050405020304" pitchFamily="18" charset="0"/>
                <a:ea typeface="Calibri" panose="020F0502020204030204" pitchFamily="34" charset="0"/>
              </a:rPr>
              <a:t>L’approche comportementale permet de soigner la plupart des enfants, même ceux considérés comme « difficiles », grâce à une relation de confiance et du temps. Lorsque cette méthode est insuffisante, une prise en charge pharmacologique peut être envisagée. Quelle que soit la méthode, le praticien doit faire preuve d’empathie, d’écoute et de communication pour impliquer l’enfant et ses parents. Cette approche humaniste favorise une relation de qualité et rend les soins dentaires plus acceptables, assurant ainsi un meilleur avenir bucco-dentaire.</a:t>
            </a:r>
            <a:endParaRPr lang="fr-DZ" sz="2800" dirty="0">
              <a:effectLst/>
              <a:latin typeface="Calibri" panose="020F0502020204030204" pitchFamily="34" charset="0"/>
              <a:ea typeface="Calibri" panose="020F0502020204030204" pitchFamily="34" charset="0"/>
            </a:endParaRPr>
          </a:p>
          <a:p>
            <a:br>
              <a:rPr lang="fr-FR" sz="2800" kern="0" dirty="0">
                <a:effectLst/>
                <a:latin typeface="Times New Roman" panose="02020603050405020304" pitchFamily="18" charset="0"/>
                <a:ea typeface="Calibri" panose="020F0502020204030204" pitchFamily="34" charset="0"/>
              </a:rPr>
            </a:br>
            <a:endParaRPr lang="fr-DZ" sz="2800" dirty="0"/>
          </a:p>
        </p:txBody>
      </p:sp>
    </p:spTree>
    <p:extLst>
      <p:ext uri="{BB962C8B-B14F-4D97-AF65-F5344CB8AC3E}">
        <p14:creationId xmlns:p14="http://schemas.microsoft.com/office/powerpoint/2010/main" val="206610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769586A-5F29-81DA-1DA5-8EAF6CF3109A}"/>
              </a:ext>
            </a:extLst>
          </p:cNvPr>
          <p:cNvSpPr txBox="1"/>
          <p:nvPr/>
        </p:nvSpPr>
        <p:spPr>
          <a:xfrm>
            <a:off x="576942" y="674915"/>
            <a:ext cx="10798629" cy="4867615"/>
          </a:xfrm>
          <a:prstGeom prst="rect">
            <a:avLst/>
          </a:prstGeom>
          <a:noFill/>
        </p:spPr>
        <p:txBody>
          <a:bodyPr wrap="square">
            <a:spAutoFit/>
          </a:bodyPr>
          <a:lstStyle/>
          <a:p>
            <a:pPr marL="342900" lvl="0" indent="-342900">
              <a:lnSpc>
                <a:spcPct val="107000"/>
              </a:lnSpc>
              <a:spcBef>
                <a:spcPts val="1800"/>
              </a:spcBef>
              <a:spcAft>
                <a:spcPts val="400"/>
              </a:spcAft>
              <a:buFont typeface="+mj-lt"/>
              <a:buAutoNum type="arabicPeriod"/>
            </a:pPr>
            <a:r>
              <a:rPr lang="fr-DZ" sz="4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Introduction :</a:t>
            </a:r>
            <a:endParaRPr lang="fr-FR"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Bef>
                <a:spcPts val="1800"/>
              </a:spcBef>
              <a:spcAft>
                <a:spcPts val="400"/>
              </a:spcAft>
            </a:pPr>
            <a:r>
              <a:rPr lang="fr-FR" sz="2800" dirty="0">
                <a:effectLst/>
                <a:latin typeface="Times New Roman" panose="02020603050405020304" pitchFamily="18" charset="0"/>
                <a:ea typeface="Calibri" panose="020F0502020204030204" pitchFamily="34" charset="0"/>
              </a:rPr>
              <a:t>Les</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soins</a:t>
            </a:r>
            <a:r>
              <a:rPr lang="fr-FR" sz="2800" spc="-1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au</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cabinet</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dentaire</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sont</a:t>
            </a:r>
            <a:r>
              <a:rPr lang="fr-FR" sz="2800" spc="-2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fréquemment</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générateurs</a:t>
            </a:r>
            <a:r>
              <a:rPr lang="fr-FR" sz="2800" spc="-1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d'anxiété,</a:t>
            </a:r>
            <a:r>
              <a:rPr lang="fr-FR" sz="2800" spc="-3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en</a:t>
            </a:r>
            <a:r>
              <a:rPr lang="fr-FR" sz="2800" spc="-3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particulier</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chez l'enfant.</a:t>
            </a:r>
            <a:r>
              <a:rPr lang="fr-FR" sz="2800" spc="-30" dirty="0">
                <a:effectLst/>
                <a:latin typeface="Times New Roman" panose="02020603050405020304" pitchFamily="18" charset="0"/>
                <a:ea typeface="Calibri" panose="020F0502020204030204" pitchFamily="34" charset="0"/>
              </a:rPr>
              <a:t> </a:t>
            </a:r>
            <a:endParaRPr lang="fr-FR" sz="2800" spc="-30" dirty="0">
              <a:latin typeface="Times New Roman" panose="02020603050405020304" pitchFamily="18" charset="0"/>
              <a:ea typeface="Calibri" panose="020F0502020204030204" pitchFamily="34" charset="0"/>
            </a:endParaRPr>
          </a:p>
          <a:p>
            <a:pPr lvl="0">
              <a:lnSpc>
                <a:spcPct val="107000"/>
              </a:lnSpc>
              <a:spcBef>
                <a:spcPts val="1800"/>
              </a:spcBef>
              <a:spcAft>
                <a:spcPts val="400"/>
              </a:spcAft>
            </a:pPr>
            <a:r>
              <a:rPr lang="fr-FR" sz="2800" dirty="0">
                <a:effectLst/>
                <a:latin typeface="Times New Roman" panose="02020603050405020304" pitchFamily="18" charset="0"/>
                <a:ea typeface="Calibri" panose="020F0502020204030204" pitchFamily="34" charset="0"/>
              </a:rPr>
              <a:t>Il</a:t>
            </a:r>
            <a:r>
              <a:rPr lang="fr-FR" sz="2800" spc="-3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est</a:t>
            </a:r>
            <a:r>
              <a:rPr lang="fr-FR" sz="2800" spc="-3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fondamental</a:t>
            </a:r>
            <a:r>
              <a:rPr lang="fr-FR" sz="2800" spc="-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de</a:t>
            </a:r>
            <a:r>
              <a:rPr lang="fr-FR" sz="2800" spc="-1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savoir</a:t>
            </a:r>
            <a:r>
              <a:rPr lang="fr-FR" sz="2800" spc="-3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gérer</a:t>
            </a:r>
            <a:r>
              <a:rPr lang="fr-FR" sz="2800" spc="-4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cette</a:t>
            </a:r>
            <a:r>
              <a:rPr lang="fr-FR" sz="2800" spc="-2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appréhension</a:t>
            </a:r>
            <a:r>
              <a:rPr lang="fr-FR" sz="2800" spc="-2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afin</a:t>
            </a:r>
            <a:r>
              <a:rPr lang="fr-FR" sz="2800" spc="-2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qu'elle</a:t>
            </a:r>
            <a:r>
              <a:rPr lang="fr-FR" sz="2800" spc="-3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ne</a:t>
            </a:r>
            <a:r>
              <a:rPr lang="fr-FR" sz="2800" spc="-35"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perturbe</a:t>
            </a:r>
            <a:r>
              <a:rPr lang="fr-FR" sz="2800" spc="-4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pas le bon déroulement des soins.</a:t>
            </a:r>
            <a:endParaRPr lang="fr-FR" sz="2800" dirty="0">
              <a:latin typeface="Calibri" panose="020F0502020204030204" pitchFamily="34" charset="0"/>
              <a:ea typeface="Calibri" panose="020F0502020204030204" pitchFamily="34" charset="0"/>
            </a:endParaRPr>
          </a:p>
          <a:p>
            <a:pPr lvl="0">
              <a:lnSpc>
                <a:spcPct val="107000"/>
              </a:lnSpc>
              <a:spcBef>
                <a:spcPts val="1800"/>
              </a:spcBef>
              <a:spcAft>
                <a:spcPts val="400"/>
              </a:spcAft>
            </a:pPr>
            <a:r>
              <a:rPr lang="fr-FR" sz="2800" dirty="0">
                <a:effectLst/>
                <a:latin typeface="Times New Roman" panose="02020603050405020304" pitchFamily="18" charset="0"/>
                <a:ea typeface="Calibri" panose="020F0502020204030204" pitchFamily="34" charset="0"/>
              </a:rPr>
              <a:t>La première approche avec un enfant est essentielle : en effet, une mauvaise expérience durant l'enfance est la cause de la moitié des phobies à l’âge adulte.</a:t>
            </a:r>
            <a:endParaRPr lang="fr-DZ"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282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652060E-436F-5DD8-3712-F10A508D06FA}"/>
              </a:ext>
            </a:extLst>
          </p:cNvPr>
          <p:cNvSpPr txBox="1"/>
          <p:nvPr/>
        </p:nvSpPr>
        <p:spPr>
          <a:xfrm>
            <a:off x="0" y="146499"/>
            <a:ext cx="12070080" cy="6565002"/>
          </a:xfrm>
          <a:prstGeom prst="rect">
            <a:avLst/>
          </a:prstGeom>
          <a:noFill/>
        </p:spPr>
        <p:txBody>
          <a:bodyPr wrap="square">
            <a:spAutoFit/>
          </a:bodyPr>
          <a:lstStyle/>
          <a:p>
            <a:pPr marL="342900" lvl="0" indent="-342900">
              <a:lnSpc>
                <a:spcPct val="107000"/>
              </a:lnSpc>
              <a:spcBef>
                <a:spcPts val="1800"/>
              </a:spcBef>
              <a:spcAft>
                <a:spcPts val="400"/>
              </a:spcAft>
              <a:buFont typeface="+mj-lt"/>
              <a:buAutoNum type="arabicPeriod"/>
            </a:pPr>
            <a:r>
              <a:rPr lang="fr-DZ" sz="3600" b="1"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Bibliographie</a:t>
            </a:r>
          </a:p>
          <a:p>
            <a:pPr marL="342900" lvl="0" indent="-342900" algn="just">
              <a:lnSpc>
                <a:spcPct val="107000"/>
              </a:lnSpc>
              <a:spcAft>
                <a:spcPts val="800"/>
              </a:spcAft>
              <a:buSzPts val="1200"/>
              <a:buFont typeface="Calibri" panose="020F0502020204030204" pitchFamily="34" charset="0"/>
              <a:buAutoNum type="arabicPeriod"/>
              <a:tabLst>
                <a:tab pos="1738630" algn="l"/>
              </a:tabLst>
            </a:pP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Chantal</a:t>
            </a:r>
            <a:r>
              <a:rPr lang="fr-DZ" sz="1800" b="1"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err="1">
                <a:effectLst/>
                <a:latin typeface="Times New Roman" panose="02020603050405020304" pitchFamily="18" charset="0"/>
                <a:ea typeface="Calibri" panose="020F0502020204030204" pitchFamily="34" charset="0"/>
                <a:cs typeface="Times New Roman" panose="02020603050405020304" pitchFamily="18" charset="0"/>
              </a:rPr>
              <a:t>Naulin-Ifi</a:t>
            </a:r>
            <a:r>
              <a:rPr lang="fr-DZ" sz="1800" b="1"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JPIO.</a:t>
            </a:r>
            <a:r>
              <a:rPr lang="fr-DZ" sz="1800"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Odontologie</a:t>
            </a:r>
            <a:r>
              <a:rPr lang="fr-DZ" sz="1800"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pédiatrique.</a:t>
            </a:r>
            <a:r>
              <a:rPr lang="fr-DZ" sz="1800" kern="1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Collection</a:t>
            </a:r>
            <a:r>
              <a:rPr lang="fr-DZ" sz="1800" kern="1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JPIO.</a:t>
            </a:r>
            <a:r>
              <a:rPr lang="fr-DZ" sz="1800" kern="1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10" dirty="0">
                <a:effectLst/>
                <a:latin typeface="Times New Roman" panose="02020603050405020304" pitchFamily="18" charset="0"/>
                <a:ea typeface="Calibri" panose="020F0502020204030204" pitchFamily="34" charset="0"/>
                <a:cs typeface="Times New Roman" panose="02020603050405020304" pitchFamily="18" charset="0"/>
              </a:rPr>
              <a:t>2011.</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07000"/>
              </a:lnSpc>
              <a:spcBef>
                <a:spcPts val="230"/>
              </a:spcBef>
              <a:spcAft>
                <a:spcPts val="800"/>
              </a:spcAft>
              <a:buSzPts val="1200"/>
              <a:buFont typeface="Calibri" panose="020F0502020204030204" pitchFamily="34" charset="0"/>
              <a:buAutoNum type="arabicPeriod"/>
              <a:tabLst>
                <a:tab pos="1738630" algn="l"/>
              </a:tabLst>
            </a:pP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Arnoux,</a:t>
            </a:r>
            <a:r>
              <a:rPr lang="fr-DZ" sz="1800" b="1" kern="1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D.</a:t>
            </a:r>
            <a:r>
              <a:rPr lang="fr-DZ" sz="1800" b="1" kern="1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J</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(2014).</a:t>
            </a:r>
            <a:r>
              <a:rPr lang="fr-DZ" sz="1800" kern="1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La</a:t>
            </a:r>
            <a:r>
              <a:rPr lang="fr-DZ" sz="18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psychanalyse</a:t>
            </a:r>
            <a:r>
              <a:rPr lang="fr-DZ" sz="1800" kern="1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des</a:t>
            </a:r>
            <a:r>
              <a:rPr lang="fr-DZ" sz="18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10" dirty="0">
                <a:effectLst/>
                <a:latin typeface="Times New Roman" panose="02020603050405020304" pitchFamily="18" charset="0"/>
                <a:ea typeface="Calibri" panose="020F0502020204030204" pitchFamily="34" charset="0"/>
                <a:cs typeface="Times New Roman" panose="02020603050405020304" pitchFamily="18" charset="0"/>
              </a:rPr>
              <a:t>enfants</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marR="640080" lvl="0" indent="-342900" algn="just">
              <a:lnSpc>
                <a:spcPct val="115000"/>
              </a:lnSpc>
              <a:spcBef>
                <a:spcPts val="215"/>
              </a:spcBef>
              <a:spcAft>
                <a:spcPts val="800"/>
              </a:spcAft>
              <a:buSzPts val="1200"/>
              <a:buFont typeface="Calibri" panose="020F0502020204030204" pitchFamily="34" charset="0"/>
              <a:buAutoNum type="arabicPeriod"/>
              <a:tabLst>
                <a:tab pos="1739265" algn="l"/>
              </a:tabLst>
            </a:pPr>
            <a:r>
              <a:rPr lang="fr-DZ" sz="1800" b="1" kern="100" spc="0" dirty="0" err="1">
                <a:effectLst/>
                <a:latin typeface="Times New Roman" panose="02020603050405020304" pitchFamily="18" charset="0"/>
                <a:ea typeface="Calibri" panose="020F0502020204030204" pitchFamily="34" charset="0"/>
                <a:cs typeface="Times New Roman" panose="02020603050405020304" pitchFamily="18" charset="0"/>
              </a:rPr>
              <a:t>Nonnott</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b="1" kern="1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A.-C</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(2022,</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13</a:t>
            </a:r>
            <a:r>
              <a:rPr lang="fr-DZ" sz="1800" kern="1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avril).</a:t>
            </a:r>
            <a:r>
              <a:rPr lang="fr-DZ" sz="1800" kern="1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Techniques</a:t>
            </a:r>
            <a:r>
              <a:rPr lang="fr-DZ" sz="18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de</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prise</a:t>
            </a:r>
            <a:r>
              <a:rPr lang="fr-DZ" sz="1800" kern="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en</a:t>
            </a:r>
            <a:r>
              <a:rPr lang="fr-DZ" sz="18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charge</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d'un</a:t>
            </a:r>
            <a:r>
              <a:rPr lang="fr-DZ" sz="1800" kern="1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enfant</a:t>
            </a:r>
            <a:r>
              <a:rPr lang="fr-DZ" sz="1800" kern="1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non </a:t>
            </a:r>
            <a:r>
              <a:rPr lang="fr-DZ" sz="1800" kern="100" spc="-10" dirty="0">
                <a:effectLst/>
                <a:latin typeface="Times New Roman" panose="02020603050405020304" pitchFamily="18" charset="0"/>
                <a:ea typeface="Calibri" panose="020F0502020204030204" pitchFamily="34" charset="0"/>
                <a:cs typeface="Times New Roman" panose="02020603050405020304" pitchFamily="18" charset="0"/>
              </a:rPr>
              <a:t>coopérant</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marR="673735" lvl="0" indent="-342900" algn="just">
              <a:lnSpc>
                <a:spcPct val="115000"/>
              </a:lnSpc>
              <a:spcAft>
                <a:spcPts val="800"/>
              </a:spcAft>
              <a:buSzPts val="1200"/>
              <a:buFont typeface="Calibri" panose="020F0502020204030204" pitchFamily="34" charset="0"/>
              <a:buAutoNum type="arabicPeriod"/>
              <a:tabLst>
                <a:tab pos="1739265" algn="l"/>
              </a:tabLst>
            </a:pP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GARNIER.M</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Approche</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de</a:t>
            </a:r>
            <a:r>
              <a:rPr lang="fr-DZ" sz="1800" kern="1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l’enfant</a:t>
            </a:r>
            <a:r>
              <a:rPr lang="fr-DZ" sz="18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au</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cabinet</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dentaire</a:t>
            </a:r>
            <a:r>
              <a:rPr lang="fr-DZ" sz="1800"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rôles</a:t>
            </a:r>
            <a:r>
              <a:rPr lang="fr-DZ" sz="1800" kern="1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du</a:t>
            </a:r>
            <a:r>
              <a:rPr lang="fr-DZ" sz="1800" kern="1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non</a:t>
            </a:r>
            <a:r>
              <a:rPr lang="fr-DZ" sz="1800"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verbal</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et du verbal. Thèse en chirurgie Dentaire. Nantes :2005</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marR="636905" lvl="0" indent="-342900" algn="just">
              <a:lnSpc>
                <a:spcPct val="115000"/>
              </a:lnSpc>
              <a:spcAft>
                <a:spcPts val="800"/>
              </a:spcAft>
              <a:buSzPts val="1200"/>
              <a:buFont typeface="Calibri" panose="020F0502020204030204" pitchFamily="34" charset="0"/>
              <a:buAutoNum type="arabicPeriod"/>
              <a:tabLst>
                <a:tab pos="1739265" algn="l"/>
              </a:tabLst>
            </a:pP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Kimberly J. Hammersmith, DDS, MPH, MS; Susan A. Fisher-Owens, M.D., MPH;</a:t>
            </a:r>
            <a:r>
              <a:rPr lang="fr-DZ" sz="1800" b="1" kern="1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et</a:t>
            </a:r>
            <a:r>
              <a:rPr lang="fr-DZ" sz="1800" b="1" kern="1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Paul</a:t>
            </a:r>
            <a:r>
              <a:rPr lang="fr-DZ" sz="1800" b="1" kern="1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a:effectLst/>
                <a:latin typeface="Times New Roman" panose="02020603050405020304" pitchFamily="18" charset="0"/>
                <a:ea typeface="Calibri" panose="020F0502020204030204" pitchFamily="34" charset="0"/>
                <a:cs typeface="Times New Roman" panose="02020603050405020304" pitchFamily="18" charset="0"/>
              </a:rPr>
              <a:t>S.</a:t>
            </a:r>
            <a:r>
              <a:rPr lang="fr-DZ" sz="1800" b="1" kern="1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b="1" kern="100" spc="0" dirty="0" err="1">
                <a:effectLst/>
                <a:latin typeface="Times New Roman" panose="02020603050405020304" pitchFamily="18" charset="0"/>
                <a:ea typeface="Calibri" panose="020F0502020204030204" pitchFamily="34" charset="0"/>
                <a:cs typeface="Times New Roman" panose="02020603050405020304" pitchFamily="18" charset="0"/>
              </a:rPr>
              <a:t>Casamassimo</a:t>
            </a:r>
            <a:r>
              <a:rPr lang="fr-DZ" sz="1800" b="1" kern="1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(2021)</a:t>
            </a:r>
            <a:r>
              <a:rPr lang="fr-DZ" sz="1800" kern="1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Soins</a:t>
            </a:r>
            <a:r>
              <a:rPr lang="fr-DZ" sz="1800" kern="1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pédiatriques</a:t>
            </a:r>
            <a:r>
              <a:rPr lang="fr-DZ" sz="1800" kern="1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centrés</a:t>
            </a:r>
            <a:r>
              <a:rPr lang="fr-DZ" sz="1800" kern="1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sur</a:t>
            </a:r>
            <a:r>
              <a:rPr lang="fr-DZ" sz="1800" kern="1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le</a:t>
            </a:r>
            <a:r>
              <a:rPr lang="fr-DZ" sz="1800" kern="1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patient en dentisterie générale : nous sommes Plus proche que vous ne le pensez</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marR="641985" lvl="0" indent="-342900" algn="just">
              <a:lnSpc>
                <a:spcPct val="115000"/>
              </a:lnSpc>
              <a:spcBef>
                <a:spcPts val="15"/>
              </a:spcBef>
              <a:spcAft>
                <a:spcPts val="800"/>
              </a:spcAft>
              <a:buSzPts val="1200"/>
              <a:buFont typeface="Calibri" panose="020F0502020204030204" pitchFamily="34" charset="0"/>
              <a:buAutoNum type="arabicPeriod"/>
              <a:tabLst>
                <a:tab pos="1739265" algn="l"/>
              </a:tabLst>
            </a:pPr>
            <a:r>
              <a:rPr lang="fr-DZ" sz="1800" b="1" kern="100" spc="0" dirty="0" err="1">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Klingberg</a:t>
            </a:r>
            <a:r>
              <a:rPr lang="fr-DZ" sz="1800" b="1" kern="100" spc="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 G., &amp; </a:t>
            </a:r>
            <a:r>
              <a:rPr lang="fr-DZ" sz="1800" b="1" kern="100" spc="0" dirty="0" err="1">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Broberg</a:t>
            </a:r>
            <a:r>
              <a:rPr lang="fr-DZ" sz="1800" b="1" kern="100" spc="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 A. G</a:t>
            </a:r>
            <a:r>
              <a:rPr lang="fr-DZ" sz="1800" kern="100" spc="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 (2007). "Anxiété dentaire et problèmes de gestion du comportement en odontologie pédiatrique." Revue Internationale d'Odontologie Pédiatrique, 17(5), 291-299.</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marR="648970" lvl="0" indent="-342900" algn="just">
              <a:lnSpc>
                <a:spcPct val="115000"/>
              </a:lnSpc>
              <a:spcAft>
                <a:spcPts val="800"/>
              </a:spcAft>
              <a:buSzPts val="1200"/>
              <a:buFont typeface="Calibri" panose="020F0502020204030204" pitchFamily="34" charset="0"/>
              <a:buAutoNum type="arabicPeriod"/>
              <a:tabLst>
                <a:tab pos="1739265" algn="l"/>
              </a:tabLst>
            </a:pPr>
            <a:r>
              <a:rPr lang="en-US" sz="1800" kern="100" spc="0" dirty="0">
                <a:effectLst/>
                <a:latin typeface="Times New Roman" panose="02020603050405020304" pitchFamily="18" charset="0"/>
                <a:ea typeface="Calibri" panose="020F0502020204030204" pitchFamily="34" charset="0"/>
                <a:cs typeface="Times New Roman" panose="02020603050405020304" pitchFamily="18" charset="0"/>
              </a:rPr>
              <a:t>American Academy of Pediatric Dentistry. </a:t>
            </a:r>
            <a:r>
              <a:rPr lang="en-US" sz="1800" b="1" kern="100" spc="0" dirty="0">
                <a:effectLst/>
                <a:latin typeface="Times New Roman" panose="02020603050405020304" pitchFamily="18" charset="0"/>
                <a:ea typeface="Calibri" panose="020F0502020204030204" pitchFamily="34" charset="0"/>
                <a:cs typeface="Times New Roman" panose="02020603050405020304" pitchFamily="18" charset="0"/>
              </a:rPr>
              <a:t>(2024</a:t>
            </a:r>
            <a:r>
              <a:rPr lang="en-US" sz="1800" kern="100" spc="0" dirty="0">
                <a:effectLst/>
                <a:latin typeface="Times New Roman" panose="02020603050405020304" pitchFamily="18" charset="0"/>
                <a:ea typeface="Calibri" panose="020F0502020204030204" pitchFamily="34" charset="0"/>
                <a:cs typeface="Times New Roman" panose="02020603050405020304" pitchFamily="18" charset="0"/>
              </a:rPr>
              <a:t>). Behavior Guidance for the Pediatric Dental Patient.</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marR="673735" lvl="0" indent="-342900" algn="just">
              <a:lnSpc>
                <a:spcPct val="115000"/>
              </a:lnSpc>
              <a:spcAft>
                <a:spcPts val="800"/>
              </a:spcAft>
              <a:buSzPts val="1200"/>
              <a:buFont typeface="Calibri" panose="020F0502020204030204" pitchFamily="34" charset="0"/>
              <a:buAutoNum type="arabicPeriod"/>
              <a:tabLst>
                <a:tab pos="1739265" algn="l"/>
              </a:tabLst>
            </a:pP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Mc </a:t>
            </a:r>
            <a:r>
              <a:rPr lang="fr-DZ" sz="1800" kern="100" spc="0" dirty="0" err="1">
                <a:effectLst/>
                <a:latin typeface="Times New Roman" panose="02020603050405020304" pitchFamily="18" charset="0"/>
                <a:ea typeface="Calibri" panose="020F0502020204030204" pitchFamily="34" charset="0"/>
                <a:cs typeface="Times New Roman" panose="02020603050405020304" pitchFamily="18" charset="0"/>
              </a:rPr>
              <a:t>Grath</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 et coll.,</a:t>
            </a:r>
            <a:r>
              <a:rPr lang="fr-DZ" sz="1800" kern="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1985 ;</a:t>
            </a:r>
            <a:r>
              <a:rPr lang="fr-DZ" sz="1800" kern="1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Agence Nationale d’Accréditation et d’évaluation en Santé, 2000</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ts val="1455"/>
              </a:lnSpc>
              <a:spcAft>
                <a:spcPts val="800"/>
              </a:spcAft>
              <a:buSzPts val="1200"/>
              <a:buFont typeface="Calibri" panose="020F0502020204030204" pitchFamily="34" charset="0"/>
              <a:buAutoNum type="arabicPeriod"/>
              <a:tabLst>
                <a:tab pos="1738630" algn="l"/>
              </a:tabLst>
            </a:pP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a:t>
            </a:r>
            <a:r>
              <a:rPr lang="fr-DZ" sz="1800" kern="1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Moulis,</a:t>
            </a:r>
            <a:r>
              <a:rPr lang="fr-DZ" sz="1800" kern="1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G.</a:t>
            </a:r>
            <a:r>
              <a:rPr lang="fr-DZ" sz="1800" kern="1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Dominici,</a:t>
            </a:r>
            <a:r>
              <a:rPr lang="fr-DZ" sz="1800" kern="1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O.</a:t>
            </a:r>
            <a:r>
              <a:rPr lang="fr-DZ" sz="1800" kern="1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err="1">
                <a:effectLst/>
                <a:latin typeface="Times New Roman" panose="02020603050405020304" pitchFamily="18" charset="0"/>
                <a:ea typeface="Calibri" panose="020F0502020204030204" pitchFamily="34" charset="0"/>
                <a:cs typeface="Times New Roman" panose="02020603050405020304" pitchFamily="18" charset="0"/>
              </a:rPr>
              <a:t>Chabadel</a:t>
            </a:r>
            <a:r>
              <a:rPr lang="fr-DZ" sz="18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Techniques</a:t>
            </a:r>
            <a:r>
              <a:rPr lang="fr-DZ" sz="1800" kern="100" spc="18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de</a:t>
            </a:r>
            <a:r>
              <a:rPr lang="fr-DZ" sz="1800" kern="1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prises</a:t>
            </a:r>
            <a:r>
              <a:rPr lang="fr-DZ" sz="1800" kern="1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en</a:t>
            </a:r>
            <a:r>
              <a:rPr lang="fr-DZ" sz="1800" kern="100" spc="18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charge</a:t>
            </a:r>
            <a:r>
              <a:rPr lang="fr-DZ" sz="1800" kern="1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20" dirty="0">
                <a:effectLst/>
                <a:latin typeface="Times New Roman" panose="02020603050405020304" pitchFamily="18" charset="0"/>
                <a:ea typeface="Calibri" panose="020F0502020204030204" pitchFamily="34" charset="0"/>
                <a:cs typeface="Times New Roman" panose="02020603050405020304" pitchFamily="18" charset="0"/>
              </a:rPr>
              <a:t>d’un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enfant</a:t>
            </a:r>
            <a:r>
              <a:rPr lang="fr-DZ" sz="1800" kern="1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non</a:t>
            </a:r>
            <a:r>
              <a:rPr lang="fr-DZ" sz="1800" kern="1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coopérant</a:t>
            </a:r>
            <a:r>
              <a:rPr lang="fr-DZ" sz="1800" kern="1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18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2022</a:t>
            </a:r>
            <a:r>
              <a:rPr lang="fr-DZ" sz="1800" kern="1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Elsevier</a:t>
            </a:r>
            <a:r>
              <a:rPr lang="fr-DZ" sz="18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1800" kern="100" spc="0" dirty="0">
                <a:effectLst/>
                <a:latin typeface="Times New Roman" panose="02020603050405020304" pitchFamily="18" charset="0"/>
                <a:ea typeface="Calibri" panose="020F0502020204030204" pitchFamily="34" charset="0"/>
                <a:cs typeface="Times New Roman" panose="02020603050405020304" pitchFamily="18" charset="0"/>
              </a:rPr>
              <a:t>Masson</a:t>
            </a:r>
            <a:r>
              <a:rPr lang="fr-DZ" sz="1800" kern="100" spc="-25" dirty="0">
                <a:effectLst/>
                <a:latin typeface="Times New Roman" panose="02020603050405020304" pitchFamily="18" charset="0"/>
                <a:ea typeface="Calibri" panose="020F0502020204030204" pitchFamily="34" charset="0"/>
                <a:cs typeface="Times New Roman" panose="02020603050405020304" pitchFamily="18" charset="0"/>
              </a:rPr>
              <a:t> SAS</a:t>
            </a:r>
            <a:endParaRPr lang="fr-FR" sz="1800" kern="100" spc="-25"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ts val="1455"/>
              </a:lnSpc>
              <a:spcAft>
                <a:spcPts val="800"/>
              </a:spcAft>
              <a:buSzPts val="1200"/>
              <a:buFont typeface="Calibri" panose="020F0502020204030204" pitchFamily="34" charset="0"/>
              <a:buAutoNum type="arabicPeriod"/>
              <a:tabLst>
                <a:tab pos="1738630" algn="l"/>
              </a:tabLst>
            </a:pPr>
            <a:r>
              <a:rPr lang="en-US" dirty="0"/>
              <a:t>Moursi, Amr M., &amp; Truesdale, Amy L. (</a:t>
            </a:r>
            <a:r>
              <a:rPr lang="en-US" dirty="0" err="1"/>
              <a:t>Éds</a:t>
            </a:r>
            <a:r>
              <a:rPr lang="en-US" dirty="0"/>
              <a:t>.). </a:t>
            </a:r>
            <a:r>
              <a:rPr lang="en-US" b="1" dirty="0"/>
              <a:t>(2020). </a:t>
            </a:r>
            <a:r>
              <a:rPr lang="en-US" i="1" dirty="0"/>
              <a:t>Clinical Cases in Pediatric Dentistry</a:t>
            </a:r>
            <a:r>
              <a:rPr lang="en-US" dirty="0"/>
              <a:t> (2e </a:t>
            </a:r>
            <a:r>
              <a:rPr lang="en-US" dirty="0" err="1"/>
              <a:t>éd</a:t>
            </a:r>
            <a:r>
              <a:rPr lang="en-US" dirty="0"/>
              <a:t>.). Wiley-Blackwell</a:t>
            </a:r>
          </a:p>
          <a:p>
            <a:pPr marL="342900" lvl="0" indent="-342900" algn="just">
              <a:lnSpc>
                <a:spcPts val="1455"/>
              </a:lnSpc>
              <a:spcAft>
                <a:spcPts val="800"/>
              </a:spcAft>
              <a:buSzPts val="1200"/>
              <a:buFont typeface="Calibri" panose="020F0502020204030204" pitchFamily="34" charset="0"/>
              <a:buAutoNum type="arabicPeriod"/>
              <a:tabLst>
                <a:tab pos="1738630" algn="l"/>
              </a:tabLst>
            </a:pPr>
            <a:r>
              <a:rPr lang="fr-FR" dirty="0"/>
              <a:t>Barry, M.; </a:t>
            </a:r>
            <a:r>
              <a:rPr lang="fr-FR" dirty="0" err="1"/>
              <a:t>Alnami,M</a:t>
            </a:r>
            <a:r>
              <a:rPr lang="fr-FR" dirty="0"/>
              <a:t>.; </a:t>
            </a:r>
            <a:r>
              <a:rPr lang="fr-FR" dirty="0" err="1"/>
              <a:t>Alshobaili</a:t>
            </a:r>
            <a:r>
              <a:rPr lang="fr-FR" dirty="0"/>
              <a:t>, Y.T.; </a:t>
            </a:r>
            <a:r>
              <a:rPr lang="fr-FR" dirty="0" err="1"/>
              <a:t>Felemban</a:t>
            </a:r>
            <a:r>
              <a:rPr lang="fr-FR" dirty="0"/>
              <a:t>, O.M.; </a:t>
            </a:r>
            <a:r>
              <a:rPr lang="fr-FR" dirty="0" err="1"/>
              <a:t>Sabbagh,H.J</a:t>
            </a:r>
            <a:r>
              <a:rPr lang="fr-FR" dirty="0"/>
              <a:t>. </a:t>
            </a:r>
            <a:r>
              <a:rPr lang="fr-FR" dirty="0" err="1"/>
              <a:t>AssessmentofDental</a:t>
            </a:r>
            <a:r>
              <a:rPr lang="fr-FR" dirty="0"/>
              <a:t> Fear </a:t>
            </a:r>
            <a:r>
              <a:rPr lang="fr-FR" dirty="0" err="1"/>
              <a:t>andAnxietyToolsforChildren</a:t>
            </a:r>
            <a:r>
              <a:rPr lang="fr-FR" dirty="0"/>
              <a:t>: A </a:t>
            </a:r>
            <a:r>
              <a:rPr lang="fr-FR" dirty="0" err="1"/>
              <a:t>Review</a:t>
            </a:r>
            <a:r>
              <a:rPr lang="fr-FR" dirty="0"/>
              <a:t>. Healthcare </a:t>
            </a:r>
            <a:r>
              <a:rPr lang="fr-FR" b="1" dirty="0"/>
              <a:t>2025</a:t>
            </a:r>
            <a:r>
              <a:rPr lang="fr-FR" dirty="0"/>
              <a:t>, 13, 2597. </a:t>
            </a:r>
            <a:endParaRPr lang="fr-DZ" sz="3600" kern="100" spc="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019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02737-0B38-DE1A-59D5-1DA519E86E38}"/>
              </a:ext>
            </a:extLst>
          </p:cNvPr>
          <p:cNvSpPr>
            <a:spLocks noGrp="1"/>
          </p:cNvSpPr>
          <p:nvPr>
            <p:ph type="title"/>
          </p:nvPr>
        </p:nvSpPr>
        <p:spPr/>
        <p:txBody>
          <a:bodyPr/>
          <a:lstStyle/>
          <a:p>
            <a:r>
              <a:rPr lang="fr-FR" b="1" dirty="0">
                <a:latin typeface="Times New Roman" panose="02020603050405020304" pitchFamily="18" charset="0"/>
                <a:ea typeface="Tahoma" panose="020B0604030504040204" pitchFamily="34" charset="0"/>
                <a:cs typeface="Times New Roman" panose="02020603050405020304" pitchFamily="18" charset="0"/>
              </a:rPr>
              <a:t>2. Les objectifs : </a:t>
            </a:r>
            <a:endParaRPr lang="fr-DZ"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7AE7F32-F381-2765-C68C-610E1BABCCAB}"/>
              </a:ext>
            </a:extLst>
          </p:cNvPr>
          <p:cNvSpPr txBox="1"/>
          <p:nvPr/>
        </p:nvSpPr>
        <p:spPr>
          <a:xfrm>
            <a:off x="413657" y="1866899"/>
            <a:ext cx="11364685" cy="4401205"/>
          </a:xfrm>
          <a:prstGeom prst="rect">
            <a:avLst/>
          </a:prstGeom>
          <a:noFill/>
        </p:spPr>
        <p:txBody>
          <a:bodyPr wrap="square" rtlCol="0">
            <a:spAutoFit/>
          </a:bodyPr>
          <a:lstStyle/>
          <a:p>
            <a:pPr marL="285750" indent="-285750">
              <a:buFontTx/>
              <a:buChar char="-"/>
            </a:pPr>
            <a:r>
              <a:rPr lang="fr-FR" sz="2800" b="1" dirty="0">
                <a:latin typeface="Times New Roman" panose="02020603050405020304" pitchFamily="18" charset="0"/>
                <a:cs typeface="Times New Roman" panose="02020603050405020304" pitchFamily="18" charset="0"/>
              </a:rPr>
              <a:t>Définir les bases psychologiques du développement de l’enfant</a:t>
            </a:r>
          </a:p>
          <a:p>
            <a:pPr marL="285750" indent="-285750">
              <a:buFontTx/>
              <a:buChar char="-"/>
            </a:pPr>
            <a:r>
              <a:rPr lang="fr-FR" sz="2800" dirty="0">
                <a:latin typeface="Times New Roman" panose="02020603050405020304" pitchFamily="18" charset="0"/>
                <a:cs typeface="Times New Roman" panose="02020603050405020304" pitchFamily="18" charset="0"/>
              </a:rPr>
              <a:t>Identifier et classer les comportements de l’enfant face aux soins dentaires</a:t>
            </a:r>
          </a:p>
          <a:p>
            <a:pPr marL="285750" indent="-285750">
              <a:buFontTx/>
              <a:buChar char="-"/>
            </a:pPr>
            <a:r>
              <a:rPr lang="fr-FR" sz="2800" b="1" dirty="0">
                <a:latin typeface="Times New Roman" panose="02020603050405020304" pitchFamily="18" charset="0"/>
                <a:cs typeface="Times New Roman" panose="02020603050405020304" pitchFamily="18" charset="0"/>
              </a:rPr>
              <a:t>Analyser les causes de refus ou d’anxiété chez l’enfant</a:t>
            </a:r>
            <a:r>
              <a:rPr lang="fr-FR" sz="2800" dirty="0">
                <a:latin typeface="Times New Roman" panose="02020603050405020304" pitchFamily="18" charset="0"/>
                <a:cs typeface="Times New Roman" panose="02020603050405020304" pitchFamily="18" charset="0"/>
              </a:rPr>
              <a:t> lors des consultations dentaires </a:t>
            </a:r>
          </a:p>
          <a:p>
            <a:pPr marL="285750" indent="-285750">
              <a:buFontTx/>
              <a:buChar char="-"/>
            </a:pPr>
            <a:r>
              <a:rPr lang="fr-FR" sz="2800" dirty="0">
                <a:latin typeface="Times New Roman" panose="02020603050405020304" pitchFamily="18" charset="0"/>
                <a:cs typeface="Times New Roman" panose="02020603050405020304" pitchFamily="18" charset="0"/>
              </a:rPr>
              <a:t>Présenter les différentes approches psychologiques et techniques de communication</a:t>
            </a:r>
          </a:p>
          <a:p>
            <a:pPr marL="285750" indent="-285750">
              <a:buFontTx/>
              <a:buChar char="-"/>
            </a:pPr>
            <a:r>
              <a:rPr lang="fr-FR" sz="2800" b="1" dirty="0">
                <a:latin typeface="Times New Roman" panose="02020603050405020304" pitchFamily="18" charset="0"/>
                <a:cs typeface="Times New Roman" panose="02020603050405020304" pitchFamily="18" charset="0"/>
              </a:rPr>
              <a:t>Décrire les stratégies comportementales et thérapeutiques adaptées</a:t>
            </a:r>
            <a:r>
              <a:rPr lang="fr-FR" sz="2800" dirty="0">
                <a:latin typeface="Times New Roman" panose="02020603050405020304" pitchFamily="18" charset="0"/>
                <a:cs typeface="Times New Roman" panose="02020603050405020304" pitchFamily="18" charset="0"/>
              </a:rPr>
              <a:t> à chaque situation clinique, incluant les méthodes non pharmacologiques (Tell-Show-Do, renforcement positif, hypnose, distraction…) et pharmacologiques (sédation, prémédication, anesthésie générale).</a:t>
            </a:r>
          </a:p>
        </p:txBody>
      </p:sp>
    </p:spTree>
    <p:extLst>
      <p:ext uri="{BB962C8B-B14F-4D97-AF65-F5344CB8AC3E}">
        <p14:creationId xmlns:p14="http://schemas.microsoft.com/office/powerpoint/2010/main" val="312215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7C9ED9-963F-4023-242B-143361C1D572}"/>
              </a:ext>
            </a:extLst>
          </p:cNvPr>
          <p:cNvSpPr txBox="1"/>
          <p:nvPr/>
        </p:nvSpPr>
        <p:spPr>
          <a:xfrm>
            <a:off x="337458" y="261257"/>
            <a:ext cx="11680371" cy="1446550"/>
          </a:xfrm>
          <a:prstGeom prst="rect">
            <a:avLst/>
          </a:prstGeom>
          <a:noFill/>
        </p:spPr>
        <p:txBody>
          <a:bodyPr wrap="square" rtlCol="0">
            <a:spAutoFit/>
          </a:bodyPr>
          <a:lstStyle/>
          <a:p>
            <a:r>
              <a:rPr lang="fr-FR" sz="4400" b="1" dirty="0">
                <a:solidFill>
                  <a:srgbClr val="1F5553"/>
                </a:solidFill>
                <a:latin typeface="Times New Roman" panose="02020603050405020304" pitchFamily="18" charset="0"/>
                <a:cs typeface="Times New Roman" panose="02020603050405020304" pitchFamily="18" charset="0"/>
              </a:rPr>
              <a:t> 3. Les points essentiels dans la pise en charges des jeunes patients non coopérants </a:t>
            </a:r>
            <a:endParaRPr lang="fr-DZ" sz="4400" b="1" dirty="0">
              <a:solidFill>
                <a:srgbClr val="1F5553"/>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881CB1A0-2893-979D-7B6D-86E99DAEC062}"/>
              </a:ext>
            </a:extLst>
          </p:cNvPr>
          <p:cNvSpPr txBox="1"/>
          <p:nvPr/>
        </p:nvSpPr>
        <p:spPr>
          <a:xfrm>
            <a:off x="228057" y="2497594"/>
            <a:ext cx="11789772" cy="2366353"/>
          </a:xfrm>
          <a:prstGeom prst="rect">
            <a:avLst/>
          </a:prstGeom>
          <a:noFill/>
        </p:spPr>
        <p:txBody>
          <a:bodyPr wrap="square">
            <a:spAutoFit/>
          </a:bodyPr>
          <a:lstStyle/>
          <a:p>
            <a:pPr marL="342900" lvl="0" indent="-342900" rtl="0">
              <a:lnSpc>
                <a:spcPct val="107000"/>
              </a:lnSpc>
              <a:buSzPts val="1200"/>
              <a:buFont typeface="Calibri" panose="020F0502020204030204" pitchFamily="34" charset="0"/>
              <a:buChar char="-"/>
            </a:pP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Les situations cliniques auxquelles les praticiens sont confrontés sont multiples</a:t>
            </a:r>
            <a:r>
              <a:rPr lang="fr-FR" sz="2800" kern="100" spc="0" dirty="0">
                <a:effectLst/>
                <a:latin typeface="Times New Roman" panose="02020603050405020304" pitchFamily="18" charset="0"/>
                <a:ea typeface="Calibri" panose="020F0502020204030204" pitchFamily="34" charset="0"/>
                <a:cs typeface="Times New Roman" panose="02020603050405020304" pitchFamily="18" charset="0"/>
              </a:rPr>
              <a:t>:</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liées au comportement</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induit par le jeune âge des enfants</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la peur</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l’anxiété et/ou la phobie des soins dentaires</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ou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en rapport avec la situation clinique spécifique</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les caries de la petite enfance, certains</a:t>
            </a:r>
            <a:r>
              <a:rPr lang="fr-DZ" sz="2800" kern="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handicaps comme la</a:t>
            </a:r>
            <a:r>
              <a:rPr lang="fr-DZ" sz="2800" kern="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trisomie 21. </a:t>
            </a:r>
            <a:endParaRPr lang="fr-DZ" sz="2800" kern="100" spc="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43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4D9DE3C-ED2C-DE5C-F76D-7A32B10B0233}"/>
              </a:ext>
            </a:extLst>
          </p:cNvPr>
          <p:cNvSpPr txBox="1"/>
          <p:nvPr/>
        </p:nvSpPr>
        <p:spPr>
          <a:xfrm>
            <a:off x="386715" y="1053738"/>
            <a:ext cx="11418570" cy="4518225"/>
          </a:xfrm>
          <a:prstGeom prst="rect">
            <a:avLst/>
          </a:prstGeom>
          <a:noFill/>
        </p:spPr>
        <p:txBody>
          <a:bodyPr wrap="square">
            <a:spAutoFit/>
          </a:bodyPr>
          <a:lstStyle/>
          <a:p>
            <a:pPr marL="342900" lvl="0" indent="-342900">
              <a:lnSpc>
                <a:spcPct val="107000"/>
              </a:lnSpc>
              <a:spcAft>
                <a:spcPts val="800"/>
              </a:spcAft>
              <a:buSzPts val="1200"/>
              <a:buFont typeface="Calibri" panose="020F0502020204030204" pitchFamily="34" charset="0"/>
              <a:buChar char="-"/>
            </a:pP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Face à un enfant non coopérant, le pédodontiste doit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évaluer l’anxiété</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maîtriser l’analgés</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ie et </a:t>
            </a:r>
            <a:r>
              <a:rPr lang="fr-DZ" sz="2800" b="1" kern="100" spc="0" dirty="0">
                <a:effectLst/>
                <a:latin typeface="Times New Roman" panose="02020603050405020304" pitchFamily="18" charset="0"/>
                <a:ea typeface="Calibri" panose="020F0502020204030204" pitchFamily="34" charset="0"/>
                <a:cs typeface="Times New Roman" panose="02020603050405020304" pitchFamily="18" charset="0"/>
              </a:rPr>
              <a:t>instaurer une relation de confiance</a:t>
            </a: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800" kern="1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200"/>
              <a:buFont typeface="Calibri" panose="020F0502020204030204" pitchFamily="34" charset="0"/>
              <a:buChar char="-"/>
            </a:pP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Les techniques psycho-comportementales et l’hypnose sont privilégiées en première intention. </a:t>
            </a:r>
            <a:endParaRPr lang="fr-FR" sz="2800" kern="1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200"/>
              <a:buFont typeface="Calibri" panose="020F0502020204030204" pitchFamily="34" charset="0"/>
              <a:buChar char="-"/>
            </a:pP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Si elles échouent, des sédations pharmacologiques peuvent être envisagées selon le rapport bénéfice/risque : prémédication, sédation consciente, sédation hospitalière ou anesthésie générale. </a:t>
            </a:r>
            <a:endParaRPr lang="fr-FR" sz="2800" kern="10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200"/>
              <a:buFont typeface="Calibri" panose="020F0502020204030204" pitchFamily="34" charset="0"/>
              <a:buChar char="-"/>
            </a:pPr>
            <a:r>
              <a:rPr lang="fr-DZ" sz="2800" kern="100" spc="0" dirty="0">
                <a:effectLst/>
                <a:latin typeface="Times New Roman" panose="02020603050405020304" pitchFamily="18" charset="0"/>
                <a:ea typeface="Calibri" panose="020F0502020204030204" pitchFamily="34" charset="0"/>
                <a:cs typeface="Times New Roman" panose="02020603050405020304" pitchFamily="18" charset="0"/>
              </a:rPr>
              <a:t>Chaque méthode exige des connaissances et compétences solides pour garantir des soins sûrs et efficaces.</a:t>
            </a:r>
            <a:endParaRPr lang="fr-DZ" sz="2800" kern="100" spc="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849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2D61A82-BF15-B50E-D742-E8527676F479}"/>
              </a:ext>
            </a:extLst>
          </p:cNvPr>
          <p:cNvSpPr txBox="1"/>
          <p:nvPr/>
        </p:nvSpPr>
        <p:spPr>
          <a:xfrm>
            <a:off x="804454" y="61881"/>
            <a:ext cx="10689773" cy="1200329"/>
          </a:xfrm>
          <a:prstGeom prst="rect">
            <a:avLst/>
          </a:prstGeom>
          <a:noFill/>
        </p:spPr>
        <p:txBody>
          <a:bodyPr wrap="square" rtlCol="0">
            <a:spAutoFit/>
          </a:bodyPr>
          <a:lstStyle/>
          <a:p>
            <a:r>
              <a:rPr lang="fr-FR" sz="3600" b="1" dirty="0">
                <a:solidFill>
                  <a:srgbClr val="1F5553"/>
                </a:solidFill>
                <a:latin typeface="Times New Roman" panose="02020603050405020304" pitchFamily="18" charset="0"/>
                <a:cs typeface="Times New Roman" panose="02020603050405020304" pitchFamily="18" charset="0"/>
              </a:rPr>
              <a:t>Cas Clinique n°1 </a:t>
            </a:r>
            <a:r>
              <a:rPr lang="fr-FR" sz="3600" b="1" dirty="0">
                <a:latin typeface="Times New Roman" panose="02020603050405020304" pitchFamily="18" charset="0"/>
                <a:cs typeface="Times New Roman" panose="02020603050405020304" pitchFamily="18" charset="0"/>
              </a:rPr>
              <a:t>: </a:t>
            </a:r>
            <a:r>
              <a:rPr lang="fr-FR" sz="3600" b="1" dirty="0"/>
              <a:t>Première visite dentaire, enfant en bonne santé</a:t>
            </a:r>
            <a:endParaRPr lang="fr-DZ" sz="36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5036F06-BA08-7D7F-5253-11A23E02A0B6}"/>
              </a:ext>
            </a:extLst>
          </p:cNvPr>
          <p:cNvPicPr>
            <a:picLocks noChangeAspect="1"/>
          </p:cNvPicPr>
          <p:nvPr/>
        </p:nvPicPr>
        <p:blipFill>
          <a:blip r:embed="rId2"/>
          <a:stretch>
            <a:fillRect/>
          </a:stretch>
        </p:blipFill>
        <p:spPr>
          <a:xfrm>
            <a:off x="870857" y="1400710"/>
            <a:ext cx="3485046" cy="2728716"/>
          </a:xfrm>
          <a:prstGeom prst="rect">
            <a:avLst/>
          </a:prstGeom>
        </p:spPr>
      </p:pic>
      <p:pic>
        <p:nvPicPr>
          <p:cNvPr id="6" name="Image 5">
            <a:extLst>
              <a:ext uri="{FF2B5EF4-FFF2-40B4-BE49-F238E27FC236}">
                <a16:creationId xmlns:a16="http://schemas.microsoft.com/office/drawing/2014/main" id="{C8AAD50C-3276-B7DC-BDA7-0C84D61EF48D}"/>
              </a:ext>
            </a:extLst>
          </p:cNvPr>
          <p:cNvPicPr>
            <a:picLocks noChangeAspect="1"/>
          </p:cNvPicPr>
          <p:nvPr/>
        </p:nvPicPr>
        <p:blipFill>
          <a:blip r:embed="rId3"/>
          <a:stretch>
            <a:fillRect/>
          </a:stretch>
        </p:blipFill>
        <p:spPr>
          <a:xfrm>
            <a:off x="4597494" y="1400710"/>
            <a:ext cx="1977370" cy="2612379"/>
          </a:xfrm>
          <a:prstGeom prst="rect">
            <a:avLst/>
          </a:prstGeom>
        </p:spPr>
      </p:pic>
      <p:pic>
        <p:nvPicPr>
          <p:cNvPr id="8" name="Image 7">
            <a:extLst>
              <a:ext uri="{FF2B5EF4-FFF2-40B4-BE49-F238E27FC236}">
                <a16:creationId xmlns:a16="http://schemas.microsoft.com/office/drawing/2014/main" id="{D9500D18-8C39-3BB3-7DAA-E7B544E70BD4}"/>
              </a:ext>
            </a:extLst>
          </p:cNvPr>
          <p:cNvPicPr>
            <a:picLocks noChangeAspect="1"/>
          </p:cNvPicPr>
          <p:nvPr/>
        </p:nvPicPr>
        <p:blipFill>
          <a:blip r:embed="rId4"/>
          <a:stretch>
            <a:fillRect/>
          </a:stretch>
        </p:blipFill>
        <p:spPr>
          <a:xfrm>
            <a:off x="1110342" y="4129426"/>
            <a:ext cx="3108611" cy="2089187"/>
          </a:xfrm>
          <a:prstGeom prst="rect">
            <a:avLst/>
          </a:prstGeom>
        </p:spPr>
      </p:pic>
      <p:sp>
        <p:nvSpPr>
          <p:cNvPr id="10" name="ZoneTexte 9">
            <a:extLst>
              <a:ext uri="{FF2B5EF4-FFF2-40B4-BE49-F238E27FC236}">
                <a16:creationId xmlns:a16="http://schemas.microsoft.com/office/drawing/2014/main" id="{936EFBBE-F2C3-E319-03D7-797EC9E01F7A}"/>
              </a:ext>
            </a:extLst>
          </p:cNvPr>
          <p:cNvSpPr txBox="1"/>
          <p:nvPr/>
        </p:nvSpPr>
        <p:spPr>
          <a:xfrm>
            <a:off x="4355903" y="4406425"/>
            <a:ext cx="2371468" cy="1477328"/>
          </a:xfrm>
          <a:prstGeom prst="rect">
            <a:avLst/>
          </a:prstGeom>
          <a:noFill/>
        </p:spPr>
        <p:txBody>
          <a:bodyPr wrap="square">
            <a:spAutoFit/>
          </a:bodyPr>
          <a:lstStyle/>
          <a:p>
            <a:r>
              <a:rPr lang="pt-BR" dirty="0"/>
              <a:t>Figure 1 :  (A) Examen clinique selon la méthode “sur oreiller”; (B) examen extra‐oral ;</a:t>
            </a:r>
            <a:br>
              <a:rPr lang="pt-BR" dirty="0"/>
            </a:br>
            <a:r>
              <a:rPr lang="pt-BR" dirty="0"/>
              <a:t>(C) examen intra‐oral</a:t>
            </a:r>
            <a:endParaRPr lang="fr-DZ" dirty="0"/>
          </a:p>
        </p:txBody>
      </p:sp>
      <p:sp>
        <p:nvSpPr>
          <p:cNvPr id="12" name="ZoneTexte 11">
            <a:extLst>
              <a:ext uri="{FF2B5EF4-FFF2-40B4-BE49-F238E27FC236}">
                <a16:creationId xmlns:a16="http://schemas.microsoft.com/office/drawing/2014/main" id="{BDFF4C98-44FA-136D-1A90-9669A6D16C1C}"/>
              </a:ext>
            </a:extLst>
          </p:cNvPr>
          <p:cNvSpPr txBox="1"/>
          <p:nvPr/>
        </p:nvSpPr>
        <p:spPr>
          <a:xfrm>
            <a:off x="7162799" y="959957"/>
            <a:ext cx="4639422" cy="5262979"/>
          </a:xfrm>
          <a:prstGeom prst="rect">
            <a:avLst/>
          </a:prstGeom>
          <a:noFill/>
        </p:spPr>
        <p:txBody>
          <a:bodyPr wrap="square">
            <a:spAutoFit/>
          </a:bodyPr>
          <a:lstStyle/>
          <a:p>
            <a:pPr>
              <a:buNone/>
            </a:pPr>
            <a:r>
              <a:rPr lang="fr-FR" sz="2800" b="1" dirty="0"/>
              <a:t>Présentation de la patiente</a:t>
            </a:r>
            <a:br>
              <a:rPr lang="fr-FR" sz="2800" dirty="0"/>
            </a:br>
            <a:r>
              <a:rPr lang="fr-FR" sz="2800" dirty="0"/>
              <a:t>• Fillette âgée de douze mois</a:t>
            </a:r>
          </a:p>
          <a:p>
            <a:pPr>
              <a:buNone/>
            </a:pPr>
            <a:r>
              <a:rPr lang="fr-FR" sz="2800" b="1" dirty="0"/>
              <a:t>B. Motif de consultation</a:t>
            </a:r>
            <a:br>
              <a:rPr lang="fr-FR" sz="2800" dirty="0"/>
            </a:br>
            <a:r>
              <a:rPr lang="fr-FR" sz="2800" dirty="0"/>
              <a:t>• La mère rapporte : « Mon pédiatre m’a dit que je devais l’emmener pour sa première visite dentaire. »</a:t>
            </a:r>
          </a:p>
          <a:p>
            <a:pPr>
              <a:buNone/>
            </a:pPr>
            <a:r>
              <a:rPr lang="fr-FR" sz="2800" b="1" dirty="0"/>
              <a:t>C. Antécédents sociaux</a:t>
            </a:r>
            <a:br>
              <a:rPr lang="fr-FR" sz="2800" dirty="0"/>
            </a:br>
            <a:r>
              <a:rPr lang="fr-FR" sz="2800" dirty="0"/>
              <a:t>• Vit avec ses parents et deux frère/sœur plus âgés</a:t>
            </a:r>
            <a:br>
              <a:rPr lang="fr-FR" sz="2800" dirty="0"/>
            </a:br>
            <a:r>
              <a:rPr lang="fr-FR" sz="2800" dirty="0"/>
              <a:t>• La mère est la principale personne en charge des soins</a:t>
            </a:r>
          </a:p>
        </p:txBody>
      </p:sp>
      <p:sp>
        <p:nvSpPr>
          <p:cNvPr id="5" name="ZoneTexte 4">
            <a:extLst>
              <a:ext uri="{FF2B5EF4-FFF2-40B4-BE49-F238E27FC236}">
                <a16:creationId xmlns:a16="http://schemas.microsoft.com/office/drawing/2014/main" id="{81609B85-CB7E-7786-1BB7-696E561AEB20}"/>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spTree>
    <p:extLst>
      <p:ext uri="{BB962C8B-B14F-4D97-AF65-F5344CB8AC3E}">
        <p14:creationId xmlns:p14="http://schemas.microsoft.com/office/powerpoint/2010/main" val="364007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1E419EB-50E6-1746-EBE3-069B524A6575}"/>
              </a:ext>
            </a:extLst>
          </p:cNvPr>
          <p:cNvSpPr txBox="1"/>
          <p:nvPr/>
        </p:nvSpPr>
        <p:spPr>
          <a:xfrm>
            <a:off x="365215" y="177722"/>
            <a:ext cx="9120554" cy="3724096"/>
          </a:xfrm>
          <a:prstGeom prst="rect">
            <a:avLst/>
          </a:prstGeom>
          <a:noFill/>
        </p:spPr>
        <p:txBody>
          <a:bodyPr wrap="square">
            <a:spAutoFit/>
          </a:bodyPr>
          <a:lstStyle/>
          <a:p>
            <a:pPr>
              <a:buNone/>
            </a:pPr>
            <a:r>
              <a:rPr lang="fr-FR" sz="2800" b="1" dirty="0"/>
              <a:t>D</a:t>
            </a:r>
            <a:r>
              <a:rPr lang="fr-FR" sz="4000" b="1" dirty="0"/>
              <a:t>. </a:t>
            </a:r>
            <a:r>
              <a:rPr lang="fr-FR" sz="2800" b="1" dirty="0"/>
              <a:t>Antécédents médicaux</a:t>
            </a:r>
            <a:br>
              <a:rPr lang="fr-FR" sz="2800" dirty="0"/>
            </a:br>
            <a:r>
              <a:rPr lang="fr-FR" sz="2800" dirty="0"/>
              <a:t>• Etat général : bon</a:t>
            </a:r>
            <a:br>
              <a:rPr lang="fr-FR" sz="2800" dirty="0"/>
            </a:br>
            <a:r>
              <a:rPr lang="fr-FR" sz="2800" dirty="0"/>
              <a:t>• Vaccinations à jour.</a:t>
            </a:r>
          </a:p>
          <a:p>
            <a:pPr>
              <a:buNone/>
            </a:pPr>
            <a:r>
              <a:rPr lang="fr-FR" sz="2800" b="1" dirty="0"/>
              <a:t>E. Antécédents dentaires</a:t>
            </a:r>
            <a:br>
              <a:rPr lang="fr-FR" sz="2800" dirty="0"/>
            </a:br>
            <a:r>
              <a:rPr lang="fr-FR" sz="2800" dirty="0"/>
              <a:t>• Première visite dentaire</a:t>
            </a:r>
          </a:p>
          <a:p>
            <a:r>
              <a:rPr lang="fr-FR" sz="2800" b="1" dirty="0"/>
              <a:t>F. Examen extraoral : RAS </a:t>
            </a:r>
            <a:br>
              <a:rPr lang="fr-FR" sz="2800" dirty="0"/>
            </a:br>
            <a:r>
              <a:rPr lang="fr-FR" sz="2800" dirty="0"/>
              <a:t>• Enfant </a:t>
            </a:r>
            <a:r>
              <a:rPr lang="fr-FR" sz="2800" b="1" dirty="0">
                <a:solidFill>
                  <a:srgbClr val="1F5553"/>
                </a:solidFill>
              </a:rPr>
              <a:t>légèrement coopérative </a:t>
            </a:r>
            <a:r>
              <a:rPr lang="fr-FR" sz="2800" dirty="0"/>
              <a:t>pour l’examen </a:t>
            </a:r>
            <a:r>
              <a:rPr lang="pt-BR" sz="2800" dirty="0"/>
              <a:t>selon la méthode “sur oreiller”; </a:t>
            </a:r>
            <a:r>
              <a:rPr lang="fr-FR" sz="2800" dirty="0"/>
              <a:t>(Figure 1 A,B)</a:t>
            </a:r>
          </a:p>
        </p:txBody>
      </p:sp>
      <p:sp>
        <p:nvSpPr>
          <p:cNvPr id="2" name="ZoneTexte 1">
            <a:extLst>
              <a:ext uri="{FF2B5EF4-FFF2-40B4-BE49-F238E27FC236}">
                <a16:creationId xmlns:a16="http://schemas.microsoft.com/office/drawing/2014/main" id="{4BC4C76B-2F36-553D-EF40-9586BEC80101}"/>
              </a:ext>
            </a:extLst>
          </p:cNvPr>
          <p:cNvSpPr txBox="1"/>
          <p:nvPr/>
        </p:nvSpPr>
        <p:spPr>
          <a:xfrm>
            <a:off x="255814" y="6310946"/>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pic>
        <p:nvPicPr>
          <p:cNvPr id="6" name="Image 5">
            <a:extLst>
              <a:ext uri="{FF2B5EF4-FFF2-40B4-BE49-F238E27FC236}">
                <a16:creationId xmlns:a16="http://schemas.microsoft.com/office/drawing/2014/main" id="{168F9F0C-F139-69A0-D976-D88468A8BCC6}"/>
              </a:ext>
            </a:extLst>
          </p:cNvPr>
          <p:cNvPicPr>
            <a:picLocks noChangeAspect="1"/>
          </p:cNvPicPr>
          <p:nvPr/>
        </p:nvPicPr>
        <p:blipFill>
          <a:blip r:embed="rId2"/>
          <a:stretch>
            <a:fillRect/>
          </a:stretch>
        </p:blipFill>
        <p:spPr>
          <a:xfrm>
            <a:off x="5951764" y="333329"/>
            <a:ext cx="3485046" cy="2728716"/>
          </a:xfrm>
          <a:prstGeom prst="rect">
            <a:avLst/>
          </a:prstGeom>
        </p:spPr>
      </p:pic>
      <p:pic>
        <p:nvPicPr>
          <p:cNvPr id="7" name="Image 6">
            <a:extLst>
              <a:ext uri="{FF2B5EF4-FFF2-40B4-BE49-F238E27FC236}">
                <a16:creationId xmlns:a16="http://schemas.microsoft.com/office/drawing/2014/main" id="{24BC8211-C355-0E49-C0A3-0C0BF6786872}"/>
              </a:ext>
            </a:extLst>
          </p:cNvPr>
          <p:cNvPicPr>
            <a:picLocks noChangeAspect="1"/>
          </p:cNvPicPr>
          <p:nvPr/>
        </p:nvPicPr>
        <p:blipFill>
          <a:blip r:embed="rId3"/>
          <a:stretch>
            <a:fillRect/>
          </a:stretch>
        </p:blipFill>
        <p:spPr>
          <a:xfrm>
            <a:off x="9485769" y="333329"/>
            <a:ext cx="2065428" cy="2728716"/>
          </a:xfrm>
          <a:prstGeom prst="rect">
            <a:avLst/>
          </a:prstGeom>
        </p:spPr>
      </p:pic>
      <p:sp>
        <p:nvSpPr>
          <p:cNvPr id="8" name="ZoneTexte 7">
            <a:extLst>
              <a:ext uri="{FF2B5EF4-FFF2-40B4-BE49-F238E27FC236}">
                <a16:creationId xmlns:a16="http://schemas.microsoft.com/office/drawing/2014/main" id="{8F685EE9-0C36-1472-8BCE-7236CDB28A45}"/>
              </a:ext>
            </a:extLst>
          </p:cNvPr>
          <p:cNvSpPr txBox="1"/>
          <p:nvPr/>
        </p:nvSpPr>
        <p:spPr>
          <a:xfrm>
            <a:off x="213052" y="3982997"/>
            <a:ext cx="11647714" cy="2246769"/>
          </a:xfrm>
          <a:prstGeom prst="rect">
            <a:avLst/>
          </a:prstGeom>
          <a:solidFill>
            <a:srgbClr val="FEFDD6"/>
          </a:solidFill>
        </p:spPr>
        <p:txBody>
          <a:bodyPr wrap="square">
            <a:spAutoFit/>
          </a:bodyPr>
          <a:lstStyle/>
          <a:p>
            <a:pPr marL="263525" indent="-263525">
              <a:buFont typeface="Arial" panose="020B0604020202020204" pitchFamily="34" charset="0"/>
              <a:buChar char="•"/>
            </a:pPr>
            <a:r>
              <a:rPr lang="fr-FR" sz="2800" b="1" dirty="0"/>
              <a:t>L’examen clinique selon la méthode  dite « sur oreiller » : </a:t>
            </a:r>
            <a:r>
              <a:rPr lang="fr-FR" sz="2800" dirty="0"/>
              <a:t>C</a:t>
            </a:r>
            <a:r>
              <a:rPr lang="fr-DZ" sz="2800" dirty="0" err="1"/>
              <a:t>hez</a:t>
            </a:r>
            <a:r>
              <a:rPr lang="fr-DZ" sz="2800" dirty="0"/>
              <a:t> les enfants de 0 à 2 ans (voire jusqu’à 4 ans)</a:t>
            </a:r>
            <a:r>
              <a:rPr lang="fr-FR" sz="2800" dirty="0"/>
              <a:t>, l</a:t>
            </a:r>
            <a:r>
              <a:rPr lang="fr-DZ" sz="2800" dirty="0">
                <a:effectLst/>
                <a:latin typeface="Times New Roman" panose="02020603050405020304" pitchFamily="18" charset="0"/>
                <a:ea typeface="Calibri" panose="020F0502020204030204" pitchFamily="34" charset="0"/>
              </a:rPr>
              <a:t>e parent participe activement à l’examen clinique : </a:t>
            </a:r>
            <a:endParaRPr lang="fr-FR" sz="2800" dirty="0">
              <a:effectLst/>
              <a:latin typeface="Times New Roman" panose="02020603050405020304" pitchFamily="18" charset="0"/>
              <a:ea typeface="Calibri" panose="020F0502020204030204" pitchFamily="34" charset="0"/>
            </a:endParaRPr>
          </a:p>
          <a:p>
            <a:pPr marL="263525" indent="-263525">
              <a:buFont typeface="Arial" panose="020B0604020202020204" pitchFamily="34" charset="0"/>
              <a:buChar char="•"/>
            </a:pPr>
            <a:r>
              <a:rPr lang="fr-DZ" sz="2800" dirty="0">
                <a:effectLst/>
                <a:latin typeface="Times New Roman" panose="02020603050405020304" pitchFamily="18" charset="0"/>
                <a:ea typeface="Calibri" panose="020F0502020204030204" pitchFamily="34" charset="0"/>
              </a:rPr>
              <a:t>le parent et le praticien sont assis face à face, genoux contre genoux, et la tête de l’enfant repose sur un oreiller placé sur les genoux du dentiste. </a:t>
            </a:r>
            <a:endParaRPr lang="fr-DZ"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01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7D12EB5-B50D-02C8-AD35-830C46FE9A15}"/>
              </a:ext>
            </a:extLst>
          </p:cNvPr>
          <p:cNvPicPr>
            <a:picLocks noChangeAspect="1"/>
          </p:cNvPicPr>
          <p:nvPr/>
        </p:nvPicPr>
        <p:blipFill>
          <a:blip r:embed="rId2"/>
          <a:stretch>
            <a:fillRect/>
          </a:stretch>
        </p:blipFill>
        <p:spPr>
          <a:xfrm>
            <a:off x="1005839" y="1575896"/>
            <a:ext cx="3896945" cy="2984724"/>
          </a:xfrm>
          <a:prstGeom prst="rect">
            <a:avLst/>
          </a:prstGeom>
        </p:spPr>
      </p:pic>
      <p:sp>
        <p:nvSpPr>
          <p:cNvPr id="2" name="ZoneTexte 1">
            <a:extLst>
              <a:ext uri="{FF2B5EF4-FFF2-40B4-BE49-F238E27FC236}">
                <a16:creationId xmlns:a16="http://schemas.microsoft.com/office/drawing/2014/main" id="{F603BD28-03E6-7324-97DB-E89298969A15}"/>
              </a:ext>
            </a:extLst>
          </p:cNvPr>
          <p:cNvSpPr txBox="1"/>
          <p:nvPr/>
        </p:nvSpPr>
        <p:spPr>
          <a:xfrm>
            <a:off x="552450" y="4937760"/>
            <a:ext cx="11087100" cy="954107"/>
          </a:xfrm>
          <a:prstGeom prst="rect">
            <a:avLst/>
          </a:prstGeom>
          <a:noFill/>
        </p:spPr>
        <p:txBody>
          <a:bodyPr wrap="square" rtlCol="0">
            <a:spAutoFit/>
          </a:bodyPr>
          <a:lstStyle/>
          <a:p>
            <a:r>
              <a:rPr lang="fr-FR" sz="2800" b="1" dirty="0"/>
              <a:t>Cette technique d’examen clinique peut être effectuée sur siège adapté ou un Oreiller ergonomique</a:t>
            </a:r>
            <a:endParaRPr lang="fr-DZ" sz="2800" b="1" dirty="0"/>
          </a:p>
        </p:txBody>
      </p:sp>
      <p:sp>
        <p:nvSpPr>
          <p:cNvPr id="3" name="ZoneTexte 2">
            <a:extLst>
              <a:ext uri="{FF2B5EF4-FFF2-40B4-BE49-F238E27FC236}">
                <a16:creationId xmlns:a16="http://schemas.microsoft.com/office/drawing/2014/main" id="{C5EBE2E2-B48A-23DB-78DF-4F215C8DCDD6}"/>
              </a:ext>
            </a:extLst>
          </p:cNvPr>
          <p:cNvSpPr txBox="1"/>
          <p:nvPr/>
        </p:nvSpPr>
        <p:spPr>
          <a:xfrm>
            <a:off x="219654" y="6038621"/>
            <a:ext cx="11562191" cy="369332"/>
          </a:xfrm>
          <a:prstGeom prst="rect">
            <a:avLst/>
          </a:prstGeom>
          <a:noFill/>
        </p:spPr>
        <p:txBody>
          <a:bodyPr wrap="square">
            <a:spAutoFit/>
          </a:bodyPr>
          <a:lstStyle/>
          <a:p>
            <a:r>
              <a:rPr lang="en-US" dirty="0"/>
              <a:t> Source : Moursi, Amr M., &amp; Truesdale, Amy L. (</a:t>
            </a:r>
            <a:r>
              <a:rPr lang="en-US" dirty="0" err="1"/>
              <a:t>Éds</a:t>
            </a:r>
            <a:r>
              <a:rPr lang="en-US" dirty="0"/>
              <a:t>.). (2020). </a:t>
            </a:r>
            <a:r>
              <a:rPr lang="en-US" i="1" dirty="0"/>
              <a:t>Clinical Cases in Pediatric Dentistry</a:t>
            </a:r>
            <a:r>
              <a:rPr lang="en-US" dirty="0"/>
              <a:t> (2e </a:t>
            </a:r>
            <a:r>
              <a:rPr lang="en-US" dirty="0" err="1"/>
              <a:t>éd</a:t>
            </a:r>
            <a:r>
              <a:rPr lang="en-US" dirty="0"/>
              <a:t>.). Wiley-Blackwell</a:t>
            </a:r>
            <a:endParaRPr lang="fr-DZ" dirty="0"/>
          </a:p>
        </p:txBody>
      </p:sp>
      <p:pic>
        <p:nvPicPr>
          <p:cNvPr id="5" name="Image 4">
            <a:extLst>
              <a:ext uri="{FF2B5EF4-FFF2-40B4-BE49-F238E27FC236}">
                <a16:creationId xmlns:a16="http://schemas.microsoft.com/office/drawing/2014/main" id="{FDE1787E-7FFC-167C-8141-809E0B78A215}"/>
              </a:ext>
            </a:extLst>
          </p:cNvPr>
          <p:cNvPicPr>
            <a:picLocks noChangeAspect="1"/>
          </p:cNvPicPr>
          <p:nvPr/>
        </p:nvPicPr>
        <p:blipFill>
          <a:blip r:embed="rId3"/>
          <a:stretch>
            <a:fillRect/>
          </a:stretch>
        </p:blipFill>
        <p:spPr>
          <a:xfrm>
            <a:off x="6096000" y="1575896"/>
            <a:ext cx="4052649" cy="2984724"/>
          </a:xfrm>
          <a:prstGeom prst="rect">
            <a:avLst/>
          </a:prstGeom>
        </p:spPr>
      </p:pic>
    </p:spTree>
    <p:extLst>
      <p:ext uri="{BB962C8B-B14F-4D97-AF65-F5344CB8AC3E}">
        <p14:creationId xmlns:p14="http://schemas.microsoft.com/office/powerpoint/2010/main" val="26737613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3571</Words>
  <Application>Microsoft Office PowerPoint</Application>
  <PresentationFormat>Grand écran</PresentationFormat>
  <Paragraphs>169</Paragraphs>
  <Slides>30</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Calibri Light</vt:lpstr>
      <vt:lpstr>Courier New</vt:lpstr>
      <vt:lpstr>Symbol</vt:lpstr>
      <vt:lpstr>Times New Roman</vt:lpstr>
      <vt:lpstr>Wingdings</vt:lpstr>
      <vt:lpstr>Thème Office</vt:lpstr>
      <vt:lpstr>Présentation PowerPoint</vt:lpstr>
      <vt:lpstr>Présentation PowerPoint</vt:lpstr>
      <vt:lpstr>Présentation PowerPoint</vt:lpstr>
      <vt:lpstr>2. Les objectifs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Naima BENHAMMOU</dc:creator>
  <cp:lastModifiedBy>Naima BENHAMMOU</cp:lastModifiedBy>
  <cp:revision>14</cp:revision>
  <dcterms:created xsi:type="dcterms:W3CDTF">2025-10-26T07:11:22Z</dcterms:created>
  <dcterms:modified xsi:type="dcterms:W3CDTF">2025-10-29T10:48:55Z</dcterms:modified>
</cp:coreProperties>
</file>