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72" r:id="rId3"/>
    <p:sldId id="259" r:id="rId4"/>
    <p:sldId id="260" r:id="rId5"/>
    <p:sldId id="261" r:id="rId6"/>
    <p:sldId id="262" r:id="rId7"/>
    <p:sldId id="273" r:id="rId8"/>
    <p:sldId id="263" r:id="rId9"/>
    <p:sldId id="264" r:id="rId10"/>
    <p:sldId id="265" r:id="rId11"/>
    <p:sldId id="266" r:id="rId12"/>
    <p:sldId id="269" r:id="rId13"/>
    <p:sldId id="274"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10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1C79-0E0B-4213-8146-5F1C1B9159C6}" type="datetimeFigureOut">
              <a:rPr lang="fr-FR" smtClean="0"/>
              <a:t>29/11/2025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9DAF-DA29-4116-8FBF-1A2BFA0EB9C6}" type="slidenum">
              <a:rPr lang="fr-FR" smtClean="0"/>
              <a:t>‹N°›</a:t>
            </a:fld>
            <a:endParaRPr lang="fr-FR"/>
          </a:p>
        </p:txBody>
      </p:sp>
    </p:spTree>
    <p:extLst>
      <p:ext uri="{BB962C8B-B14F-4D97-AF65-F5344CB8AC3E}">
        <p14:creationId xmlns:p14="http://schemas.microsoft.com/office/powerpoint/2010/main" val="14673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C399EAE-37AE-426E-975F-8B2B929B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29/11/2025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416305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5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129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18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1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8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2427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120D25-75D7-4121-B5DD-79E4099BD99A}" type="datetimeFigureOut">
              <a:rPr lang="fr-FR" smtClean="0"/>
              <a:t>29/11/2025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8642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120D25-75D7-4121-B5DD-79E4099BD99A}" type="datetimeFigureOut">
              <a:rPr lang="fr-FR" smtClean="0"/>
              <a:t>29/11/2025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399EAE-37AE-426E-975F-8B2B929B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9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120D25-75D7-4121-B5DD-79E4099BD99A}" type="datetimeFigureOut">
              <a:rPr lang="fr-FR" smtClean="0"/>
              <a:t>29/11/2025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D25-75D7-4121-B5DD-79E4099BD99A}" type="datetimeFigureOut">
              <a:rPr lang="fr-FR" smtClean="0"/>
              <a:t>29/11/2025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18180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29/11/2025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29/11/2025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480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20D25-75D7-4121-B5DD-79E4099BD99A}" type="datetimeFigureOut">
              <a:rPr lang="fr-FR" smtClean="0"/>
              <a:t>29/11/2025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99EAE-37AE-426E-975F-8B2B929B638A}" type="slidenum">
              <a:rPr lang="fr-FR" smtClean="0"/>
              <a:t>‹N°›</a:t>
            </a:fld>
            <a:endParaRPr lang="fr-FR"/>
          </a:p>
        </p:txBody>
      </p:sp>
    </p:spTree>
    <p:extLst>
      <p:ext uri="{BB962C8B-B14F-4D97-AF65-F5344CB8AC3E}">
        <p14:creationId xmlns:p14="http://schemas.microsoft.com/office/powerpoint/2010/main" val="2868239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FC0B18A6-98C6-F1D8-DE5A-BE36686C67BB}"/>
              </a:ext>
            </a:extLst>
          </p:cNvPr>
          <p:cNvSpPr txBox="1"/>
          <p:nvPr/>
        </p:nvSpPr>
        <p:spPr>
          <a:xfrm>
            <a:off x="3539370" y="4779147"/>
            <a:ext cx="5014913" cy="1446550"/>
          </a:xfrm>
          <a:prstGeom prst="rect">
            <a:avLst/>
          </a:prstGeom>
          <a:noFill/>
        </p:spPr>
        <p:txBody>
          <a:bodyPr wrap="square">
            <a:spAutoFit/>
          </a:bodyPr>
          <a:lstStyle/>
          <a:p>
            <a:pPr algn="ctr"/>
            <a:r>
              <a:rPr lang="ar-DZ" sz="2200" b="1" dirty="0">
                <a:solidFill>
                  <a:schemeClr val="bg1"/>
                </a:solidFill>
              </a:rPr>
              <a:t>الأستاذ المسؤول عن المادة :</a:t>
            </a:r>
            <a:endParaRPr lang="fr-FR" sz="2200" b="1" dirty="0">
              <a:solidFill>
                <a:schemeClr val="bg1"/>
              </a:solidFill>
            </a:endParaRPr>
          </a:p>
          <a:p>
            <a:pPr algn="ctr"/>
            <a:r>
              <a:rPr lang="ar-DZ" sz="2200" b="1" dirty="0">
                <a:solidFill>
                  <a:schemeClr val="bg1"/>
                </a:solidFill>
              </a:rPr>
              <a:t> د. سعيدي منال وسام أستاذة محاضرة ’أ‘</a:t>
            </a:r>
          </a:p>
          <a:p>
            <a:pPr algn="ctr"/>
            <a:r>
              <a:rPr lang="ar-DZ" sz="2200" b="1" dirty="0">
                <a:solidFill>
                  <a:schemeClr val="bg1"/>
                </a:solidFill>
              </a:rPr>
              <a:t>السداسي : الخامس</a:t>
            </a:r>
          </a:p>
          <a:p>
            <a:pPr algn="ctr"/>
            <a:r>
              <a:rPr lang="ar-DZ" sz="2200" b="1" dirty="0">
                <a:solidFill>
                  <a:schemeClr val="bg1"/>
                </a:solidFill>
              </a:rPr>
              <a:t>الليسانس : لسانيات تطبيقية</a:t>
            </a:r>
          </a:p>
        </p:txBody>
      </p:sp>
      <p:sp>
        <p:nvSpPr>
          <p:cNvPr id="5" name="ZoneTexte 4">
            <a:extLst>
              <a:ext uri="{FF2B5EF4-FFF2-40B4-BE49-F238E27FC236}">
                <a16:creationId xmlns:a16="http://schemas.microsoft.com/office/drawing/2014/main" xmlns="" id="{6CBC0705-801D-5460-A183-2594B3D91F37}"/>
              </a:ext>
            </a:extLst>
          </p:cNvPr>
          <p:cNvSpPr txBox="1"/>
          <p:nvPr/>
        </p:nvSpPr>
        <p:spPr>
          <a:xfrm>
            <a:off x="4210050" y="2296474"/>
            <a:ext cx="3771899" cy="430887"/>
          </a:xfrm>
          <a:prstGeom prst="rect">
            <a:avLst/>
          </a:prstGeom>
          <a:noFill/>
        </p:spPr>
        <p:txBody>
          <a:bodyPr wrap="square">
            <a:spAutoFit/>
          </a:bodyPr>
          <a:lstStyle>
            <a:defPPr>
              <a:defRPr lang="en-US"/>
            </a:defPPr>
            <a:lvl1pPr algn="ctr">
              <a:defRPr sz="2200" b="1">
                <a:cs typeface="+mj-cs"/>
              </a:defRPr>
            </a:lvl1pPr>
          </a:lstStyle>
          <a:p>
            <a:r>
              <a:rPr lang="ar-DZ" dirty="0">
                <a:solidFill>
                  <a:schemeClr val="bg1"/>
                </a:solidFill>
                <a:cs typeface="+mn-cs"/>
              </a:rPr>
              <a:t>المادة : ترجمة المصطلحات اللغوية</a:t>
            </a:r>
          </a:p>
        </p:txBody>
      </p:sp>
      <p:sp>
        <p:nvSpPr>
          <p:cNvPr id="6" name="ZoneTexte 5">
            <a:extLst>
              <a:ext uri="{FF2B5EF4-FFF2-40B4-BE49-F238E27FC236}">
                <a16:creationId xmlns:a16="http://schemas.microsoft.com/office/drawing/2014/main" xmlns="" id="{E9CA7F73-7DB8-E1DA-A7B1-249680BB94C8}"/>
              </a:ext>
            </a:extLst>
          </p:cNvPr>
          <p:cNvSpPr txBox="1"/>
          <p:nvPr/>
        </p:nvSpPr>
        <p:spPr>
          <a:xfrm>
            <a:off x="2373919" y="632303"/>
            <a:ext cx="7036594" cy="1569660"/>
          </a:xfrm>
          <a:prstGeom prst="rect">
            <a:avLst/>
          </a:prstGeom>
          <a:noFill/>
        </p:spPr>
        <p:txBody>
          <a:bodyPr wrap="square">
            <a:spAutoFit/>
          </a:bodyPr>
          <a:lstStyle/>
          <a:p>
            <a:pPr algn="ctr"/>
            <a:r>
              <a:rPr lang="ar-DZ" sz="2400" dirty="0">
                <a:solidFill>
                  <a:schemeClr val="bg1"/>
                </a:solidFill>
              </a:rPr>
              <a:t>الجمــــــهورية الجــــزائرية الديــــــــــــمقراطية الشـــــــــــعبية</a:t>
            </a:r>
          </a:p>
          <a:p>
            <a:pPr algn="ctr"/>
            <a:r>
              <a:rPr lang="ar-DZ" sz="2400" dirty="0">
                <a:solidFill>
                  <a:schemeClr val="bg1"/>
                </a:solidFill>
              </a:rPr>
              <a:t>       وزارة التعليـــم العــــــــالي والبحـــــــــث العلـــــــــمي</a:t>
            </a:r>
          </a:p>
          <a:p>
            <a:pPr algn="ctr"/>
            <a:r>
              <a:rPr lang="ar-DZ" sz="2400" dirty="0">
                <a:solidFill>
                  <a:schemeClr val="bg1"/>
                </a:solidFill>
              </a:rPr>
              <a:t>جامعـــــة أبــــــي بـــــكر بلقـــــــــايد تلمســـــان</a:t>
            </a:r>
          </a:p>
          <a:p>
            <a:pPr algn="ctr"/>
            <a:r>
              <a:rPr lang="ar-DZ" sz="2400" dirty="0">
                <a:solidFill>
                  <a:schemeClr val="bg1"/>
                </a:solidFill>
              </a:rPr>
              <a:t>كليــــــة الآداب واللغــــــــــات</a:t>
            </a:r>
          </a:p>
        </p:txBody>
      </p:sp>
      <p:pic>
        <p:nvPicPr>
          <p:cNvPr id="7" name="Picture 10">
            <a:extLst>
              <a:ext uri="{FF2B5EF4-FFF2-40B4-BE49-F238E27FC236}">
                <a16:creationId xmlns:a16="http://schemas.microsoft.com/office/drawing/2014/main" xmlns="" id="{0774051A-4499-C1B7-C8F4-F5960BB05F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548" y="593702"/>
            <a:ext cx="1024781" cy="140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xmlns="" id="{1246BE44-ECE3-32D4-8F8C-1B7FF4E218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04" y="688414"/>
            <a:ext cx="1024781" cy="14076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xmlns="" id="{78A0EAC2-F81F-640C-545A-0C1B6A4255AA}"/>
              </a:ext>
            </a:extLst>
          </p:cNvPr>
          <p:cNvSpPr txBox="1"/>
          <p:nvPr/>
        </p:nvSpPr>
        <p:spPr>
          <a:xfrm>
            <a:off x="2683141" y="3474078"/>
            <a:ext cx="6727372" cy="10464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62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solidFill>
                  <a:srgbClr val="C00000"/>
                </a:solidFill>
                <a:cs typeface="+mn-cs"/>
              </a:rPr>
              <a:t>المصطلح اللساني</a:t>
            </a:r>
            <a:endParaRPr lang="fr-FR" dirty="0">
              <a:solidFill>
                <a:srgbClr val="C00000"/>
              </a:solidFill>
              <a:cs typeface="+mn-cs"/>
            </a:endParaRPr>
          </a:p>
        </p:txBody>
      </p:sp>
      <p:sp>
        <p:nvSpPr>
          <p:cNvPr id="10" name="ZoneTexte 9">
            <a:extLst>
              <a:ext uri="{FF2B5EF4-FFF2-40B4-BE49-F238E27FC236}">
                <a16:creationId xmlns:a16="http://schemas.microsoft.com/office/drawing/2014/main" xmlns="" id="{E473AF64-606A-8F7C-9E30-7DCF49A8F1E3}"/>
              </a:ext>
            </a:extLst>
          </p:cNvPr>
          <p:cNvSpPr txBox="1"/>
          <p:nvPr/>
        </p:nvSpPr>
        <p:spPr>
          <a:xfrm>
            <a:off x="2372899" y="2953036"/>
            <a:ext cx="7037614" cy="430887"/>
          </a:xfrm>
          <a:prstGeom prst="rect">
            <a:avLst/>
          </a:prstGeom>
          <a:noFill/>
        </p:spPr>
        <p:txBody>
          <a:bodyPr wrap="square">
            <a:spAutoFit/>
          </a:bodyPr>
          <a:lstStyle>
            <a:defPPr>
              <a:defRPr lang="en-US"/>
            </a:defPPr>
            <a:lvl1pPr algn="ctr">
              <a:defRPr sz="2200" b="1">
                <a:cs typeface="+mj-cs"/>
              </a:defRPr>
            </a:lvl1pPr>
          </a:lstStyle>
          <a:p>
            <a:r>
              <a:rPr lang="ar-DZ" u="sng" dirty="0">
                <a:solidFill>
                  <a:schemeClr val="bg1"/>
                </a:solidFill>
                <a:cs typeface="+mn-cs"/>
              </a:rPr>
              <a:t>الدرس السادس :</a:t>
            </a:r>
            <a:endParaRPr lang="fr-FR" u="sng" dirty="0">
              <a:solidFill>
                <a:schemeClr val="bg1"/>
              </a:solidFill>
              <a:cs typeface="+mn-cs"/>
            </a:endParaRPr>
          </a:p>
        </p:txBody>
      </p:sp>
    </p:spTree>
    <p:extLst>
      <p:ext uri="{BB962C8B-B14F-4D97-AF65-F5344CB8AC3E}">
        <p14:creationId xmlns:p14="http://schemas.microsoft.com/office/powerpoint/2010/main" val="6463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62B445DD-C676-7212-AA2C-D26EAC9859EA}"/>
              </a:ext>
            </a:extLst>
          </p:cNvPr>
          <p:cNvSpPr txBox="1"/>
          <p:nvPr/>
        </p:nvSpPr>
        <p:spPr>
          <a:xfrm>
            <a:off x="4514850" y="1402818"/>
            <a:ext cx="6687846" cy="1653145"/>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وقد تفنّن المترجمون في صناعة الملاحق الخاصة فتعدّدت واختلفت وحملت </a:t>
            </a:r>
            <a:r>
              <a:rPr lang="ar-SA" dirty="0" err="1"/>
              <a:t>أسماءًا</a:t>
            </a:r>
            <a:r>
              <a:rPr lang="ar-SA" dirty="0"/>
              <a:t> وعناوين مختلفة مثل: الهوامش، الإحالات ، فهرس المفاهيم ، فهرس المصطلحات ، كشف المصطلحات، كشاف المصطلحي، معجم المصطلحات، ثبت المفاهيم</a:t>
            </a:r>
            <a:endParaRPr lang="fr-FR" dirty="0"/>
          </a:p>
        </p:txBody>
      </p:sp>
      <p:sp>
        <p:nvSpPr>
          <p:cNvPr id="5" name="ZoneTexte 4">
            <a:extLst>
              <a:ext uri="{FF2B5EF4-FFF2-40B4-BE49-F238E27FC236}">
                <a16:creationId xmlns:a16="http://schemas.microsoft.com/office/drawing/2014/main" xmlns="" id="{30FE87AB-E9AE-89E4-5357-AEC54FA8F853}"/>
              </a:ext>
            </a:extLst>
          </p:cNvPr>
          <p:cNvSpPr txBox="1"/>
          <p:nvPr/>
        </p:nvSpPr>
        <p:spPr>
          <a:xfrm>
            <a:off x="985838" y="3802037"/>
            <a:ext cx="10216858" cy="215135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جاءت الملاحق متعدّدة ومختلفة من حيث الطرح المعرفي والمنهجي فمن المترجمين من وقف عند حدود الكلمة ووجد لها كلمة شبيهة لها دلاليا ومنهم من تحاور مع الكلمة الأجنبية مفتّنًا إياها إلى وحدات لغوية صغرى مع الشّرح والتّفسير ومنهم من اختار تقنية التّعريب مباشرة</a:t>
            </a:r>
            <a:r>
              <a:rPr lang="fr-FR" dirty="0"/>
              <a:t>.</a:t>
            </a:r>
          </a:p>
          <a:p>
            <a:r>
              <a:rPr lang="ar-SA" dirty="0"/>
              <a:t>كما تبنّى المتّرجمون تقنية التّصنيف والتّرتيب المعجمية حيث رتبوا المصطلحات المترجمة ترتيبا معجميًا قاموسيًّا أبجديًا</a:t>
            </a:r>
            <a:endParaRPr lang="fr-FR" dirty="0"/>
          </a:p>
        </p:txBody>
      </p:sp>
      <p:pic>
        <p:nvPicPr>
          <p:cNvPr id="10" name="Image 9">
            <a:extLst>
              <a:ext uri="{FF2B5EF4-FFF2-40B4-BE49-F238E27FC236}">
                <a16:creationId xmlns:a16="http://schemas.microsoft.com/office/drawing/2014/main" xmlns="" id="{2388250F-4A5D-5224-09F4-C043F105E32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18346" y="904605"/>
            <a:ext cx="3696504" cy="2290100"/>
          </a:xfrm>
          <a:prstGeom prst="rect">
            <a:avLst/>
          </a:prstGeom>
        </p:spPr>
      </p:pic>
    </p:spTree>
    <p:extLst>
      <p:ext uri="{BB962C8B-B14F-4D97-AF65-F5344CB8AC3E}">
        <p14:creationId xmlns:p14="http://schemas.microsoft.com/office/powerpoint/2010/main" val="332580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356C132F-1D69-817D-D4CB-1000F76FB107}"/>
              </a:ext>
            </a:extLst>
          </p:cNvPr>
          <p:cNvSpPr txBox="1"/>
          <p:nvPr/>
        </p:nvSpPr>
        <p:spPr>
          <a:xfrm>
            <a:off x="4443413" y="3680837"/>
            <a:ext cx="6692845" cy="165314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  </a:t>
            </a:r>
            <a:r>
              <a:rPr lang="ar-SA" dirty="0"/>
              <a:t>وخاتمة للقول نشير انّ مشكلة غياب المصطلح اللساني العربي ليست مشكلة عربية محضة لأنّه كلّ اللّغات تعاني نقصًا في المصطلحات وكلّ التخصّصات تعاني نفس المشكل من علم اجتماع وعلم نفس وغيرها من العلوم. </a:t>
            </a:r>
            <a:endParaRPr lang="fr-FR" dirty="0"/>
          </a:p>
        </p:txBody>
      </p:sp>
      <p:sp>
        <p:nvSpPr>
          <p:cNvPr id="9" name="ZoneTexte 8">
            <a:extLst>
              <a:ext uri="{FF2B5EF4-FFF2-40B4-BE49-F238E27FC236}">
                <a16:creationId xmlns:a16="http://schemas.microsoft.com/office/drawing/2014/main" xmlns="" id="{35570167-C1EC-8ABF-176D-803F8D12972E}"/>
              </a:ext>
            </a:extLst>
          </p:cNvPr>
          <p:cNvSpPr txBox="1"/>
          <p:nvPr/>
        </p:nvSpPr>
        <p:spPr>
          <a:xfrm>
            <a:off x="1016794" y="1211854"/>
            <a:ext cx="10158412" cy="125842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ومن هذا المنطلق نقول أنّه إذا أردنا للمصطلح العربي الشّيوع والانتشار  لابد لنا من الاستعمال والتّداول وإيجاد حلّ نهائي لمشكلة المصطلح في اللّغة العربية وعدم الاكتفاء بالتّرجمة الحرفية التي قد تؤدي بالبّاحث العربي أحيانا إلى الانحراف عن المعنى الصّحيح والحقيقي للمصطلح نفسه</a:t>
            </a:r>
            <a:endParaRPr lang="fr-FR" dirty="0"/>
          </a:p>
        </p:txBody>
      </p:sp>
      <p:pic>
        <p:nvPicPr>
          <p:cNvPr id="7" name="Image 6">
            <a:extLst>
              <a:ext uri="{FF2B5EF4-FFF2-40B4-BE49-F238E27FC236}">
                <a16:creationId xmlns:a16="http://schemas.microsoft.com/office/drawing/2014/main" xmlns="" id="{5348837F-BC2A-5E45-B8C6-913D6D2FCEA7}"/>
              </a:ext>
            </a:extLst>
          </p:cNvPr>
          <p:cNvPicPr>
            <a:picLocks noChangeAspect="1"/>
          </p:cNvPicPr>
          <p:nvPr/>
        </p:nvPicPr>
        <p:blipFill>
          <a:blip r:embed="rId2"/>
          <a:srcRect t="35828" r="4445"/>
          <a:stretch>
            <a:fillRect/>
          </a:stretch>
        </p:blipFill>
        <p:spPr>
          <a:xfrm>
            <a:off x="1055742" y="3510432"/>
            <a:ext cx="3180161" cy="2135714"/>
          </a:xfrm>
          <a:prstGeom prst="rect">
            <a:avLst/>
          </a:prstGeom>
        </p:spPr>
      </p:pic>
    </p:spTree>
    <p:extLst>
      <p:ext uri="{BB962C8B-B14F-4D97-AF65-F5344CB8AC3E}">
        <p14:creationId xmlns:p14="http://schemas.microsoft.com/office/powerpoint/2010/main" val="37551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xmlns="" id="{4E65C960-F987-5DA4-8362-0FD2339FA69F}"/>
              </a:ext>
            </a:extLst>
          </p:cNvPr>
          <p:cNvGraphicFramePr>
            <a:graphicFrameLocks noGrp="1"/>
          </p:cNvGraphicFramePr>
          <p:nvPr>
            <p:extLst>
              <p:ext uri="{D42A27DB-BD31-4B8C-83A1-F6EECF244321}">
                <p14:modId xmlns:p14="http://schemas.microsoft.com/office/powerpoint/2010/main" val="4118525307"/>
              </p:ext>
            </p:extLst>
          </p:nvPr>
        </p:nvGraphicFramePr>
        <p:xfrm>
          <a:off x="3064858" y="1199800"/>
          <a:ext cx="8222268" cy="4846320"/>
        </p:xfrm>
        <a:graphic>
          <a:graphicData uri="http://schemas.openxmlformats.org/drawingml/2006/table">
            <a:tbl>
              <a:tblPr firstRow="1" bandRow="1">
                <a:tableStyleId>{B301B821-A1FF-4177-AEE7-76D212191A09}</a:tableStyleId>
              </a:tblPr>
              <a:tblGrid>
                <a:gridCol w="2750155">
                  <a:extLst>
                    <a:ext uri="{9D8B030D-6E8A-4147-A177-3AD203B41FA5}">
                      <a16:colId xmlns:a16="http://schemas.microsoft.com/office/drawing/2014/main" xmlns="" val="3172323439"/>
                    </a:ext>
                  </a:extLst>
                </a:gridCol>
                <a:gridCol w="5472113">
                  <a:extLst>
                    <a:ext uri="{9D8B030D-6E8A-4147-A177-3AD203B41FA5}">
                      <a16:colId xmlns:a16="http://schemas.microsoft.com/office/drawing/2014/main" xmlns="" val="3878556743"/>
                    </a:ext>
                  </a:extLst>
                </a:gridCol>
              </a:tblGrid>
              <a:tr h="370840">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1156710868"/>
                  </a:ext>
                </a:extLst>
              </a:tr>
              <a:tr h="370840">
                <a:tc>
                  <a:txBody>
                    <a:bodyPr/>
                    <a:lstStyle/>
                    <a:p>
                      <a:r>
                        <a:rPr lang="fr-FR" sz="2400" b="1" dirty="0">
                          <a:effectLst/>
                          <a:latin typeface="Times New Roman" panose="02020603050405020304" pitchFamily="18" charset="0"/>
                          <a:cs typeface="Times New Roman" panose="02020603050405020304" pitchFamily="18" charset="0"/>
                        </a:rPr>
                        <a:t>Morphème</a:t>
                      </a:r>
                      <a:endParaRPr lang="fr-FR"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err="1">
                          <a:solidFill>
                            <a:schemeClr val="dk1"/>
                          </a:solidFill>
                          <a:effectLst/>
                          <a:latin typeface="+mn-lt"/>
                          <a:ea typeface="+mn-ea"/>
                          <a:cs typeface="+mn-cs"/>
                        </a:rPr>
                        <a:t>صيغم</a:t>
                      </a:r>
                      <a:r>
                        <a:rPr lang="ar-SA" sz="2400" b="1" kern="1200" dirty="0">
                          <a:solidFill>
                            <a:schemeClr val="dk1"/>
                          </a:solidFill>
                          <a:effectLst/>
                          <a:latin typeface="+mn-lt"/>
                          <a:ea typeface="+mn-ea"/>
                          <a:cs typeface="+mn-cs"/>
                        </a:rPr>
                        <a:t> – </a:t>
                      </a:r>
                      <a:r>
                        <a:rPr lang="ar-SA" sz="2400" b="1" kern="1200" dirty="0" err="1">
                          <a:solidFill>
                            <a:schemeClr val="dk1"/>
                          </a:solidFill>
                          <a:effectLst/>
                          <a:latin typeface="+mn-lt"/>
                          <a:ea typeface="+mn-ea"/>
                          <a:cs typeface="+mn-cs"/>
                        </a:rPr>
                        <a:t>صرفيم</a:t>
                      </a:r>
                      <a:r>
                        <a:rPr lang="ar-SA" sz="2400" b="1" kern="1200" dirty="0">
                          <a:solidFill>
                            <a:schemeClr val="dk1"/>
                          </a:solidFill>
                          <a:effectLst/>
                          <a:latin typeface="+mn-lt"/>
                          <a:ea typeface="+mn-ea"/>
                          <a:cs typeface="+mn-cs"/>
                        </a:rPr>
                        <a:t> – </a:t>
                      </a:r>
                      <a:r>
                        <a:rPr lang="ar-SA" sz="2400" b="1" kern="1200" dirty="0" err="1">
                          <a:solidFill>
                            <a:schemeClr val="dk1"/>
                          </a:solidFill>
                          <a:effectLst/>
                          <a:latin typeface="+mn-lt"/>
                          <a:ea typeface="+mn-ea"/>
                          <a:cs typeface="+mn-cs"/>
                        </a:rPr>
                        <a:t>مورفيمة</a:t>
                      </a:r>
                      <a:r>
                        <a:rPr lang="ar-SA" sz="2400" b="1" kern="1200" dirty="0">
                          <a:solidFill>
                            <a:schemeClr val="dk1"/>
                          </a:solidFill>
                          <a:effectLst/>
                          <a:latin typeface="+mn-lt"/>
                          <a:ea typeface="+mn-ea"/>
                          <a:cs typeface="+mn-cs"/>
                        </a:rPr>
                        <a:t>- عنصر دال – وحدة صرفية- مجردة صرفية – مور</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857211611"/>
                  </a:ext>
                </a:extLst>
              </a:tr>
              <a:tr h="370840">
                <a:tc>
                  <a:txBody>
                    <a:bodyPr/>
                    <a:lstStyle/>
                    <a:p>
                      <a:r>
                        <a:rPr lang="fr-FR" sz="2400" b="1" dirty="0">
                          <a:solidFill>
                            <a:schemeClr val="bg1"/>
                          </a:solidFill>
                          <a:effectLst/>
                          <a:latin typeface="Arial" panose="020B0604020202020204" pitchFamily="34" charset="0"/>
                          <a:cs typeface="Arial" panose="020B0604020202020204" pitchFamily="34" charset="0"/>
                        </a:rPr>
                        <a:t>Pragmatique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التداولية- الذرائعية – النفعية- البرغماتية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1839189"/>
                  </a:ext>
                </a:extLst>
              </a:tr>
              <a:tr h="370840">
                <a:tc>
                  <a:txBody>
                    <a:bodyPr/>
                    <a:lstStyle/>
                    <a:p>
                      <a:r>
                        <a:rPr lang="fr-FR" sz="2400" b="1" dirty="0">
                          <a:solidFill>
                            <a:schemeClr val="bg1"/>
                          </a:solidFill>
                          <a:effectLst/>
                          <a:latin typeface="Arial" panose="020B0604020202020204" pitchFamily="34" charset="0"/>
                          <a:cs typeface="Arial" panose="020B0604020202020204" pitchFamily="34" charset="0"/>
                        </a:rPr>
                        <a:t>Phonème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err="1">
                          <a:solidFill>
                            <a:schemeClr val="bg1"/>
                          </a:solidFill>
                          <a:effectLst/>
                          <a:cs typeface="+mj-cs"/>
                        </a:rPr>
                        <a:t>صوتم</a:t>
                      </a:r>
                      <a:r>
                        <a:rPr lang="ar-SA" sz="2400" b="1" dirty="0">
                          <a:solidFill>
                            <a:schemeClr val="bg1"/>
                          </a:solidFill>
                          <a:effectLst/>
                          <a:cs typeface="+mj-cs"/>
                        </a:rPr>
                        <a:t>- </a:t>
                      </a:r>
                      <a:r>
                        <a:rPr lang="ar-SA" sz="2400" b="1" dirty="0" err="1">
                          <a:solidFill>
                            <a:schemeClr val="bg1"/>
                          </a:solidFill>
                          <a:effectLst/>
                          <a:cs typeface="+mj-cs"/>
                        </a:rPr>
                        <a:t>صوتيم</a:t>
                      </a:r>
                      <a:r>
                        <a:rPr lang="ar-SA" sz="2400" b="1" dirty="0">
                          <a:solidFill>
                            <a:schemeClr val="bg1"/>
                          </a:solidFill>
                          <a:effectLst/>
                          <a:cs typeface="+mj-cs"/>
                        </a:rPr>
                        <a:t>-صوتية – حرف صوتي- وحدة صوتية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566780276"/>
                  </a:ext>
                </a:extLst>
              </a:tr>
              <a:tr h="370840">
                <a:tc>
                  <a:txBody>
                    <a:bodyPr/>
                    <a:lstStyle/>
                    <a:p>
                      <a:r>
                        <a:rPr lang="fr-FR" sz="2400" b="1" dirty="0">
                          <a:solidFill>
                            <a:schemeClr val="bg1"/>
                          </a:solidFill>
                          <a:effectLst/>
                          <a:latin typeface="Arial" panose="020B0604020202020204" pitchFamily="34" charset="0"/>
                          <a:cs typeface="Arial" panose="020B0604020202020204" pitchFamily="34" charset="0"/>
                        </a:rPr>
                        <a:t>Sémiologie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400" b="1" dirty="0" err="1">
                          <a:solidFill>
                            <a:schemeClr val="bg1"/>
                          </a:solidFill>
                          <a:effectLst/>
                          <a:cs typeface="+mj-cs"/>
                        </a:rPr>
                        <a:t>سيميولوجيا</a:t>
                      </a:r>
                      <a:r>
                        <a:rPr lang="ar-SA" sz="2400" b="1" dirty="0">
                          <a:solidFill>
                            <a:schemeClr val="bg1"/>
                          </a:solidFill>
                          <a:effectLst/>
                          <a:cs typeface="+mj-cs"/>
                        </a:rPr>
                        <a:t>- </a:t>
                      </a:r>
                      <a:r>
                        <a:rPr lang="ar-SA" sz="2400" b="1" dirty="0" err="1">
                          <a:solidFill>
                            <a:schemeClr val="bg1"/>
                          </a:solidFill>
                          <a:effectLst/>
                          <a:cs typeface="+mj-cs"/>
                        </a:rPr>
                        <a:t>سميائيات</a:t>
                      </a:r>
                      <a:r>
                        <a:rPr lang="ar-SA" sz="2400" b="1" dirty="0">
                          <a:solidFill>
                            <a:schemeClr val="bg1"/>
                          </a:solidFill>
                          <a:effectLst/>
                          <a:cs typeface="+mj-cs"/>
                        </a:rPr>
                        <a:t>- </a:t>
                      </a:r>
                      <a:r>
                        <a:rPr lang="ar-SA" sz="2400" b="1" dirty="0" err="1">
                          <a:solidFill>
                            <a:schemeClr val="bg1"/>
                          </a:solidFill>
                          <a:effectLst/>
                          <a:cs typeface="+mj-cs"/>
                        </a:rPr>
                        <a:t>السيمياء</a:t>
                      </a:r>
                      <a:r>
                        <a:rPr lang="ar-SA" sz="2400" b="1" dirty="0">
                          <a:solidFill>
                            <a:schemeClr val="bg1"/>
                          </a:solidFill>
                          <a:effectLst/>
                          <a:cs typeface="+mj-cs"/>
                        </a:rPr>
                        <a:t> – علم الدلالة- علم الرموز</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068982021"/>
                  </a:ext>
                </a:extLst>
              </a:tr>
              <a:tr h="370840">
                <a:tc>
                  <a:txBody>
                    <a:bodyPr/>
                    <a:lstStyle/>
                    <a:p>
                      <a:r>
                        <a:rPr lang="fr-FR" sz="2400" b="1" dirty="0">
                          <a:solidFill>
                            <a:schemeClr val="bg1"/>
                          </a:solidFill>
                          <a:effectLst/>
                          <a:latin typeface="Arial" panose="020B0604020202020204" pitchFamily="34" charset="0"/>
                          <a:cs typeface="Arial" panose="020B0604020202020204" pitchFamily="34" charset="0"/>
                        </a:rPr>
                        <a:t>Connecteur</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رابط</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170744161"/>
                  </a:ext>
                </a:extLst>
              </a:tr>
              <a:tr h="370840">
                <a:tc>
                  <a:txBody>
                    <a:bodyPr/>
                    <a:lstStyle/>
                    <a:p>
                      <a:r>
                        <a:rPr lang="fr-FR" sz="2400" b="1" dirty="0">
                          <a:solidFill>
                            <a:schemeClr val="bg1"/>
                          </a:solidFill>
                          <a:effectLst/>
                          <a:latin typeface="Arial" panose="020B0604020202020204" pitchFamily="34" charset="0"/>
                          <a:cs typeface="Arial" panose="020B0604020202020204" pitchFamily="34" charset="0"/>
                        </a:rPr>
                        <a:t>Contexte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السياق- التركيب- التقابل- مقام- مساق</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5723103"/>
                  </a:ext>
                </a:extLst>
              </a:tr>
              <a:tr h="370840">
                <a:tc>
                  <a:txBody>
                    <a:bodyPr/>
                    <a:lstStyle/>
                    <a:p>
                      <a:r>
                        <a:rPr lang="fr-FR" sz="2400" b="1" dirty="0">
                          <a:solidFill>
                            <a:schemeClr val="bg1"/>
                          </a:solidFill>
                          <a:effectLst/>
                          <a:latin typeface="Arial" panose="020B0604020202020204" pitchFamily="34" charset="0"/>
                          <a:cs typeface="Arial" panose="020B0604020202020204" pitchFamily="34" charset="0"/>
                        </a:rPr>
                        <a:t>Signification</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دلالة- مدلول-   مدلولات ملائمة –الدلالة الشديدة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5199378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b="1" kern="1200" dirty="0" err="1">
                          <a:solidFill>
                            <a:schemeClr val="bg1"/>
                          </a:solidFill>
                          <a:effectLst/>
                          <a:latin typeface="Times New Roman" panose="02020603050405020304" pitchFamily="18" charset="0"/>
                          <a:ea typeface="+mn-ea"/>
                          <a:cs typeface="Times New Roman" panose="02020603050405020304" pitchFamily="18" charset="0"/>
                        </a:rPr>
                        <a:t>Lexicology</a:t>
                      </a:r>
                      <a:endParaRPr lang="fr-FR" sz="2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معجمية</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409889348"/>
                  </a:ext>
                </a:extLst>
              </a:tr>
            </a:tbl>
          </a:graphicData>
        </a:graphic>
      </p:graphicFrame>
      <p:pic>
        <p:nvPicPr>
          <p:cNvPr id="5" name="Image 4">
            <a:extLst>
              <a:ext uri="{FF2B5EF4-FFF2-40B4-BE49-F238E27FC236}">
                <a16:creationId xmlns:a16="http://schemas.microsoft.com/office/drawing/2014/main" xmlns="" id="{8B2B595C-3132-F077-F036-776B70CA5E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4767" y="2143124"/>
            <a:ext cx="2340091" cy="2340091"/>
          </a:xfrm>
          <a:prstGeom prst="rect">
            <a:avLst/>
          </a:prstGeom>
        </p:spPr>
      </p:pic>
      <p:sp>
        <p:nvSpPr>
          <p:cNvPr id="7" name="ZoneTexte 6">
            <a:extLst>
              <a:ext uri="{FF2B5EF4-FFF2-40B4-BE49-F238E27FC236}">
                <a16:creationId xmlns:a16="http://schemas.microsoft.com/office/drawing/2014/main" xmlns="" id="{EFC510D9-E14A-E010-39BB-8098C6D9BA9D}"/>
              </a:ext>
            </a:extLst>
          </p:cNvPr>
          <p:cNvSpPr txBox="1"/>
          <p:nvPr/>
        </p:nvSpPr>
        <p:spPr>
          <a:xfrm>
            <a:off x="724767" y="603135"/>
            <a:ext cx="9892144" cy="4680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وهذه بعض المصطلحات اللسانية الفرنسية وكيف تمت ترجمتها إلى اللغة العربية</a:t>
            </a:r>
            <a:endParaRPr lang="fr-FR" dirty="0"/>
          </a:p>
        </p:txBody>
      </p:sp>
    </p:spTree>
    <p:extLst>
      <p:ext uri="{BB962C8B-B14F-4D97-AF65-F5344CB8AC3E}">
        <p14:creationId xmlns:p14="http://schemas.microsoft.com/office/powerpoint/2010/main" val="28190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FEE1744-5D50-59B0-115E-954E9F64456E}"/>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xmlns="" id="{43223CFC-5247-781D-B405-A23153AB35C2}"/>
              </a:ext>
            </a:extLst>
          </p:cNvPr>
          <p:cNvGraphicFramePr>
            <a:graphicFrameLocks noGrp="1"/>
          </p:cNvGraphicFramePr>
          <p:nvPr>
            <p:extLst>
              <p:ext uri="{D42A27DB-BD31-4B8C-83A1-F6EECF244321}">
                <p14:modId xmlns:p14="http://schemas.microsoft.com/office/powerpoint/2010/main" val="3262845946"/>
              </p:ext>
            </p:extLst>
          </p:nvPr>
        </p:nvGraphicFramePr>
        <p:xfrm>
          <a:off x="3193445" y="685800"/>
          <a:ext cx="8001001" cy="5486400"/>
        </p:xfrm>
        <a:graphic>
          <a:graphicData uri="http://schemas.openxmlformats.org/drawingml/2006/table">
            <a:tbl>
              <a:tblPr firstRow="1" bandRow="1">
                <a:tableStyleId>{B301B821-A1FF-4177-AEE7-76D212191A09}</a:tableStyleId>
              </a:tblPr>
              <a:tblGrid>
                <a:gridCol w="2807305">
                  <a:extLst>
                    <a:ext uri="{9D8B030D-6E8A-4147-A177-3AD203B41FA5}">
                      <a16:colId xmlns:a16="http://schemas.microsoft.com/office/drawing/2014/main" xmlns="" val="3172323439"/>
                    </a:ext>
                  </a:extLst>
                </a:gridCol>
                <a:gridCol w="5193696">
                  <a:extLst>
                    <a:ext uri="{9D8B030D-6E8A-4147-A177-3AD203B41FA5}">
                      <a16:colId xmlns:a16="http://schemas.microsoft.com/office/drawing/2014/main" xmlns="" val="3878556743"/>
                    </a:ext>
                  </a:extLst>
                </a:gridCol>
              </a:tblGrid>
              <a:tr h="370840">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1156710868"/>
                  </a:ext>
                </a:extLst>
              </a:tr>
              <a:tr h="370840">
                <a:tc>
                  <a:txBody>
                    <a:bodyPr/>
                    <a:lstStyle/>
                    <a:p>
                      <a:r>
                        <a:rPr lang="fr-FR" sz="2200" b="1" dirty="0">
                          <a:effectLst/>
                          <a:latin typeface="Times New Roman" panose="02020603050405020304" pitchFamily="18" charset="0"/>
                          <a:cs typeface="Times New Roman" panose="02020603050405020304" pitchFamily="18" charset="0"/>
                        </a:rPr>
                        <a:t>Sens</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معنى- شكل – مدلول</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857211611"/>
                  </a:ext>
                </a:extLst>
              </a:tr>
              <a:tr h="370840">
                <a:tc>
                  <a:txBody>
                    <a:bodyPr/>
                    <a:lstStyle/>
                    <a:p>
                      <a:r>
                        <a:rPr lang="fr-FR" sz="2200" b="1" dirty="0" err="1">
                          <a:solidFill>
                            <a:schemeClr val="bg1"/>
                          </a:solidFill>
                          <a:effectLst/>
                          <a:latin typeface="Arial" panose="020B0604020202020204" pitchFamily="34" charset="0"/>
                          <a:cs typeface="Arial" panose="020B0604020202020204" pitchFamily="34" charset="0"/>
                        </a:rPr>
                        <a:t>Polysemie</a:t>
                      </a:r>
                      <a:endParaRPr lang="fr-FR" sz="2200" b="1" dirty="0">
                        <a:solidFill>
                          <a:schemeClr val="bg1"/>
                        </a:solidFill>
                        <a:effectLst/>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تعدد دلالي- الاشتراك اللفظي- تعدد المعاني</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1839189"/>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Parole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كلام</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566780276"/>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Structure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تركيب- نظم – بناء – بنية</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0689820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kern="1200" dirty="0">
                          <a:solidFill>
                            <a:schemeClr val="bg1"/>
                          </a:solidFill>
                          <a:effectLst/>
                          <a:latin typeface="Times New Roman" panose="02020603050405020304" pitchFamily="18" charset="0"/>
                          <a:ea typeface="+mn-ea"/>
                          <a:cs typeface="Times New Roman" panose="02020603050405020304" pitchFamily="18" charset="0"/>
                        </a:rPr>
                        <a:t>Arbitraire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اعتباطي- كيفي – اعتباطية</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1707441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kern="1200" dirty="0">
                          <a:solidFill>
                            <a:schemeClr val="bg1"/>
                          </a:solidFill>
                          <a:effectLst/>
                          <a:latin typeface="Times New Roman" panose="02020603050405020304" pitchFamily="18" charset="0"/>
                          <a:ea typeface="+mn-ea"/>
                          <a:cs typeface="Times New Roman" panose="02020603050405020304" pitchFamily="18" charset="0"/>
                        </a:rPr>
                        <a:t>Synchronie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تزامني- تعاصري- تزامنية</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5723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kern="1200" dirty="0" err="1">
                          <a:solidFill>
                            <a:schemeClr val="bg1"/>
                          </a:solidFill>
                          <a:effectLst/>
                          <a:latin typeface="Times New Roman" panose="02020603050405020304" pitchFamily="18" charset="0"/>
                          <a:ea typeface="+mn-ea"/>
                          <a:cs typeface="Times New Roman" panose="02020603050405020304" pitchFamily="18" charset="0"/>
                        </a:rPr>
                        <a:t>Stylistice</a:t>
                      </a:r>
                      <a:endParaRPr lang="fr-FR" sz="2200" b="1" kern="1200" dirty="0">
                        <a:solidFill>
                          <a:schemeClr val="bg1"/>
                        </a:solidFill>
                        <a:effectLst/>
                        <a:latin typeface="Times New Roman" panose="02020603050405020304" pitchFamily="18" charset="0"/>
                        <a:ea typeface="+mn-ea"/>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علم الاساليب- الأسلوبية_ </a:t>
                      </a:r>
                      <a:r>
                        <a:rPr lang="ar-SA" sz="2400" b="1" kern="1200" dirty="0" err="1">
                          <a:solidFill>
                            <a:schemeClr val="bg1"/>
                          </a:solidFill>
                          <a:effectLst/>
                          <a:latin typeface="+mn-lt"/>
                          <a:ea typeface="+mn-ea"/>
                          <a:cs typeface="+mn-cs"/>
                        </a:rPr>
                        <a:t>اسلوبيات</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519937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kern="1200" dirty="0">
                          <a:solidFill>
                            <a:schemeClr val="bg1"/>
                          </a:solidFill>
                          <a:effectLst/>
                          <a:latin typeface="Times New Roman" panose="02020603050405020304" pitchFamily="18" charset="0"/>
                          <a:ea typeface="+mn-ea"/>
                          <a:cs typeface="Times New Roman" panose="02020603050405020304" pitchFamily="18" charset="0"/>
                        </a:rPr>
                        <a:t>Diachronie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تعاقب- تعاقبية- تطور تاريخي- زمانية</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251806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kern="1200" dirty="0" err="1">
                          <a:solidFill>
                            <a:schemeClr val="bg1"/>
                          </a:solidFill>
                          <a:effectLst/>
                          <a:latin typeface="Times New Roman" panose="02020603050405020304" pitchFamily="18" charset="0"/>
                          <a:ea typeface="+mn-ea"/>
                          <a:cs typeface="Times New Roman" panose="02020603050405020304" pitchFamily="18" charset="0"/>
                        </a:rPr>
                        <a:t>Coherence</a:t>
                      </a:r>
                      <a:endParaRPr lang="fr-FR" sz="2200" b="1" kern="1200" dirty="0">
                        <a:solidFill>
                          <a:schemeClr val="bg1"/>
                        </a:solidFill>
                        <a:effectLst/>
                        <a:latin typeface="Times New Roman" panose="02020603050405020304" pitchFamily="18" charset="0"/>
                        <a:ea typeface="+mn-ea"/>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الترابط- التناسق- الانسجام - التماسك</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3352008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kern="1200" dirty="0">
                          <a:solidFill>
                            <a:schemeClr val="bg1"/>
                          </a:solidFill>
                          <a:effectLst/>
                          <a:latin typeface="Times New Roman" panose="02020603050405020304" pitchFamily="18" charset="0"/>
                          <a:ea typeface="+mn-ea"/>
                          <a:cs typeface="Times New Roman" panose="02020603050405020304" pitchFamily="18" charset="0"/>
                        </a:rPr>
                        <a:t>Structuralisme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بنيوي</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6903555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kern="1200" dirty="0" err="1">
                          <a:solidFill>
                            <a:schemeClr val="bg1"/>
                          </a:solidFill>
                          <a:effectLst/>
                          <a:latin typeface="Times New Roman" panose="02020603050405020304" pitchFamily="18" charset="0"/>
                          <a:ea typeface="+mn-ea"/>
                          <a:cs typeface="Times New Roman" panose="02020603050405020304" pitchFamily="18" charset="0"/>
                        </a:rPr>
                        <a:t>Polysemie</a:t>
                      </a:r>
                      <a:endParaRPr lang="fr-FR" sz="2200" b="1" kern="1200" dirty="0">
                        <a:solidFill>
                          <a:schemeClr val="bg1"/>
                        </a:solidFill>
                        <a:effectLst/>
                        <a:latin typeface="Times New Roman" panose="02020603050405020304" pitchFamily="18" charset="0"/>
                        <a:ea typeface="+mn-ea"/>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solidFill>
                          <a:effectLst/>
                          <a:latin typeface="+mn-lt"/>
                          <a:ea typeface="+mn-ea"/>
                          <a:cs typeface="+mn-cs"/>
                        </a:rPr>
                        <a:t>تعدد المعاني</a:t>
                      </a:r>
                      <a:endParaRPr lang="fr-FR" sz="24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1894558742"/>
                  </a:ext>
                </a:extLst>
              </a:tr>
            </a:tbl>
          </a:graphicData>
        </a:graphic>
      </p:graphicFrame>
      <p:pic>
        <p:nvPicPr>
          <p:cNvPr id="5" name="Image 4">
            <a:extLst>
              <a:ext uri="{FF2B5EF4-FFF2-40B4-BE49-F238E27FC236}">
                <a16:creationId xmlns:a16="http://schemas.microsoft.com/office/drawing/2014/main" xmlns="" id="{497D1B94-798E-A85F-8A40-DE5240AFE6B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4767" y="2014538"/>
            <a:ext cx="2468678" cy="2468678"/>
          </a:xfrm>
          <a:prstGeom prst="rect">
            <a:avLst/>
          </a:prstGeom>
        </p:spPr>
      </p:pic>
    </p:spTree>
    <p:extLst>
      <p:ext uri="{BB962C8B-B14F-4D97-AF65-F5344CB8AC3E}">
        <p14:creationId xmlns:p14="http://schemas.microsoft.com/office/powerpoint/2010/main" val="78579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C9DA0D8-265D-BEEA-554B-227F0A5DCC78}"/>
              </a:ext>
            </a:extLst>
          </p:cNvPr>
          <p:cNvSpPr txBox="1"/>
          <p:nvPr/>
        </p:nvSpPr>
        <p:spPr>
          <a:xfrm>
            <a:off x="985838" y="1379010"/>
            <a:ext cx="10387012" cy="4893647"/>
          </a:xfrm>
          <a:prstGeom prst="rect">
            <a:avLst/>
          </a:prstGeom>
          <a:noFill/>
        </p:spPr>
        <p:txBody>
          <a:bodyPr wrap="square">
            <a:spAutoFit/>
          </a:bodyPr>
          <a:lstStyle/>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يوسف وغليسي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إشكالية المصطلح في الخطاب النقدي العربي الجديد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الدار العربية للعلوم ناشرون – منشورات الاختلاف – بيروت – لبنان 2020</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شحادة الخوري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 دراسات في الترجمة والمصطلح والتعريب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طلاس للطباعة و النشر   - دمشق 1989</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محمد النويري،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 اللساني النقدي بين واقع العلم وهواجسه توحيد المصطلح</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مجلة علامات، عدد خاص-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م.س</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خالد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اليعبوبي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المصطلحية و واقع العمل المصطلحي بالوطن العربي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ما بعد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الحذاثة</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–فاس – المغرب -2004</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عزت محمد جاد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نظرية المصطلح النقدي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الهيئة المصرية العامة للكتاب :2002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r" rtl="1">
              <a:buFont typeface="Wingdings" panose="05000000000000000000" pitchFamily="2" charset="2"/>
              <a:buChar char="q"/>
            </a:pP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الترجمة والتواصل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محمد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الديداوي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المركز الثقافي العربي – 2000 -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عبد السلام مسدي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قاموس اللسانيات عربي فرنسي، فرنسي عربي مع مقدمة في علم المصطلح </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د.عبد السلام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المسدي</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الدار العربية للكتاب- 1984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ادوارد مرقص –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في التعريب</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مطبعة كومين –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الاذقية</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p:txBody>
      </p:sp>
      <p:sp>
        <p:nvSpPr>
          <p:cNvPr id="4" name="ZoneTexte 3">
            <a:extLst>
              <a:ext uri="{FF2B5EF4-FFF2-40B4-BE49-F238E27FC236}">
                <a16:creationId xmlns:a16="http://schemas.microsoft.com/office/drawing/2014/main" xmlns="" id="{C5A16486-12D4-68CF-D6DD-5C24D9182F7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قائمة المصادر و المراجع</a:t>
            </a:r>
          </a:p>
        </p:txBody>
      </p:sp>
      <p:cxnSp>
        <p:nvCxnSpPr>
          <p:cNvPr id="5" name="Connecteur droit 4">
            <a:extLst>
              <a:ext uri="{FF2B5EF4-FFF2-40B4-BE49-F238E27FC236}">
                <a16:creationId xmlns:a16="http://schemas.microsoft.com/office/drawing/2014/main" xmlns="" id="{EBEF783E-55D4-FAD1-840F-BF11155A0C5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C4CFB00-A0F1-C28E-FEA8-19BD761069E0}"/>
              </a:ext>
            </a:extLst>
          </p:cNvPr>
          <p:cNvSpPr txBox="1"/>
          <p:nvPr/>
        </p:nvSpPr>
        <p:spPr>
          <a:xfrm>
            <a:off x="3076736" y="853958"/>
            <a:ext cx="8224677" cy="224779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rtl="1"/>
            <a:r>
              <a:rPr lang="ar-SA" sz="2200" dirty="0"/>
              <a:t>تمثل المصطلحات العمود الفقري لاي علم من العلوم فبها يقوم العلم وعليها يستند وبها يتميز عما سواه ، فلا نشهد  في التاريخ لعلم لم يجلب معه مصطلحاته   فبفعل الاستعمال والتداول تصبح هذه المصطلحات  بصمته التي تميزه عن سائر العلوم ،فعلى هذا الأساس نجد لعلم الطب مصطلحاته ولعلم الاقتصاد مصطلحاته  ولعلم اللغة مصطلحاته خاصة وانه للمصطلح" دور كبير في حياة الناس فهو ناظم للتواصل بينهم في شتى ميادين النظر والعمل لان المفاهيم انما تنتقل </a:t>
            </a:r>
            <a:r>
              <a:rPr lang="ar-SA" sz="2200" dirty="0" err="1"/>
              <a:t>للادهان</a:t>
            </a:r>
            <a:r>
              <a:rPr lang="ar-SA" sz="2200" dirty="0"/>
              <a:t>  بالكلمات التي اتفق عليها لتكون دالة </a:t>
            </a:r>
            <a:r>
              <a:rPr lang="ar-SA" sz="2200" dirty="0" err="1"/>
              <a:t>عليهاو</a:t>
            </a:r>
            <a:r>
              <a:rPr lang="ar-SA" sz="2200" dirty="0"/>
              <a:t> التي ندعوها بالمصطلحات</a:t>
            </a:r>
            <a:endParaRPr lang="fr-FR" sz="2200" dirty="0"/>
          </a:p>
        </p:txBody>
      </p:sp>
      <p:sp>
        <p:nvSpPr>
          <p:cNvPr id="6" name="ZoneTexte 5">
            <a:extLst>
              <a:ext uri="{FF2B5EF4-FFF2-40B4-BE49-F238E27FC236}">
                <a16:creationId xmlns:a16="http://schemas.microsoft.com/office/drawing/2014/main" xmlns="" id="{6150470F-7D4B-0146-8E2D-C7C9E464CAB1}"/>
              </a:ext>
            </a:extLst>
          </p:cNvPr>
          <p:cNvSpPr txBox="1"/>
          <p:nvPr/>
        </p:nvSpPr>
        <p:spPr>
          <a:xfrm>
            <a:off x="890587" y="3756247"/>
            <a:ext cx="6810376" cy="224779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rtl="1"/>
            <a:r>
              <a:rPr lang="ar-SA" sz="2200" dirty="0"/>
              <a:t>علم اللغة أو اللسانيات علم من العلوم التي رافق ظهورها  ظهور عدد من المصطلحات والسبب في ذلك ان "المصطلحات الجديدة  انما يضعها القائمون بالكشف والاختراع باللغة التي يستخدمونها ويسعى اهل اللغات الاخرى بعد ذلك </a:t>
            </a:r>
            <a:r>
              <a:rPr lang="ar-SA" sz="2200" dirty="0" err="1"/>
              <a:t>لايجاد</a:t>
            </a:r>
            <a:r>
              <a:rPr lang="ar-SA" sz="2200" dirty="0"/>
              <a:t>  مقابلات لها في لغاتهم حسبما يصطلح عليها اهل الاختصاص منهم أو يقترضون هذه المصطلحات من اللغة التي وضعت بها في الأصل</a:t>
            </a:r>
            <a:r>
              <a:rPr lang="fr-FR" sz="2200" dirty="0"/>
              <a:t> " </a:t>
            </a:r>
          </a:p>
        </p:txBody>
      </p:sp>
      <p:pic>
        <p:nvPicPr>
          <p:cNvPr id="7" name="Image 6">
            <a:extLst>
              <a:ext uri="{FF2B5EF4-FFF2-40B4-BE49-F238E27FC236}">
                <a16:creationId xmlns:a16="http://schemas.microsoft.com/office/drawing/2014/main" xmlns="" id="{9C38DF12-CA9E-3083-8627-0DF540A53C2B}"/>
              </a:ext>
            </a:extLst>
          </p:cNvPr>
          <p:cNvPicPr>
            <a:picLocks noChangeAspect="1"/>
          </p:cNvPicPr>
          <p:nvPr/>
        </p:nvPicPr>
        <p:blipFill>
          <a:blip r:embed="rId2">
            <a:clrChange>
              <a:clrFrom>
                <a:srgbClr val="FFFFFF"/>
              </a:clrFrom>
              <a:clrTo>
                <a:srgbClr val="FFFFFF">
                  <a:alpha val="0"/>
                </a:srgbClr>
              </a:clrTo>
            </a:clrChange>
          </a:blip>
          <a:srcRect b="8125"/>
          <a:stretch>
            <a:fillRect/>
          </a:stretch>
        </p:blipFill>
        <p:spPr>
          <a:xfrm>
            <a:off x="640878" y="993888"/>
            <a:ext cx="2435858" cy="2107865"/>
          </a:xfrm>
          <a:prstGeom prst="rect">
            <a:avLst/>
          </a:prstGeom>
        </p:spPr>
      </p:pic>
      <p:pic>
        <p:nvPicPr>
          <p:cNvPr id="8" name="Image 7">
            <a:extLst>
              <a:ext uri="{FF2B5EF4-FFF2-40B4-BE49-F238E27FC236}">
                <a16:creationId xmlns:a16="http://schemas.microsoft.com/office/drawing/2014/main" xmlns="" id="{F86BBCB5-B29C-C846-153D-CF20C21D6C0C}"/>
              </a:ext>
            </a:extLst>
          </p:cNvPr>
          <p:cNvPicPr>
            <a:picLocks noChangeAspect="1"/>
          </p:cNvPicPr>
          <p:nvPr/>
        </p:nvPicPr>
        <p:blipFill>
          <a:blip r:embed="rId3">
            <a:clrChange>
              <a:clrFrom>
                <a:srgbClr val="FFFFFF"/>
              </a:clrFrom>
              <a:clrTo>
                <a:srgbClr val="FFFFFF">
                  <a:alpha val="0"/>
                </a:srgbClr>
              </a:clrTo>
            </a:clrChange>
          </a:blip>
          <a:srcRect l="7079" r="7079"/>
          <a:stretch>
            <a:fillRect/>
          </a:stretch>
        </p:blipFill>
        <p:spPr>
          <a:xfrm>
            <a:off x="8015287" y="3963429"/>
            <a:ext cx="3286126" cy="2156519"/>
          </a:xfrm>
          <a:prstGeom prst="rect">
            <a:avLst/>
          </a:prstGeom>
        </p:spPr>
      </p:pic>
    </p:spTree>
    <p:extLst>
      <p:ext uri="{BB962C8B-B14F-4D97-AF65-F5344CB8AC3E}">
        <p14:creationId xmlns:p14="http://schemas.microsoft.com/office/powerpoint/2010/main" val="394003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FD63D83B-06F5-9F1C-B68C-E382E1326CF0}"/>
              </a:ext>
            </a:extLst>
          </p:cNvPr>
          <p:cNvSpPr txBox="1"/>
          <p:nvPr/>
        </p:nvSpPr>
        <p:spPr>
          <a:xfrm>
            <a:off x="816768" y="674848"/>
            <a:ext cx="10558463" cy="550830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فكما هو معروف في علم المصطلح </a:t>
            </a:r>
            <a:r>
              <a:rPr lang="ar-SA" sz="2200" dirty="0" err="1"/>
              <a:t>وإيديولوجيته</a:t>
            </a:r>
            <a:r>
              <a:rPr lang="ar-SA" sz="2200" dirty="0"/>
              <a:t> المعرفية « فإنّ قضيته مثّلث وتمثّل في الفّكر العربي هاجسًا ثابتا من الهواجس التي تدفع بالفّكر دفعا للبّحث والابتكار والمغامرة في الفضاءات الصّعبة والغامضة، فالمصطلح ابن وفيّ لبيئته ولمناخه ولحضارته يختزل الفّكر والعصر والزّمن، ويعطي التّواصل الإنساني دلالة واضحة محدّدة ومنظّمة »  "و لهذا فان مسالة المصطلح وتعدده تعود في الغالب إلى امور خارجة عن المصطلح  من حيث هو مصطلح ، انما مرتبطة بطبيعة البحث العلمي العربي ،باعتباره  يقوم بصفة عامة على مجهودات فردية لا على فرق عمل ومجموعات بحث من شانها  ان تتداول مصطلحات معينة وتنشرها بكيفية جماعية مشتركة كل باحث يريد ان يروج لمصطلحات يضعها حسب معرفته وفهمه الخاص لهذا المصطلح ومن وجهة نظره هو ،و ليس المصطلح في شموليته أو مراعاة استعمالاته ألمتعددة هذه الانانية المعرفية لا تحل المشكل بقدر ما تعقده فبعدما اعتبرنا ان المصطلح هو مفتاح لأبواب المعرفة يصبح غلقا بأقفال من حديد للعلم والمعرفة لا وبل سبب نفور من العلم في حد ذاته فبعدما كان المصطلح "نقطة الضوء الوحيدة التي تضيء النص حينما تتشابك خيوط الظلام " يصبح هو الظلام بعينه فيعسر التواصل بل ويستحيل ، ولا يمكن أن نوجه أصابع الاتهام لفقر اللغات </a:t>
            </a:r>
            <a:r>
              <a:rPr lang="ar-SA" sz="2200" dirty="0" err="1"/>
              <a:t>لانه</a:t>
            </a:r>
            <a:r>
              <a:rPr lang="ar-SA" sz="2200" dirty="0"/>
              <a:t> اصبح جدل عقيم ان نتحدث من هذا المنبر وبعد ان قطعنا كل هذا الطريق في مجال العلم ان نتحدث عن غياب المصطلح  ، ما نشكوه في الحقيقة ليس الغياب لان المصطلح موجود وحاضر بقوة ، ما نعانيه هو التعدد المصطلحي وخاصة وانه من " ابرز العقبات التي تعترض طريق المصطلح المستجد : الترادف ، الاشتراك اللفظي ، التوحيد والتقبل "  هذه العقبات تعترض طريق المصطلح المستجد وتؤثر سلبا على ترجمته وتمس بهيبته المعرفية</a:t>
            </a:r>
            <a:endParaRPr lang="fr-FR" sz="2200" dirty="0"/>
          </a:p>
        </p:txBody>
      </p:sp>
    </p:spTree>
    <p:extLst>
      <p:ext uri="{BB962C8B-B14F-4D97-AF65-F5344CB8AC3E}">
        <p14:creationId xmlns:p14="http://schemas.microsoft.com/office/powerpoint/2010/main" val="588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02E559CB-0CB2-7D34-0374-B28FA19EE3D1}"/>
              </a:ext>
            </a:extLst>
          </p:cNvPr>
          <p:cNvSpPr txBox="1"/>
          <p:nvPr/>
        </p:nvSpPr>
        <p:spPr>
          <a:xfrm>
            <a:off x="688180" y="1813823"/>
            <a:ext cx="10815639" cy="416178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رغم مساعي وجهود مجامع اللغة ووضع المعاجم العلمية المتخصصة إلاّ أنّ المصطلح مازال يعاني أثناء </a:t>
            </a:r>
            <a:r>
              <a:rPr lang="ar-SA" sz="2200" dirty="0" err="1"/>
              <a:t>ترحمته</a:t>
            </a:r>
            <a:r>
              <a:rPr lang="ar-SA" sz="2200" dirty="0"/>
              <a:t> ونقله التشويه والتغيير فابسط مثال على نذكره في هذا المقام هو المصطلح في علم اللسانيات " حيث لم تختلف السبل بين الاصطلاحات العربية اختلافها في هذا العلم : القديم – الجديد ، الاصيل – الدخيل ، المتولد – الغازي  ،نعني اللسانيات والسبب في ذلك ان هذا العلم قد حمل على كاهله كل اسباب التشتت الاصطلاحي بين </a:t>
            </a:r>
            <a:r>
              <a:rPr lang="ar-SA" sz="2200" dirty="0" err="1"/>
              <a:t>ألعرب</a:t>
            </a:r>
            <a:r>
              <a:rPr lang="ar-SA" sz="2200" dirty="0"/>
              <a:t>"  ذلك أن هذا العلم هو علم أجنبي استوردناه  إلى اللغة العربية واستوردنا معه  مصطلحاته التي مازالت إلى حد الان تتأرجح ولم تثبت فاصدق مثال ان الدارسين قد احصوا في تسمية العلم أي اللسانيات في حد ذاته ما يزيد عن 22 مقابلا عربيا نذكر منها : اللسانيات ، علم اللغة ، الالسنية ، </a:t>
            </a:r>
            <a:r>
              <a:rPr lang="ar-SA" sz="2200" dirty="0" err="1"/>
              <a:t>اللسنية</a:t>
            </a:r>
            <a:r>
              <a:rPr lang="ar-SA" sz="2200" dirty="0"/>
              <a:t> ، فقه اللغة  ، علم اللغة الحديث ... ولا نظن ان هذا التعدد في التسميات قد يسر على الباحث والمترجم العربي مهمته بقدر ما صعبها " ان سلبيات استعمال مصطلحات عدة للمفهوم الواحد بادية بجلاء في مداولات اهل الاختصاص بمحافل الندوات والمؤتمرات العلمية ، كما تتضح أيضا في الخلط الذي يحصل في اذهان الطلاب عند محاولة استيعابهم  لدلالات </a:t>
            </a:r>
            <a:r>
              <a:rPr lang="ar-SA" sz="2200" dirty="0" err="1"/>
              <a:t>هته</a:t>
            </a:r>
            <a:r>
              <a:rPr lang="ar-SA" sz="2200" dirty="0"/>
              <a:t> المصطلحات وربطها بالمفاهيم موضوعات التسميات</a:t>
            </a:r>
            <a:r>
              <a:rPr lang="fr-FR" sz="2200" dirty="0"/>
              <a:t> "  .</a:t>
            </a:r>
          </a:p>
          <a:p>
            <a:r>
              <a:rPr lang="ar-SA" sz="2200" dirty="0"/>
              <a:t>لقد كشفت التّرجمات العربية للدّراسات اللسانية في مادة المصطلح أمرين اثنين</a:t>
            </a:r>
            <a:endParaRPr lang="fr-FR" sz="2200" dirty="0"/>
          </a:p>
        </p:txBody>
      </p:sp>
      <p:sp>
        <p:nvSpPr>
          <p:cNvPr id="10" name="ZoneTexte 9">
            <a:extLst>
              <a:ext uri="{FF2B5EF4-FFF2-40B4-BE49-F238E27FC236}">
                <a16:creationId xmlns:a16="http://schemas.microsoft.com/office/drawing/2014/main" xmlns="" id="{AF43B150-7EC5-F023-C9B4-943526210A76}"/>
              </a:ext>
            </a:extLst>
          </p:cNvPr>
          <p:cNvSpPr txBox="1"/>
          <p:nvPr/>
        </p:nvSpPr>
        <p:spPr>
          <a:xfrm>
            <a:off x="688180" y="667047"/>
            <a:ext cx="10815639" cy="79868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إن التشتت المصطلحي راجع أساسا إلى غياب توحيد المصطلح والجهود لان توحيد الجهود يفضي بنا إلى لا محالة إلى توحيد المصطلح وتوحيد المصطلح محرك يدفع بعجلة العلم في حد ذاته وترجمته</a:t>
            </a:r>
            <a:r>
              <a:rPr lang="fr-FR" sz="2200" dirty="0"/>
              <a:t> </a:t>
            </a:r>
          </a:p>
        </p:txBody>
      </p:sp>
    </p:spTree>
    <p:extLst>
      <p:ext uri="{BB962C8B-B14F-4D97-AF65-F5344CB8AC3E}">
        <p14:creationId xmlns:p14="http://schemas.microsoft.com/office/powerpoint/2010/main" val="493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14694C1-D1AC-3BBD-A39A-3D2EB8D58AD8}"/>
              </a:ext>
            </a:extLst>
          </p:cNvPr>
          <p:cNvSpPr txBox="1"/>
          <p:nvPr/>
        </p:nvSpPr>
        <p:spPr>
          <a:xfrm>
            <a:off x="1000125" y="1530201"/>
            <a:ext cx="8172449" cy="402417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فوضى اصطلاحية وغياب أرضية معرفية ولغوية أصلية تحمي المصطلح وتصونه من الفوضى والغموض وتتكفّل به تكفلّاً علميًّا يضمن له السّلامة اللّغوية والدّلالية والوّظيفية وقد نتج عن هذه الفوضى وعن سوء التّسيير </a:t>
            </a:r>
            <a:r>
              <a:rPr lang="ar-SA" dirty="0" err="1"/>
              <a:t>المصطلحاتي</a:t>
            </a:r>
            <a:r>
              <a:rPr lang="ar-SA" dirty="0"/>
              <a:t>  وغياب الاستثمار المعرفي وذلك لا شيء إلاّ لأنّ المصطلح ظلّ صعبًا وغامضًا ومن ثمّ فإنّ فهمه والتكفّل به وترجمته ترجمة صحيحة يساعد على فهم اللسانيات وفضاءاتها المعرفية لأنّ « مفاتيح العلوم مصطلحاتها ، ومصطلحات العلوم ثمارها القصوى، فهي مجمع حقائقها المعرفية وعنوان ما به يتميّز كلّ واحد منها عن سواه، وليس من مسلك يتوسّل به الإنسان إلى منطلق العلم غير ألفاظه الاصطلاحية حتى لكأنّها تقوم من كلّ علم مقام جهاز من الدّوال ليس مدلولاته إلاّ محاور العلم ذاته ومضامين قدرته من يقين المعارف وحقيق الأقوال</a:t>
            </a:r>
            <a:r>
              <a:rPr lang="ar-DZ" dirty="0"/>
              <a:t>"</a:t>
            </a:r>
            <a:endParaRPr lang="fr-FR" dirty="0"/>
          </a:p>
        </p:txBody>
      </p:sp>
      <p:sp>
        <p:nvSpPr>
          <p:cNvPr id="10" name="Organigramme : Connecteur 9">
            <a:extLst>
              <a:ext uri="{FF2B5EF4-FFF2-40B4-BE49-F238E27FC236}">
                <a16:creationId xmlns:a16="http://schemas.microsoft.com/office/drawing/2014/main" xmlns="" id="{DAFD9AB9-FCE7-6199-47A9-EB433E2CB9E4}"/>
              </a:ext>
            </a:extLst>
          </p:cNvPr>
          <p:cNvSpPr/>
          <p:nvPr/>
        </p:nvSpPr>
        <p:spPr>
          <a:xfrm>
            <a:off x="9302894" y="3069000"/>
            <a:ext cx="1055543" cy="720000"/>
          </a:xfrm>
          <a:prstGeom prst="flowChartConnector">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3200" b="1" dirty="0">
                <a:solidFill>
                  <a:srgbClr val="C00000"/>
                </a:solidFill>
              </a:rPr>
              <a:t>-1-</a:t>
            </a:r>
            <a:endParaRPr lang="fr-FR" sz="3200" b="1" dirty="0">
              <a:solidFill>
                <a:srgbClr val="C00000"/>
              </a:solidFill>
            </a:endParaRPr>
          </a:p>
        </p:txBody>
      </p:sp>
      <p:pic>
        <p:nvPicPr>
          <p:cNvPr id="11" name="Image 10">
            <a:extLst>
              <a:ext uri="{FF2B5EF4-FFF2-40B4-BE49-F238E27FC236}">
                <a16:creationId xmlns:a16="http://schemas.microsoft.com/office/drawing/2014/main" xmlns="" id="{42A27B24-CF5E-E2D9-FD13-AE2D80DD2CBE}"/>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123657">
            <a:off x="9206253" y="677999"/>
            <a:ext cx="2477347" cy="2477347"/>
          </a:xfrm>
          <a:prstGeom prst="rect">
            <a:avLst/>
          </a:prstGeom>
        </p:spPr>
      </p:pic>
    </p:spTree>
    <p:extLst>
      <p:ext uri="{BB962C8B-B14F-4D97-AF65-F5344CB8AC3E}">
        <p14:creationId xmlns:p14="http://schemas.microsoft.com/office/powerpoint/2010/main" val="3126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9E715605-E96F-1455-5F02-259E41097A9E}"/>
              </a:ext>
            </a:extLst>
          </p:cNvPr>
          <p:cNvSpPr txBox="1"/>
          <p:nvPr/>
        </p:nvSpPr>
        <p:spPr>
          <a:xfrm>
            <a:off x="928687" y="913192"/>
            <a:ext cx="8001001" cy="501970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تبنّي المترجمين بصورة تكاد تكون مطلقة وشاملة لتّقنية التّعريب ونقل المصطلح العربي واستنساخه صوتيا بالحروف العربية .ومثالنا على ذلك مصطلح </a:t>
            </a:r>
            <a:r>
              <a:rPr lang="ar-SA" dirty="0" err="1"/>
              <a:t>السميولوجيا</a:t>
            </a:r>
            <a:r>
              <a:rPr lang="ar-SA" dirty="0"/>
              <a:t> </a:t>
            </a:r>
            <a:r>
              <a:rPr lang="ar-SA" dirty="0" err="1"/>
              <a:t>والسميائية</a:t>
            </a:r>
            <a:endParaRPr lang="fr-FR" dirty="0"/>
          </a:p>
          <a:p>
            <a:r>
              <a:rPr lang="ar-SA" dirty="0"/>
              <a:t>وجد المترجمون في تقنية التّعريب وسيلة لغوية تحميهم من مغامرة التّرجمة وهي الحوار الصّعب والمعقّد بين اللّغات لقد اختصروا الطريق واعتمدوا تقنية التّعريب وتفنّنوا فيها أيّما التّفنن  فجعلوا « الكلمة الأجنبية المنقولة إلى لسان العّرب بلفظها على صيغة مأنوسة عند أهل هذا اللّسان، مع إبدال شيء من حروفها أحيانًا، والزّيادة فيها أو النّقصان منها على ما يلائم ذوق العّرب  » مثل </a:t>
            </a:r>
            <a:r>
              <a:rPr lang="ar-SA" dirty="0" err="1"/>
              <a:t>الفونيم</a:t>
            </a:r>
            <a:r>
              <a:rPr lang="ar-SA" dirty="0"/>
              <a:t> والاجتهاد الذي طاله وصولا إلى </a:t>
            </a:r>
            <a:r>
              <a:rPr lang="ar-SA" dirty="0" err="1"/>
              <a:t>صوتم</a:t>
            </a:r>
            <a:endParaRPr lang="fr-FR" dirty="0"/>
          </a:p>
          <a:p>
            <a:r>
              <a:rPr lang="ar-SA" dirty="0"/>
              <a:t>لقد حرّرت تقنية التّعريب المترجمين العرب وأمدتهم بطاقات لغوية وصوتية جاهزة للاستعمال وللاستهلاك، ويكفينا قراءة بعض المصطلحات لمعرفة ما قدمه التعّريب </a:t>
            </a:r>
            <a:r>
              <a:rPr lang="ar-SA" dirty="0" err="1"/>
              <a:t>المصطلحاتي</a:t>
            </a:r>
            <a:r>
              <a:rPr lang="ar-SA" dirty="0"/>
              <a:t> من خدمات للبّحث اللساني العربي</a:t>
            </a:r>
            <a:endParaRPr lang="fr-FR" dirty="0"/>
          </a:p>
        </p:txBody>
      </p:sp>
      <p:sp>
        <p:nvSpPr>
          <p:cNvPr id="7" name="Organigramme : Connecteur 6">
            <a:extLst>
              <a:ext uri="{FF2B5EF4-FFF2-40B4-BE49-F238E27FC236}">
                <a16:creationId xmlns:a16="http://schemas.microsoft.com/office/drawing/2014/main" xmlns="" id="{612698ED-F73D-7E9E-CECD-ED50401B5AAF}"/>
              </a:ext>
            </a:extLst>
          </p:cNvPr>
          <p:cNvSpPr/>
          <p:nvPr/>
        </p:nvSpPr>
        <p:spPr>
          <a:xfrm>
            <a:off x="9302894" y="3069000"/>
            <a:ext cx="1055543" cy="720000"/>
          </a:xfrm>
          <a:prstGeom prst="flowChartConnector">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3200" b="1" dirty="0">
                <a:solidFill>
                  <a:srgbClr val="C00000"/>
                </a:solidFill>
              </a:rPr>
              <a:t>-2-</a:t>
            </a:r>
            <a:endParaRPr lang="fr-FR" sz="3200" b="1" dirty="0">
              <a:solidFill>
                <a:srgbClr val="C00000"/>
              </a:solidFill>
            </a:endParaRPr>
          </a:p>
        </p:txBody>
      </p:sp>
      <p:pic>
        <p:nvPicPr>
          <p:cNvPr id="8" name="Image 7">
            <a:extLst>
              <a:ext uri="{FF2B5EF4-FFF2-40B4-BE49-F238E27FC236}">
                <a16:creationId xmlns:a16="http://schemas.microsoft.com/office/drawing/2014/main" xmlns="" id="{F7200A2E-61B5-0299-53DF-37FEF2CC3AAB}"/>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123657">
            <a:off x="9206253" y="677999"/>
            <a:ext cx="2477347" cy="2477347"/>
          </a:xfrm>
          <a:prstGeom prst="rect">
            <a:avLst/>
          </a:prstGeom>
        </p:spPr>
      </p:pic>
    </p:spTree>
    <p:extLst>
      <p:ext uri="{BB962C8B-B14F-4D97-AF65-F5344CB8AC3E}">
        <p14:creationId xmlns:p14="http://schemas.microsoft.com/office/powerpoint/2010/main" val="6042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xmlns="" id="{D3E8B40D-8C9B-6347-CA72-648E1AD4AC10}"/>
              </a:ext>
            </a:extLst>
          </p:cNvPr>
          <p:cNvGraphicFramePr>
            <a:graphicFrameLocks noGrp="1"/>
          </p:cNvGraphicFramePr>
          <p:nvPr>
            <p:extLst>
              <p:ext uri="{D42A27DB-BD31-4B8C-83A1-F6EECF244321}">
                <p14:modId xmlns:p14="http://schemas.microsoft.com/office/powerpoint/2010/main" val="3846687865"/>
              </p:ext>
            </p:extLst>
          </p:nvPr>
        </p:nvGraphicFramePr>
        <p:xfrm>
          <a:off x="4278890" y="2133600"/>
          <a:ext cx="6774874" cy="2590800"/>
        </p:xfrm>
        <a:graphic>
          <a:graphicData uri="http://schemas.openxmlformats.org/drawingml/2006/table">
            <a:tbl>
              <a:tblPr firstRow="1" bandRow="1">
                <a:tableStyleId>{BC89EF96-8CEA-46FF-86C4-4CE0E7609802}</a:tableStyleId>
              </a:tblPr>
              <a:tblGrid>
                <a:gridCol w="2431473">
                  <a:extLst>
                    <a:ext uri="{9D8B030D-6E8A-4147-A177-3AD203B41FA5}">
                      <a16:colId xmlns:a16="http://schemas.microsoft.com/office/drawing/2014/main" xmlns="" val="2057199905"/>
                    </a:ext>
                  </a:extLst>
                </a:gridCol>
                <a:gridCol w="4343401">
                  <a:extLst>
                    <a:ext uri="{9D8B030D-6E8A-4147-A177-3AD203B41FA5}">
                      <a16:colId xmlns:a16="http://schemas.microsoft.com/office/drawing/2014/main" xmlns="" val="34140078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err="1">
                          <a:solidFill>
                            <a:schemeClr val="bg1"/>
                          </a:solidFill>
                          <a:effectLst/>
                          <a:cs typeface="+mj-cs"/>
                        </a:rPr>
                        <a:t>Morpheme</a:t>
                      </a:r>
                      <a:endParaRPr lang="fr-FR" sz="2800" b="1" kern="1200" dirty="0">
                        <a:solidFill>
                          <a:schemeClr val="bg1"/>
                        </a:solidFill>
                        <a:effectLst/>
                        <a:latin typeface="Times New Roman" panose="02020603050405020304" pitchFamily="18" charset="0"/>
                        <a:ea typeface="+mn-ea"/>
                        <a:cs typeface="+mj-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800" b="1" kern="1200" dirty="0">
                          <a:solidFill>
                            <a:schemeClr val="bg1"/>
                          </a:solidFill>
                          <a:effectLst/>
                          <a:cs typeface="+mj-cs"/>
                        </a:rPr>
                        <a:t>مورفيم - </a:t>
                      </a:r>
                      <a:r>
                        <a:rPr lang="ar-SA" sz="2800" b="1" kern="1200" dirty="0" err="1">
                          <a:solidFill>
                            <a:schemeClr val="bg1"/>
                          </a:solidFill>
                          <a:effectLst/>
                          <a:cs typeface="+mj-cs"/>
                        </a:rPr>
                        <a:t>مورفيمة</a:t>
                      </a:r>
                      <a:endParaRPr lang="fr-FR" sz="2800" b="1" kern="1200" dirty="0">
                        <a:solidFill>
                          <a:schemeClr val="bg1"/>
                        </a:solidFill>
                        <a:effectLst/>
                        <a:latin typeface="+mn-lt"/>
                        <a:ea typeface="+mn-ea"/>
                        <a:cs typeface="+mj-cs"/>
                      </a:endParaRPr>
                    </a:p>
                  </a:txBody>
                  <a:tcPr/>
                </a:tc>
                <a:extLst>
                  <a:ext uri="{0D108BD9-81ED-4DB2-BD59-A6C34878D82A}">
                    <a16:rowId xmlns:a16="http://schemas.microsoft.com/office/drawing/2014/main" xmlns="" val="1018767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err="1">
                          <a:solidFill>
                            <a:schemeClr val="bg1"/>
                          </a:solidFill>
                          <a:effectLst/>
                          <a:cs typeface="+mj-cs"/>
                        </a:rPr>
                        <a:t>Phoneme</a:t>
                      </a:r>
                      <a:endParaRPr lang="fr-FR" sz="2800" b="1" kern="1200" dirty="0">
                        <a:solidFill>
                          <a:schemeClr val="bg1"/>
                        </a:solidFill>
                        <a:effectLst/>
                        <a:latin typeface="Times New Roman" panose="02020603050405020304" pitchFamily="18" charset="0"/>
                        <a:ea typeface="+mn-ea"/>
                        <a:cs typeface="+mj-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800" b="1" kern="1200" dirty="0" err="1">
                          <a:solidFill>
                            <a:schemeClr val="bg1"/>
                          </a:solidFill>
                          <a:effectLst/>
                          <a:cs typeface="+mj-cs"/>
                        </a:rPr>
                        <a:t>فونيم</a:t>
                      </a:r>
                      <a:endParaRPr lang="fr-FR" sz="2800" b="1" kern="1200" dirty="0">
                        <a:solidFill>
                          <a:schemeClr val="bg1"/>
                        </a:solidFill>
                        <a:effectLst/>
                        <a:latin typeface="+mn-lt"/>
                        <a:ea typeface="+mn-ea"/>
                        <a:cs typeface="+mj-cs"/>
                      </a:endParaRPr>
                    </a:p>
                  </a:txBody>
                  <a:tcPr/>
                </a:tc>
                <a:extLst>
                  <a:ext uri="{0D108BD9-81ED-4DB2-BD59-A6C34878D82A}">
                    <a16:rowId xmlns:a16="http://schemas.microsoft.com/office/drawing/2014/main" xmlns="" val="2238654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err="1">
                          <a:solidFill>
                            <a:schemeClr val="bg1"/>
                          </a:solidFill>
                          <a:effectLst/>
                          <a:cs typeface="+mj-cs"/>
                        </a:rPr>
                        <a:t>Semiologie</a:t>
                      </a:r>
                      <a:endParaRPr lang="fr-FR" sz="2800" b="1" kern="1200" dirty="0">
                        <a:solidFill>
                          <a:schemeClr val="bg1"/>
                        </a:solidFill>
                        <a:effectLst/>
                        <a:latin typeface="Times New Roman" panose="02020603050405020304" pitchFamily="18" charset="0"/>
                        <a:ea typeface="+mn-ea"/>
                        <a:cs typeface="+mj-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800" b="1" kern="1200" dirty="0" err="1">
                          <a:solidFill>
                            <a:schemeClr val="bg1"/>
                          </a:solidFill>
                          <a:effectLst/>
                          <a:cs typeface="+mj-cs"/>
                        </a:rPr>
                        <a:t>سيميولوجية</a:t>
                      </a:r>
                      <a:r>
                        <a:rPr lang="ar-SA" sz="2800" b="1" kern="1200" dirty="0">
                          <a:solidFill>
                            <a:schemeClr val="bg1"/>
                          </a:solidFill>
                          <a:effectLst/>
                          <a:cs typeface="+mj-cs"/>
                        </a:rPr>
                        <a:t> – </a:t>
                      </a:r>
                      <a:r>
                        <a:rPr lang="ar-SA" sz="2800" b="1" kern="1200" dirty="0" err="1">
                          <a:solidFill>
                            <a:schemeClr val="bg1"/>
                          </a:solidFill>
                          <a:effectLst/>
                          <a:cs typeface="+mj-cs"/>
                        </a:rPr>
                        <a:t>سيميائيات</a:t>
                      </a:r>
                      <a:r>
                        <a:rPr lang="ar-SA" sz="2800" b="1" kern="1200" dirty="0">
                          <a:solidFill>
                            <a:schemeClr val="bg1"/>
                          </a:solidFill>
                          <a:effectLst/>
                          <a:cs typeface="+mj-cs"/>
                        </a:rPr>
                        <a:t> - </a:t>
                      </a:r>
                      <a:r>
                        <a:rPr lang="ar-SA" sz="2800" b="1" kern="1200" dirty="0" err="1">
                          <a:solidFill>
                            <a:schemeClr val="bg1"/>
                          </a:solidFill>
                          <a:effectLst/>
                          <a:cs typeface="+mj-cs"/>
                        </a:rPr>
                        <a:t>السمياء</a:t>
                      </a:r>
                      <a:endParaRPr lang="fr-FR" sz="2800" b="1" kern="1200" dirty="0">
                        <a:solidFill>
                          <a:schemeClr val="bg1"/>
                        </a:solidFill>
                        <a:effectLst/>
                        <a:latin typeface="+mn-lt"/>
                        <a:ea typeface="+mn-ea"/>
                        <a:cs typeface="+mj-cs"/>
                      </a:endParaRPr>
                    </a:p>
                  </a:txBody>
                  <a:tcPr/>
                </a:tc>
                <a:extLst>
                  <a:ext uri="{0D108BD9-81ED-4DB2-BD59-A6C34878D82A}">
                    <a16:rowId xmlns:a16="http://schemas.microsoft.com/office/drawing/2014/main" xmlns="" val="21918179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effectLst/>
                          <a:cs typeface="+mj-cs"/>
                        </a:rPr>
                        <a:t>Synchronique</a:t>
                      </a:r>
                      <a:endParaRPr lang="fr-FR" sz="2800" b="1" kern="1200" dirty="0">
                        <a:solidFill>
                          <a:schemeClr val="bg1"/>
                        </a:solidFill>
                        <a:effectLst/>
                        <a:latin typeface="Times New Roman" panose="02020603050405020304" pitchFamily="18" charset="0"/>
                        <a:ea typeface="+mn-ea"/>
                        <a:cs typeface="+mj-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800" b="1" kern="1200" dirty="0" err="1">
                          <a:solidFill>
                            <a:schemeClr val="bg1"/>
                          </a:solidFill>
                          <a:effectLst/>
                          <a:cs typeface="+mj-cs"/>
                        </a:rPr>
                        <a:t>السنكروني</a:t>
                      </a:r>
                      <a:r>
                        <a:rPr lang="ar-SA" sz="2800" b="1" kern="1200" dirty="0">
                          <a:solidFill>
                            <a:schemeClr val="bg1"/>
                          </a:solidFill>
                          <a:effectLst/>
                          <a:cs typeface="+mj-cs"/>
                        </a:rPr>
                        <a:t> - </a:t>
                      </a:r>
                      <a:r>
                        <a:rPr lang="ar-SA" sz="2800" b="1" kern="1200" dirty="0" err="1">
                          <a:solidFill>
                            <a:schemeClr val="bg1"/>
                          </a:solidFill>
                          <a:effectLst/>
                          <a:cs typeface="+mj-cs"/>
                        </a:rPr>
                        <a:t>السنكرونية</a:t>
                      </a:r>
                      <a:endParaRPr lang="fr-FR" sz="2800" b="1" kern="1200" dirty="0">
                        <a:solidFill>
                          <a:schemeClr val="bg1"/>
                        </a:solidFill>
                        <a:effectLst/>
                        <a:latin typeface="+mn-lt"/>
                        <a:ea typeface="+mn-ea"/>
                        <a:cs typeface="+mj-cs"/>
                      </a:endParaRPr>
                    </a:p>
                  </a:txBody>
                  <a:tcPr/>
                </a:tc>
                <a:extLst>
                  <a:ext uri="{0D108BD9-81ED-4DB2-BD59-A6C34878D82A}">
                    <a16:rowId xmlns:a16="http://schemas.microsoft.com/office/drawing/2014/main" xmlns="" val="36913029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effectLst/>
                          <a:cs typeface="+mj-cs"/>
                        </a:rPr>
                        <a:t>Diachronique</a:t>
                      </a:r>
                      <a:endParaRPr lang="fr-FR" sz="2800" b="1" kern="1200" dirty="0">
                        <a:solidFill>
                          <a:schemeClr val="bg1"/>
                        </a:solidFill>
                        <a:effectLst/>
                        <a:latin typeface="Times New Roman" panose="02020603050405020304" pitchFamily="18" charset="0"/>
                        <a:ea typeface="+mn-ea"/>
                        <a:cs typeface="+mj-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800" b="1" kern="1200" dirty="0" err="1">
                          <a:solidFill>
                            <a:schemeClr val="bg1"/>
                          </a:solidFill>
                          <a:effectLst/>
                          <a:cs typeface="+mj-cs"/>
                        </a:rPr>
                        <a:t>الدايكروني</a:t>
                      </a:r>
                      <a:r>
                        <a:rPr lang="ar-SA" sz="2800" b="1" kern="1200" dirty="0">
                          <a:solidFill>
                            <a:schemeClr val="bg1"/>
                          </a:solidFill>
                          <a:effectLst/>
                          <a:cs typeface="+mj-cs"/>
                        </a:rPr>
                        <a:t> - </a:t>
                      </a:r>
                      <a:r>
                        <a:rPr lang="ar-SA" sz="2800" b="1" kern="1200" dirty="0" err="1">
                          <a:solidFill>
                            <a:schemeClr val="bg1"/>
                          </a:solidFill>
                          <a:effectLst/>
                          <a:cs typeface="+mj-cs"/>
                        </a:rPr>
                        <a:t>الدياكروني</a:t>
                      </a:r>
                      <a:endParaRPr lang="fr-FR" sz="2800" b="1" kern="1200" dirty="0">
                        <a:solidFill>
                          <a:schemeClr val="bg1"/>
                        </a:solidFill>
                        <a:effectLst/>
                        <a:latin typeface="+mn-lt"/>
                        <a:ea typeface="+mn-ea"/>
                        <a:cs typeface="+mj-cs"/>
                      </a:endParaRPr>
                    </a:p>
                  </a:txBody>
                  <a:tcPr/>
                </a:tc>
                <a:extLst>
                  <a:ext uri="{0D108BD9-81ED-4DB2-BD59-A6C34878D82A}">
                    <a16:rowId xmlns:a16="http://schemas.microsoft.com/office/drawing/2014/main" xmlns="" val="3942266406"/>
                  </a:ext>
                </a:extLst>
              </a:tr>
            </a:tbl>
          </a:graphicData>
        </a:graphic>
      </p:graphicFrame>
      <p:pic>
        <p:nvPicPr>
          <p:cNvPr id="4" name="Image 3">
            <a:extLst>
              <a:ext uri="{FF2B5EF4-FFF2-40B4-BE49-F238E27FC236}">
                <a16:creationId xmlns:a16="http://schemas.microsoft.com/office/drawing/2014/main" xmlns="" id="{1EF1FAB1-8695-7664-428C-E856D1A9C16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38236" y="1917584"/>
            <a:ext cx="2806816" cy="2806816"/>
          </a:xfrm>
          <a:prstGeom prst="rect">
            <a:avLst/>
          </a:prstGeom>
        </p:spPr>
      </p:pic>
    </p:spTree>
    <p:extLst>
      <p:ext uri="{BB962C8B-B14F-4D97-AF65-F5344CB8AC3E}">
        <p14:creationId xmlns:p14="http://schemas.microsoft.com/office/powerpoint/2010/main" val="8613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707D7D7D-777E-4152-9680-31518EC5B429}"/>
              </a:ext>
            </a:extLst>
          </p:cNvPr>
          <p:cNvSpPr txBox="1"/>
          <p:nvPr/>
        </p:nvSpPr>
        <p:spPr>
          <a:xfrm>
            <a:off x="842962" y="985511"/>
            <a:ext cx="10487025" cy="2443489"/>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ولعلّ ما يميّز هذا الاتجاه هو عدم استقرار أصحابه على الصّيغة الوّاحدة للمصطلح الوّاحد في الدّراسة الوّاحدة حيث نقرأ للمصطلح الوّاحد معادلات لغوية ودلالية عربية متعدّدة ومختلفة بدون مبرّر لغوي ومعرفي فالمترجم اللساني العربي يمنح لنفسه حرية التّجريب والاختيار والّتنوع كما يحلو له ويطيب الأمر الذي خلق توَّترًا وقلقًا معرفيًا للقارئ العربي وخير دليل على هذا ما ورد في قاموس اللسانيات لعبد السلام </a:t>
            </a:r>
            <a:r>
              <a:rPr lang="ar-SA" dirty="0" err="1"/>
              <a:t>المسدي</a:t>
            </a:r>
            <a:r>
              <a:rPr lang="ar-SA" dirty="0"/>
              <a:t> والمقابلات التي وجدها في اللغة  العربية لمصطلح</a:t>
            </a:r>
            <a:r>
              <a:rPr lang="fr-FR" dirty="0"/>
              <a:t> linguistique </a:t>
            </a:r>
            <a:r>
              <a:rPr lang="ar-SA" dirty="0"/>
              <a:t>التي تراوحت بين الحرفية والتصرف </a:t>
            </a:r>
            <a:endParaRPr lang="fr-FR" dirty="0"/>
          </a:p>
        </p:txBody>
      </p:sp>
      <p:sp>
        <p:nvSpPr>
          <p:cNvPr id="7" name="ZoneTexte 6">
            <a:extLst>
              <a:ext uri="{FF2B5EF4-FFF2-40B4-BE49-F238E27FC236}">
                <a16:creationId xmlns:a16="http://schemas.microsoft.com/office/drawing/2014/main" xmlns="" id="{E2FF929F-FC1E-FE12-0965-66B418061B30}"/>
              </a:ext>
            </a:extLst>
          </p:cNvPr>
          <p:cNvSpPr txBox="1"/>
          <p:nvPr/>
        </p:nvSpPr>
        <p:spPr>
          <a:xfrm>
            <a:off x="842963" y="3885353"/>
            <a:ext cx="10487024" cy="204876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وأمام هذا التعدّد الرّهيب لترجمات المصطلح الواحد يبقى المترجم العربي ومعه بطبيعة الحال القارئ العربي في حيرة لغوية ومعرفية يتنقلان من كلمة إلى أخرى باحثين عن المصطلح الأجدر والأقوى والأقرب إلى المعنى المقصود وقد تظهر هذه الحيرة وهذا القلق في كثير من المتون التي لم يتريّث أصحابها في إعادة كتابة المصطلح نفسه باللّغة اللاتينية وفي أغلب الحالات باللّغة الفرنسية أو اللّغة الانجليزية مقابل المصطلح المتّرجم أو المعرّب</a:t>
            </a:r>
            <a:endParaRPr lang="fr-FR" dirty="0"/>
          </a:p>
        </p:txBody>
      </p:sp>
    </p:spTree>
    <p:extLst>
      <p:ext uri="{BB962C8B-B14F-4D97-AF65-F5344CB8AC3E}">
        <p14:creationId xmlns:p14="http://schemas.microsoft.com/office/powerpoint/2010/main" val="23028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91D752C5-CDB2-7434-D19B-D4855F3F61AE}"/>
              </a:ext>
            </a:extLst>
          </p:cNvPr>
          <p:cNvPicPr>
            <a:picLocks noChangeAspect="1"/>
          </p:cNvPicPr>
          <p:nvPr/>
        </p:nvPicPr>
        <p:blipFill>
          <a:blip r:embed="rId2"/>
          <a:srcRect l="8969" r="6473"/>
          <a:stretch>
            <a:fillRect/>
          </a:stretch>
        </p:blipFill>
        <p:spPr>
          <a:xfrm>
            <a:off x="845127" y="3429000"/>
            <a:ext cx="3281260" cy="2176940"/>
          </a:xfrm>
          <a:prstGeom prst="rect">
            <a:avLst/>
          </a:prstGeom>
        </p:spPr>
      </p:pic>
      <p:sp>
        <p:nvSpPr>
          <p:cNvPr id="2" name="ZoneTexte 1">
            <a:extLst>
              <a:ext uri="{FF2B5EF4-FFF2-40B4-BE49-F238E27FC236}">
                <a16:creationId xmlns:a16="http://schemas.microsoft.com/office/drawing/2014/main" xmlns="" id="{DDC52208-2F1A-8F52-076F-A00F601E1366}"/>
              </a:ext>
            </a:extLst>
          </p:cNvPr>
          <p:cNvSpPr txBox="1"/>
          <p:nvPr/>
        </p:nvSpPr>
        <p:spPr>
          <a:xfrm>
            <a:off x="845127" y="755178"/>
            <a:ext cx="10501745" cy="20483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وكأنّ المترجم العربي قد أحسّ مسبقًا بصعوبة التّرجمة أو أنّ ترجمته ينقصها بعض الشّيء من حيث الطّرح اللّغوي والدّلالي الأمر الذي قد يؤثّر سلبًا على سلامة المعنى...وتبقى الحيرة والقلق شرعيين وخاصة إذا كان مادة خصبة ودعما لمواصلة البّحث عن البّديل اللّغوي الصحيح والسّليم « لأنّ الوّزن المعرفي في كلّ علم رهين مصطلحاته لذلك نسميها أدواته الفعّالة لأنّها تُوَّلده عضويًا وتنشئ صرحه ثم تصبح خلاياه </a:t>
            </a:r>
            <a:r>
              <a:rPr lang="ar-SA" dirty="0" err="1"/>
              <a:t>الجينيية</a:t>
            </a:r>
            <a:r>
              <a:rPr lang="ar-SA" dirty="0"/>
              <a:t> التي تكفل التكّاثر والنّماء</a:t>
            </a:r>
            <a:r>
              <a:rPr lang="fr-FR" dirty="0"/>
              <a:t>» </a:t>
            </a:r>
          </a:p>
        </p:txBody>
      </p:sp>
      <p:sp>
        <p:nvSpPr>
          <p:cNvPr id="3" name="ZoneTexte 2">
            <a:extLst>
              <a:ext uri="{FF2B5EF4-FFF2-40B4-BE49-F238E27FC236}">
                <a16:creationId xmlns:a16="http://schemas.microsoft.com/office/drawing/2014/main" xmlns="" id="{8A49580A-D8B2-7386-3762-48296CDC409E}"/>
              </a:ext>
            </a:extLst>
          </p:cNvPr>
          <p:cNvSpPr txBox="1"/>
          <p:nvPr/>
        </p:nvSpPr>
        <p:spPr>
          <a:xfrm>
            <a:off x="4214813" y="3098139"/>
            <a:ext cx="7132059" cy="283866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لقد تفطّن المترجمون اللسانيين العّرب لصعوبة نقل وترجمة المصطلح بدقة وأمانة معرفية ،كما تفطّنوا مسبقًا للصّعوبة التي تواجه القارئ العربي، فاكتشفوا في تقنية الملاحق وسيلة إيجابية وفعّالة استعانوا بها لشرح هذه المصطلحات وتقريبها للقارئ سهلة وبسيطة، فاجتهدوا وعملوا على إلحاق متونهم ونصوصهم بملاحق خاصة بالمصطلحات المستعملة في المتن المترجم وما يقابلها شرحًا وتفسيرًا في اللّغة العربية </a:t>
            </a:r>
            <a:r>
              <a:rPr lang="ar-SA" dirty="0" err="1"/>
              <a:t>سواءًا</a:t>
            </a:r>
            <a:r>
              <a:rPr lang="ar-SA" dirty="0"/>
              <a:t> بتبني نظام الشّرح والتّفسير أو بوضع كلمة تقريبية من حيث الطّرح الدّلالي</a:t>
            </a:r>
            <a:endParaRPr lang="fr-FR" dirty="0"/>
          </a:p>
        </p:txBody>
      </p:sp>
    </p:spTree>
    <p:extLst>
      <p:ext uri="{BB962C8B-B14F-4D97-AF65-F5344CB8AC3E}">
        <p14:creationId xmlns:p14="http://schemas.microsoft.com/office/powerpoint/2010/main" val="2078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107</TotalTime>
  <Words>1699</Words>
  <Application>Microsoft Office PowerPoint</Application>
  <PresentationFormat>Grand écran</PresentationFormat>
  <Paragraphs>94</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Garamond</vt:lpstr>
      <vt:lpstr>Times New Roman</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PC COM</cp:lastModifiedBy>
  <cp:revision>19</cp:revision>
  <dcterms:created xsi:type="dcterms:W3CDTF">2025-11-12T10:07:27Z</dcterms:created>
  <dcterms:modified xsi:type="dcterms:W3CDTF">2025-11-29T17:17:16Z</dcterms:modified>
</cp:coreProperties>
</file>