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72" r:id="rId3"/>
    <p:sldId id="259" r:id="rId4"/>
    <p:sldId id="260" r:id="rId5"/>
    <p:sldId id="261" r:id="rId6"/>
    <p:sldId id="275" r:id="rId7"/>
    <p:sldId id="276" r:id="rId8"/>
    <p:sldId id="262" r:id="rId9"/>
    <p:sldId id="277" r:id="rId10"/>
    <p:sldId id="278" r:id="rId11"/>
    <p:sldId id="279" r:id="rId12"/>
    <p:sldId id="280" r:id="rId13"/>
    <p:sldId id="273" r:id="rId14"/>
    <p:sldId id="263"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0" d="100"/>
          <a:sy n="60" d="100"/>
        </p:scale>
        <p:origin x="10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C1C79-0E0B-4213-8146-5F1C1B9159C6}" type="datetimeFigureOut">
              <a:rPr lang="fr-FR" smtClean="0"/>
              <a:t>29/11/2025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29DAF-DA29-4116-8FBF-1A2BFA0EB9C6}" type="slidenum">
              <a:rPr lang="fr-FR" smtClean="0"/>
              <a:t>‹N°›</a:t>
            </a:fld>
            <a:endParaRPr lang="fr-FR"/>
          </a:p>
        </p:txBody>
      </p:sp>
    </p:spTree>
    <p:extLst>
      <p:ext uri="{BB962C8B-B14F-4D97-AF65-F5344CB8AC3E}">
        <p14:creationId xmlns:p14="http://schemas.microsoft.com/office/powerpoint/2010/main" val="146738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E120D25-75D7-4121-B5DD-79E4099BD99A}" type="datetimeFigureOut">
              <a:rPr lang="fr-FR" smtClean="0"/>
              <a:t>29/11/2025</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EC399EAE-37AE-426E-975F-8B2B929B638A}"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36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29/11/2025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416305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29/11/2025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258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29/11/2025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103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29/11/2025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12930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29/11/2025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4185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29/11/2025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112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29/11/2025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480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29/11/2025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06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29/11/2025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24277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29/11/2025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345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E120D25-75D7-4121-B5DD-79E4099BD99A}" type="datetimeFigureOut">
              <a:rPr lang="fr-FR" smtClean="0"/>
              <a:t>29/11/2025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86426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E120D25-75D7-4121-B5DD-79E4099BD99A}" type="datetimeFigureOut">
              <a:rPr lang="fr-FR" smtClean="0"/>
              <a:t>29/11/2025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C399EAE-37AE-426E-975F-8B2B929B638A}"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59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E120D25-75D7-4121-B5DD-79E4099BD99A}" type="datetimeFigureOut">
              <a:rPr lang="fr-FR" smtClean="0"/>
              <a:t>29/11/2025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323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20D25-75D7-4121-B5DD-79E4099BD99A}" type="datetimeFigureOut">
              <a:rPr lang="fr-FR" smtClean="0"/>
              <a:t>29/11/2025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181801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29/11/2025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37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29/11/2025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48033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120D25-75D7-4121-B5DD-79E4099BD99A}" type="datetimeFigureOut">
              <a:rPr lang="fr-FR" smtClean="0"/>
              <a:t>29/11/2025</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399EAE-37AE-426E-975F-8B2B929B638A}" type="slidenum">
              <a:rPr lang="fr-FR" smtClean="0"/>
              <a:t>‹N°›</a:t>
            </a:fld>
            <a:endParaRPr lang="fr-FR"/>
          </a:p>
        </p:txBody>
      </p:sp>
    </p:spTree>
    <p:extLst>
      <p:ext uri="{BB962C8B-B14F-4D97-AF65-F5344CB8AC3E}">
        <p14:creationId xmlns:p14="http://schemas.microsoft.com/office/powerpoint/2010/main" val="28682396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FC0B18A6-98C6-F1D8-DE5A-BE36686C67BB}"/>
              </a:ext>
            </a:extLst>
          </p:cNvPr>
          <p:cNvSpPr txBox="1"/>
          <p:nvPr/>
        </p:nvSpPr>
        <p:spPr>
          <a:xfrm>
            <a:off x="3539370" y="4779147"/>
            <a:ext cx="5014913" cy="1446550"/>
          </a:xfrm>
          <a:prstGeom prst="rect">
            <a:avLst/>
          </a:prstGeom>
          <a:noFill/>
        </p:spPr>
        <p:txBody>
          <a:bodyPr wrap="square">
            <a:spAutoFit/>
          </a:bodyPr>
          <a:lstStyle/>
          <a:p>
            <a:pPr algn="ctr"/>
            <a:r>
              <a:rPr lang="ar-DZ" sz="2200" b="1" dirty="0">
                <a:solidFill>
                  <a:schemeClr val="bg1"/>
                </a:solidFill>
              </a:rPr>
              <a:t>الأستاذ المسؤول عن المادة :</a:t>
            </a:r>
            <a:endParaRPr lang="fr-FR" sz="2200" b="1" dirty="0">
              <a:solidFill>
                <a:schemeClr val="bg1"/>
              </a:solidFill>
            </a:endParaRPr>
          </a:p>
          <a:p>
            <a:pPr algn="ctr"/>
            <a:r>
              <a:rPr lang="ar-DZ" sz="2200" b="1" dirty="0">
                <a:solidFill>
                  <a:schemeClr val="bg1"/>
                </a:solidFill>
              </a:rPr>
              <a:t> د. سعيدي منال وسام أستاذة محاضرة ’أ‘</a:t>
            </a:r>
          </a:p>
          <a:p>
            <a:pPr algn="ctr"/>
            <a:r>
              <a:rPr lang="ar-DZ" sz="2200" b="1" dirty="0">
                <a:solidFill>
                  <a:schemeClr val="bg1"/>
                </a:solidFill>
              </a:rPr>
              <a:t>السداسي : الخامس</a:t>
            </a:r>
          </a:p>
          <a:p>
            <a:pPr algn="ctr"/>
            <a:r>
              <a:rPr lang="ar-DZ" sz="2200" b="1" dirty="0">
                <a:solidFill>
                  <a:schemeClr val="bg1"/>
                </a:solidFill>
              </a:rPr>
              <a:t>الليسانس : لسانيات تطبيقية</a:t>
            </a:r>
          </a:p>
        </p:txBody>
      </p:sp>
      <p:sp>
        <p:nvSpPr>
          <p:cNvPr id="5" name="ZoneTexte 4">
            <a:extLst>
              <a:ext uri="{FF2B5EF4-FFF2-40B4-BE49-F238E27FC236}">
                <a16:creationId xmlns:a16="http://schemas.microsoft.com/office/drawing/2014/main" xmlns="" id="{6CBC0705-801D-5460-A183-2594B3D91F37}"/>
              </a:ext>
            </a:extLst>
          </p:cNvPr>
          <p:cNvSpPr txBox="1"/>
          <p:nvPr/>
        </p:nvSpPr>
        <p:spPr>
          <a:xfrm>
            <a:off x="4210050" y="2296474"/>
            <a:ext cx="3771899" cy="430887"/>
          </a:xfrm>
          <a:prstGeom prst="rect">
            <a:avLst/>
          </a:prstGeom>
          <a:noFill/>
        </p:spPr>
        <p:txBody>
          <a:bodyPr wrap="square">
            <a:spAutoFit/>
          </a:bodyPr>
          <a:lstStyle>
            <a:defPPr>
              <a:defRPr lang="en-US"/>
            </a:defPPr>
            <a:lvl1pPr algn="ctr">
              <a:defRPr sz="2200" b="1">
                <a:cs typeface="+mj-cs"/>
              </a:defRPr>
            </a:lvl1pPr>
          </a:lstStyle>
          <a:p>
            <a:r>
              <a:rPr lang="ar-DZ" dirty="0">
                <a:solidFill>
                  <a:schemeClr val="bg1"/>
                </a:solidFill>
                <a:cs typeface="+mn-cs"/>
              </a:rPr>
              <a:t>المادة : ترجمة المصطلحات اللغوية</a:t>
            </a:r>
          </a:p>
        </p:txBody>
      </p:sp>
      <p:sp>
        <p:nvSpPr>
          <p:cNvPr id="6" name="ZoneTexte 5">
            <a:extLst>
              <a:ext uri="{FF2B5EF4-FFF2-40B4-BE49-F238E27FC236}">
                <a16:creationId xmlns:a16="http://schemas.microsoft.com/office/drawing/2014/main" xmlns="" id="{E9CA7F73-7DB8-E1DA-A7B1-249680BB94C8}"/>
              </a:ext>
            </a:extLst>
          </p:cNvPr>
          <p:cNvSpPr txBox="1"/>
          <p:nvPr/>
        </p:nvSpPr>
        <p:spPr>
          <a:xfrm>
            <a:off x="2373919" y="632303"/>
            <a:ext cx="7036594" cy="1569660"/>
          </a:xfrm>
          <a:prstGeom prst="rect">
            <a:avLst/>
          </a:prstGeom>
          <a:noFill/>
        </p:spPr>
        <p:txBody>
          <a:bodyPr wrap="square">
            <a:spAutoFit/>
          </a:bodyPr>
          <a:lstStyle/>
          <a:p>
            <a:pPr algn="ctr"/>
            <a:r>
              <a:rPr lang="ar-DZ" sz="2400" dirty="0">
                <a:solidFill>
                  <a:schemeClr val="bg1"/>
                </a:solidFill>
              </a:rPr>
              <a:t>الجمــــــهورية الجــــزائرية الديــــــــــــمقراطية الشـــــــــــعبية</a:t>
            </a:r>
          </a:p>
          <a:p>
            <a:pPr algn="ctr"/>
            <a:r>
              <a:rPr lang="ar-DZ" sz="2400" dirty="0">
                <a:solidFill>
                  <a:schemeClr val="bg1"/>
                </a:solidFill>
              </a:rPr>
              <a:t>       وزارة التعليـــم العــــــــالي والبحـــــــــث العلـــــــــمي</a:t>
            </a:r>
          </a:p>
          <a:p>
            <a:pPr algn="ctr"/>
            <a:r>
              <a:rPr lang="ar-DZ" sz="2400" dirty="0">
                <a:solidFill>
                  <a:schemeClr val="bg1"/>
                </a:solidFill>
              </a:rPr>
              <a:t>جامعـــــة أبــــــي بـــــكر بلقـــــــــايد تلمســـــان</a:t>
            </a:r>
          </a:p>
          <a:p>
            <a:pPr algn="ctr"/>
            <a:r>
              <a:rPr lang="ar-DZ" sz="2400" dirty="0">
                <a:solidFill>
                  <a:schemeClr val="bg1"/>
                </a:solidFill>
              </a:rPr>
              <a:t>كليــــــة الآداب واللغــــــــــات</a:t>
            </a:r>
          </a:p>
        </p:txBody>
      </p:sp>
      <p:pic>
        <p:nvPicPr>
          <p:cNvPr id="7" name="Picture 10">
            <a:extLst>
              <a:ext uri="{FF2B5EF4-FFF2-40B4-BE49-F238E27FC236}">
                <a16:creationId xmlns:a16="http://schemas.microsoft.com/office/drawing/2014/main" xmlns="" id="{0774051A-4499-C1B7-C8F4-F5960BB05F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0548" y="593702"/>
            <a:ext cx="1024781" cy="14076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xmlns="" id="{1246BE44-ECE3-32D4-8F8C-1B7FF4E218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04" y="688414"/>
            <a:ext cx="1024781" cy="1407649"/>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xmlns="" id="{78A0EAC2-F81F-640C-545A-0C1B6A4255AA}"/>
              </a:ext>
            </a:extLst>
          </p:cNvPr>
          <p:cNvSpPr txBox="1"/>
          <p:nvPr/>
        </p:nvSpPr>
        <p:spPr>
          <a:xfrm>
            <a:off x="2683141" y="3474078"/>
            <a:ext cx="6727372" cy="10464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lgn="ctr">
              <a:defRPr sz="6200" b="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dirty="0">
                <a:solidFill>
                  <a:srgbClr val="C00000"/>
                </a:solidFill>
                <a:cs typeface="+mn-cs"/>
              </a:rPr>
              <a:t>المصطلح النقدي</a:t>
            </a:r>
            <a:endParaRPr lang="fr-FR" dirty="0">
              <a:solidFill>
                <a:srgbClr val="C00000"/>
              </a:solidFill>
              <a:cs typeface="+mn-cs"/>
            </a:endParaRPr>
          </a:p>
        </p:txBody>
      </p:sp>
      <p:sp>
        <p:nvSpPr>
          <p:cNvPr id="10" name="ZoneTexte 9">
            <a:extLst>
              <a:ext uri="{FF2B5EF4-FFF2-40B4-BE49-F238E27FC236}">
                <a16:creationId xmlns:a16="http://schemas.microsoft.com/office/drawing/2014/main" xmlns="" id="{E473AF64-606A-8F7C-9E30-7DCF49A8F1E3}"/>
              </a:ext>
            </a:extLst>
          </p:cNvPr>
          <p:cNvSpPr txBox="1"/>
          <p:nvPr/>
        </p:nvSpPr>
        <p:spPr>
          <a:xfrm>
            <a:off x="2372899" y="2953036"/>
            <a:ext cx="7037614" cy="430887"/>
          </a:xfrm>
          <a:prstGeom prst="rect">
            <a:avLst/>
          </a:prstGeom>
          <a:noFill/>
        </p:spPr>
        <p:txBody>
          <a:bodyPr wrap="square">
            <a:spAutoFit/>
          </a:bodyPr>
          <a:lstStyle>
            <a:defPPr>
              <a:defRPr lang="en-US"/>
            </a:defPPr>
            <a:lvl1pPr algn="ctr">
              <a:defRPr sz="2200" b="1">
                <a:cs typeface="+mj-cs"/>
              </a:defRPr>
            </a:lvl1pPr>
          </a:lstStyle>
          <a:p>
            <a:r>
              <a:rPr lang="ar-DZ" u="sng" dirty="0">
                <a:solidFill>
                  <a:schemeClr val="bg1"/>
                </a:solidFill>
                <a:cs typeface="+mn-cs"/>
              </a:rPr>
              <a:t>الدرس الحادي عشر :</a:t>
            </a:r>
            <a:endParaRPr lang="fr-FR" u="sng" dirty="0">
              <a:solidFill>
                <a:schemeClr val="bg1"/>
              </a:solidFill>
              <a:cs typeface="+mn-cs"/>
            </a:endParaRPr>
          </a:p>
        </p:txBody>
      </p:sp>
    </p:spTree>
    <p:extLst>
      <p:ext uri="{BB962C8B-B14F-4D97-AF65-F5344CB8AC3E}">
        <p14:creationId xmlns:p14="http://schemas.microsoft.com/office/powerpoint/2010/main" val="64639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6147F37C-F608-89A4-1724-84A8BFDAC534}"/>
              </a:ext>
            </a:extLst>
          </p:cNvPr>
          <p:cNvSpPr txBox="1"/>
          <p:nvPr/>
        </p:nvSpPr>
        <p:spPr>
          <a:xfrm>
            <a:off x="4810422" y="1490185"/>
            <a:ext cx="6315076" cy="3233834"/>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dirty="0"/>
              <a:t>وقف المترجمون العّرب من كلمة </a:t>
            </a:r>
            <a:r>
              <a:rPr lang="fr-FR" dirty="0"/>
              <a:t>Structuralisme  </a:t>
            </a:r>
            <a:r>
              <a:rPr lang="ar-DZ" dirty="0"/>
              <a:t>مواقف متباينة حيث نقرأ لهم كلمات مختلفة من حيث البّنية الصّوتية والدّلالية فمنهم من ترجم كلمة </a:t>
            </a:r>
            <a:r>
              <a:rPr lang="fr-FR" dirty="0"/>
              <a:t>Structuralisme </a:t>
            </a:r>
            <a:r>
              <a:rPr lang="ar-DZ" dirty="0"/>
              <a:t>بالبنيوية ومنهم من اختار لها مصطلح البّنائية ومنهم من استعمل مصطلح التّفكيكية ومنهم من اختار مصطلح الترّكيبية فإن كان المصطلحين البّنيوية والبّنائية متقاربين ففي اعتقادنا أنّ مصطلحي التّفكيكية والترّكيبية قد يبدوان بعيدين عن الأداء الدّلالي والوّظيفي لمصطلح </a:t>
            </a:r>
            <a:r>
              <a:rPr lang="fr-FR" dirty="0"/>
              <a:t>Structuralisme </a:t>
            </a:r>
          </a:p>
        </p:txBody>
      </p:sp>
      <p:pic>
        <p:nvPicPr>
          <p:cNvPr id="3" name="Image 2">
            <a:extLst>
              <a:ext uri="{FF2B5EF4-FFF2-40B4-BE49-F238E27FC236}">
                <a16:creationId xmlns:a16="http://schemas.microsoft.com/office/drawing/2014/main" xmlns="" id="{D06CFDEA-A8F7-3154-494F-259CFAF8D17F}"/>
              </a:ext>
            </a:extLst>
          </p:cNvPr>
          <p:cNvPicPr>
            <a:picLocks noChangeAspect="1"/>
          </p:cNvPicPr>
          <p:nvPr/>
        </p:nvPicPr>
        <p:blipFill>
          <a:blip r:embed="rId2">
            <a:clrChange>
              <a:clrFrom>
                <a:srgbClr val="F5EBEA"/>
              </a:clrFrom>
              <a:clrTo>
                <a:srgbClr val="F5EBEA">
                  <a:alpha val="0"/>
                </a:srgbClr>
              </a:clrTo>
            </a:clrChange>
          </a:blip>
          <a:stretch>
            <a:fillRect/>
          </a:stretch>
        </p:blipFill>
        <p:spPr>
          <a:xfrm>
            <a:off x="1066502" y="1885950"/>
            <a:ext cx="3623383" cy="2318965"/>
          </a:xfrm>
          <a:prstGeom prst="rect">
            <a:avLst/>
          </a:prstGeom>
        </p:spPr>
      </p:pic>
    </p:spTree>
    <p:extLst>
      <p:ext uri="{BB962C8B-B14F-4D97-AF65-F5344CB8AC3E}">
        <p14:creationId xmlns:p14="http://schemas.microsoft.com/office/powerpoint/2010/main" val="74053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6F5BB9D7-8F08-3F74-D616-558957219087}"/>
              </a:ext>
            </a:extLst>
          </p:cNvPr>
          <p:cNvSpPr txBox="1"/>
          <p:nvPr/>
        </p:nvSpPr>
        <p:spPr>
          <a:xfrm>
            <a:off x="852487" y="1115674"/>
            <a:ext cx="10487025" cy="4626651"/>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غير أنّ الذي أثار انتباهنا هو الحضور القوّي والمكثّف لمصطلحي البّنائية والبّنيوية حيث أنّ بعض البّاحثين يستخدم بنيوية نسبة إلى البّنية وهو اشتقاق صائبٌ لولا أنّه يجرح النّسيج الصّوتي للكلمة بوقوع الواو بين ضرتيها بما يترتّب على ذلك تشدّق حنكي عند النّطق وهذا ما جعلنا نعدل عن هذه التّسمية ونفضّل عليها البّنائية لسلاستها وقُرب مأخذها راجين أن تكون هذه السّيولة اللّفظية ذريعة لسيولة أخرى وأعلى وهي السيولة الفّكرية والدّلالية</a:t>
            </a:r>
            <a:r>
              <a:rPr lang="fr-FR" sz="2200" dirty="0"/>
              <a:t> ».</a:t>
            </a:r>
          </a:p>
          <a:p>
            <a:r>
              <a:rPr lang="ar-SA" sz="2200" dirty="0"/>
              <a:t>ومهما يكن من أمر فلقد استعمل المترجمون العّرب مصطلح البّنائية والبّنيوية بمعنى واحد غير أنّ العناوين تعدّدت واختلفت وفي اعتقادنا وبالعودة إلى أصل الكلمة في اللّغة الفرنسية فإنّ الترجمتين كان بإمكانهما الاتحاد في مصطلح لغوي واحد</a:t>
            </a:r>
            <a:r>
              <a:rPr lang="fr-FR" sz="2200" dirty="0"/>
              <a:t> Structuralisme</a:t>
            </a:r>
          </a:p>
          <a:p>
            <a:r>
              <a:rPr lang="fr-FR" sz="2200" dirty="0"/>
              <a:t> </a:t>
            </a:r>
            <a:r>
              <a:rPr lang="ar-SA" sz="2200" dirty="0" err="1"/>
              <a:t>فالبّنوية</a:t>
            </a:r>
            <a:r>
              <a:rPr lang="ar-SA" sz="2200" dirty="0"/>
              <a:t> بصفة عامة تعني «طريقة جديدة للنّظر إلى  الأنشطة الفّكرية والسّلوكية للمجتمع والفرد وربط بعضها ببعض </a:t>
            </a:r>
            <a:r>
              <a:rPr lang="ar-SA" sz="2200" dirty="0" err="1"/>
              <a:t>قديمها</a:t>
            </a:r>
            <a:r>
              <a:rPr lang="ar-SA" sz="2200" dirty="0"/>
              <a:t> وحديثها وأن يكون كلّ نشاط في حدّ ذاته نظامًا متكاملاً بقصد الاهتداء إلى النّظام الكوني الأصيل والبّناء الكلّي للعقل البّشري، نستطيع بذلك أن نصل إلى الحقيقة الكبرى التي تكشف القّناع عن كثير من الأمور المعقدة على المستوى الاجتماعي والفّردي وعلى المستوى العلمي الطبيعي والإنتاج الفّكري...</a:t>
            </a:r>
            <a:r>
              <a:rPr lang="ar-SA" sz="2200" dirty="0" err="1"/>
              <a:t>فالبّنوية</a:t>
            </a:r>
            <a:r>
              <a:rPr lang="ar-SA" sz="2200" dirty="0"/>
              <a:t> تبحث إذن عن المستوى العميق كالذي ترتكز عليه الحضارة الإنسانية وذلك من خلال تجاوز الظّاهر إلى البّاطن</a:t>
            </a:r>
            <a:r>
              <a:rPr lang="fr-FR" sz="2200" dirty="0"/>
              <a:t>» .</a:t>
            </a:r>
          </a:p>
        </p:txBody>
      </p:sp>
    </p:spTree>
    <p:extLst>
      <p:ext uri="{BB962C8B-B14F-4D97-AF65-F5344CB8AC3E}">
        <p14:creationId xmlns:p14="http://schemas.microsoft.com/office/powerpoint/2010/main" val="340804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DA8D1587-2CB2-F4D1-D556-5E9DB01F69E0}"/>
              </a:ext>
            </a:extLst>
          </p:cNvPr>
          <p:cNvSpPr txBox="1"/>
          <p:nvPr/>
        </p:nvSpPr>
        <p:spPr>
          <a:xfrm>
            <a:off x="4614862" y="934535"/>
            <a:ext cx="6700837" cy="498893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ومهما يكن من أمر فإنّ المترجمين للّغة العربية بطريقة شعورية أو لاشعورية تفّننوا في التّعامل مع المصطلح البّنيوي ونوّعوا في الاستخدامات إلاّ مُتناهية للمصطلح البّنيوية والبّنائية وقد فضّل الأستاذ مصباح الصّمد في ترجمته وإشرافه على معجم </a:t>
            </a:r>
            <a:r>
              <a:rPr lang="ar-SA" sz="2200" dirty="0" err="1"/>
              <a:t>الإنثنولوجيا</a:t>
            </a:r>
            <a:r>
              <a:rPr lang="ar-SA" sz="2200" dirty="0"/>
              <a:t> والأنثروبولوجيا مصطلح بنيوية</a:t>
            </a:r>
            <a:r>
              <a:rPr lang="fr-FR" sz="2200" dirty="0"/>
              <a:t> .</a:t>
            </a:r>
          </a:p>
          <a:p>
            <a:r>
              <a:rPr lang="ar-SA" sz="2200" dirty="0"/>
              <a:t>كما نشير في هذا الّصدد إلى ترجمة الدكتور سليم حداد في المعجم النّقدي لعلم الاجتماع حيث قابل مصطلح</a:t>
            </a:r>
            <a:r>
              <a:rPr lang="fr-FR" sz="2200" dirty="0"/>
              <a:t> Structuralisme </a:t>
            </a:r>
            <a:r>
              <a:rPr lang="ar-SA" sz="2200" dirty="0"/>
              <a:t>بالمصطلح العربي البّنيوية والتي يقول عنها: «تشير هذه الكلمة إلى حركة من الأفكار الغامضة والمعقّدة التي تطوّرت في نطاق علوم اجتماعية أخر</a:t>
            </a:r>
            <a:r>
              <a:rPr lang="fr-FR" sz="2200" dirty="0"/>
              <a:t> »</a:t>
            </a:r>
          </a:p>
          <a:p>
            <a:r>
              <a:rPr lang="ar-SA" sz="2200" dirty="0"/>
              <a:t>وخلاصة القول لقد تفنّنَ المترجمون العّرب في استعمال المصطلحين الاثنين البّنيوية والبّنائية كمقابل دلالي ووظيفي لمصطلح</a:t>
            </a:r>
            <a:r>
              <a:rPr lang="fr-FR" sz="2200" dirty="0"/>
              <a:t> </a:t>
            </a:r>
            <a:r>
              <a:rPr lang="fr-FR" sz="2200" dirty="0" err="1"/>
              <a:t>Stuctiralisme</a:t>
            </a:r>
            <a:r>
              <a:rPr lang="fr-FR" sz="2200" dirty="0"/>
              <a:t> </a:t>
            </a:r>
            <a:r>
              <a:rPr lang="ar-SA" sz="2200" dirty="0"/>
              <a:t>وفي اعتقادنا كان بالإمكان تفادي هذه </a:t>
            </a:r>
            <a:r>
              <a:rPr lang="ar-SA" sz="2200" dirty="0" err="1"/>
              <a:t>الإزدواجية</a:t>
            </a:r>
            <a:r>
              <a:rPr lang="ar-SA" sz="2200" dirty="0"/>
              <a:t> وهذا التّلاعب اللّفظي والصّوتي الذي قد يُحْرجُ القارئ معتقدًا أنّ كلّ مصطلح قد يخفي أشياء خاصة وأنّ المصطلح الآخر قد يعجزُ عن التّعبير عن أشياء أخرى</a:t>
            </a:r>
            <a:endParaRPr lang="fr-FR" sz="2200" dirty="0"/>
          </a:p>
        </p:txBody>
      </p:sp>
      <p:pic>
        <p:nvPicPr>
          <p:cNvPr id="3" name="Image 2">
            <a:extLst>
              <a:ext uri="{FF2B5EF4-FFF2-40B4-BE49-F238E27FC236}">
                <a16:creationId xmlns:a16="http://schemas.microsoft.com/office/drawing/2014/main" xmlns="" id="{529EC8D0-4172-8023-D09F-2DA0AF5DB4CE}"/>
              </a:ext>
            </a:extLst>
          </p:cNvPr>
          <p:cNvPicPr>
            <a:picLocks noChangeAspect="1"/>
          </p:cNvPicPr>
          <p:nvPr/>
        </p:nvPicPr>
        <p:blipFill>
          <a:blip r:embed="rId2"/>
          <a:stretch>
            <a:fillRect/>
          </a:stretch>
        </p:blipFill>
        <p:spPr>
          <a:xfrm>
            <a:off x="898730" y="2024063"/>
            <a:ext cx="3635783" cy="1919288"/>
          </a:xfrm>
          <a:prstGeom prst="rect">
            <a:avLst/>
          </a:prstGeom>
        </p:spPr>
      </p:pic>
    </p:spTree>
    <p:extLst>
      <p:ext uri="{BB962C8B-B14F-4D97-AF65-F5344CB8AC3E}">
        <p14:creationId xmlns:p14="http://schemas.microsoft.com/office/powerpoint/2010/main" val="134340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1EF1FAB1-8695-7664-428C-E856D1A9C16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38236" y="1917584"/>
            <a:ext cx="2806816" cy="2806816"/>
          </a:xfrm>
          <a:prstGeom prst="rect">
            <a:avLst/>
          </a:prstGeom>
        </p:spPr>
      </p:pic>
      <p:graphicFrame>
        <p:nvGraphicFramePr>
          <p:cNvPr id="6" name="Tableau 5">
            <a:extLst>
              <a:ext uri="{FF2B5EF4-FFF2-40B4-BE49-F238E27FC236}">
                <a16:creationId xmlns:a16="http://schemas.microsoft.com/office/drawing/2014/main" xmlns="" id="{EF6BF002-6938-16EC-A05D-CCD870604AC7}"/>
              </a:ext>
            </a:extLst>
          </p:cNvPr>
          <p:cNvGraphicFramePr>
            <a:graphicFrameLocks noGrp="1"/>
          </p:cNvGraphicFramePr>
          <p:nvPr>
            <p:extLst>
              <p:ext uri="{D42A27DB-BD31-4B8C-83A1-F6EECF244321}">
                <p14:modId xmlns:p14="http://schemas.microsoft.com/office/powerpoint/2010/main" val="3470122875"/>
              </p:ext>
            </p:extLst>
          </p:nvPr>
        </p:nvGraphicFramePr>
        <p:xfrm>
          <a:off x="4657725" y="1585562"/>
          <a:ext cx="6215063" cy="2164080"/>
        </p:xfrm>
        <a:graphic>
          <a:graphicData uri="http://schemas.openxmlformats.org/drawingml/2006/table">
            <a:tbl>
              <a:tblPr firstRow="1" bandRow="1">
                <a:tableStyleId>{B301B821-A1FF-4177-AEE7-76D212191A09}</a:tableStyleId>
              </a:tblPr>
              <a:tblGrid>
                <a:gridCol w="2657475">
                  <a:extLst>
                    <a:ext uri="{9D8B030D-6E8A-4147-A177-3AD203B41FA5}">
                      <a16:colId xmlns:a16="http://schemas.microsoft.com/office/drawing/2014/main" xmlns="" val="3172323439"/>
                    </a:ext>
                  </a:extLst>
                </a:gridCol>
                <a:gridCol w="3557588">
                  <a:extLst>
                    <a:ext uri="{9D8B030D-6E8A-4147-A177-3AD203B41FA5}">
                      <a16:colId xmlns:a16="http://schemas.microsoft.com/office/drawing/2014/main" xmlns="" val="3878556743"/>
                    </a:ext>
                  </a:extLst>
                </a:gridCol>
              </a:tblGrid>
              <a:tr h="370840">
                <a:tc>
                  <a:txBody>
                    <a:bodyPr/>
                    <a:lstStyle/>
                    <a:p>
                      <a:pPr algn="r"/>
                      <a:r>
                        <a:rPr lang="ar-SA" sz="2400" b="1" dirty="0">
                          <a:solidFill>
                            <a:schemeClr val="bg2"/>
                          </a:solidFill>
                          <a:cs typeface="+mj-cs"/>
                        </a:rPr>
                        <a:t>المصطلح باللغة الفرنسية</a:t>
                      </a:r>
                      <a:endParaRPr lang="fr-FR" sz="2400" b="1" dirty="0">
                        <a:solidFill>
                          <a:schemeClr val="bg2"/>
                        </a:solidFill>
                        <a:latin typeface="Times New Roman" panose="02020603050405020304" pitchFamily="18" charset="0"/>
                        <a:cs typeface="+mj-cs"/>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2"/>
                          </a:solidFill>
                          <a:cs typeface="+mj-cs"/>
                        </a:rPr>
                        <a:t>المصطلح باللغة العربية</a:t>
                      </a:r>
                      <a:endParaRPr lang="fr-FR" sz="2400" b="1" dirty="0">
                        <a:solidFill>
                          <a:schemeClr val="bg2"/>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11567108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smtClean="0">
                          <a:solidFill>
                            <a:schemeClr val="bg1">
                              <a:lumMod val="10000"/>
                            </a:schemeClr>
                          </a:solidFill>
                          <a:effectLst/>
                          <a:latin typeface="Calibri" panose="020F0502020204030204" pitchFamily="34" charset="0"/>
                          <a:ea typeface="Calibri" panose="020F0502020204030204" pitchFamily="34" charset="0"/>
                          <a:cs typeface="+mj-cs"/>
                        </a:rPr>
                        <a:t>Déconstructiviste </a:t>
                      </a:r>
                      <a:endParaRPr lang="fr-FR" sz="2400" b="1" kern="1200" dirty="0">
                        <a:solidFill>
                          <a:schemeClr val="bg1">
                            <a:lumMod val="10000"/>
                          </a:schemeClr>
                        </a:solidFill>
                        <a:effectLst/>
                        <a:latin typeface="Calibri" panose="020F0502020204030204" pitchFamily="34" charset="0"/>
                        <a:ea typeface="Calibri" panose="020F0502020204030204" pitchFamily="34" charset="0"/>
                        <a:cs typeface="+mj-cs"/>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kern="1200" dirty="0">
                          <a:solidFill>
                            <a:schemeClr val="bg1">
                              <a:lumMod val="10000"/>
                            </a:schemeClr>
                          </a:solidFill>
                          <a:effectLst/>
                          <a:latin typeface="Calibri" panose="020F0502020204030204" pitchFamily="34" charset="0"/>
                          <a:ea typeface="Calibri" panose="020F0502020204030204" pitchFamily="34" charset="0"/>
                          <a:cs typeface="+mj-cs"/>
                        </a:rPr>
                        <a:t>التفكيكية</a:t>
                      </a:r>
                      <a:r>
                        <a:rPr lang="fr-FR" sz="2400" b="1" dirty="0">
                          <a:solidFill>
                            <a:schemeClr val="bg1"/>
                          </a:solidFill>
                          <a:effectLst/>
                          <a:cs typeface="+mj-cs"/>
                        </a:rPr>
                        <a:t>	</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857211611"/>
                  </a:ext>
                </a:extLst>
              </a:tr>
              <a:tr h="370840">
                <a:tc>
                  <a:txBody>
                    <a:bodyPr/>
                    <a:lstStyle/>
                    <a:p>
                      <a:r>
                        <a:rPr lang="fr-FR" sz="2000" b="1" dirty="0" smtClean="0">
                          <a:solidFill>
                            <a:schemeClr val="bg1"/>
                          </a:solidFill>
                          <a:effectLst/>
                          <a:latin typeface="Arial" panose="020B0604020202020204" pitchFamily="34" charset="0"/>
                          <a:cs typeface="+mj-cs"/>
                        </a:rPr>
                        <a:t>syntaxique</a:t>
                      </a:r>
                      <a:endParaRPr lang="fr-FR" sz="2000" b="1" dirty="0">
                        <a:solidFill>
                          <a:schemeClr val="bg1"/>
                        </a:solidFill>
                        <a:effectLst/>
                        <a:latin typeface="Arial" panose="020B0604020202020204" pitchFamily="34" charset="0"/>
                        <a:cs typeface="+mj-cs"/>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kern="1200" dirty="0">
                          <a:solidFill>
                            <a:schemeClr val="bg1">
                              <a:lumMod val="10000"/>
                            </a:schemeClr>
                          </a:solidFill>
                          <a:effectLst/>
                          <a:latin typeface="Calibri" panose="020F0502020204030204" pitchFamily="34" charset="0"/>
                          <a:ea typeface="Calibri" panose="020F0502020204030204" pitchFamily="34" charset="0"/>
                          <a:cs typeface="+mj-cs"/>
                        </a:rPr>
                        <a:t>التركيبية</a:t>
                      </a:r>
                      <a:endParaRPr lang="fr-FR" sz="2400" b="1" kern="1200" dirty="0">
                        <a:solidFill>
                          <a:schemeClr val="bg1">
                            <a:lumMod val="10000"/>
                          </a:schemeClr>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4161839189"/>
                  </a:ext>
                </a:extLst>
              </a:tr>
              <a:tr h="370840">
                <a:tc>
                  <a:txBody>
                    <a:bodyPr/>
                    <a:lstStyle/>
                    <a:p>
                      <a:r>
                        <a:rPr lang="fr-FR" sz="2000" b="1" dirty="0" smtClean="0">
                          <a:solidFill>
                            <a:schemeClr val="bg1"/>
                          </a:solidFill>
                          <a:effectLst/>
                          <a:latin typeface="Arial" panose="020B0604020202020204" pitchFamily="34" charset="0"/>
                          <a:cs typeface="+mj-cs"/>
                        </a:rPr>
                        <a:t>Structuralisme </a:t>
                      </a:r>
                      <a:endParaRPr lang="fr-FR" sz="2000" b="1" dirty="0">
                        <a:solidFill>
                          <a:schemeClr val="bg1"/>
                        </a:solidFill>
                        <a:effectLst/>
                        <a:latin typeface="Arial" panose="020B0604020202020204" pitchFamily="34" charset="0"/>
                        <a:cs typeface="+mj-cs"/>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solidFill>
                            <a:schemeClr val="bg1">
                              <a:lumMod val="10000"/>
                            </a:schemeClr>
                          </a:solidFill>
                          <a:effectLst/>
                          <a:latin typeface="Calibri" panose="020F0502020204030204" pitchFamily="34" charset="0"/>
                          <a:ea typeface="Calibri" panose="020F0502020204030204" pitchFamily="34" charset="0"/>
                          <a:cs typeface="+mj-cs"/>
                        </a:rPr>
                        <a:t>البنيوية</a:t>
                      </a:r>
                      <a:endParaRPr lang="fr-FR" sz="2000" b="1" kern="1200" dirty="0">
                        <a:solidFill>
                          <a:schemeClr val="bg1">
                            <a:lumMod val="10000"/>
                          </a:schemeClr>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566780276"/>
                  </a:ext>
                </a:extLst>
              </a:tr>
              <a:tr h="370840">
                <a:tc>
                  <a:txBody>
                    <a:bodyPr/>
                    <a:lstStyle/>
                    <a:p>
                      <a:r>
                        <a:rPr lang="fr-FR" sz="2000" b="1" dirty="0" smtClean="0">
                          <a:solidFill>
                            <a:schemeClr val="bg1"/>
                          </a:solidFill>
                          <a:effectLst/>
                          <a:latin typeface="Arial" panose="020B0604020202020204" pitchFamily="34" charset="0"/>
                          <a:cs typeface="+mj-cs"/>
                        </a:rPr>
                        <a:t>Constructivisme</a:t>
                      </a:r>
                      <a:endParaRPr lang="fr-FR" sz="2000" b="1" dirty="0">
                        <a:solidFill>
                          <a:schemeClr val="bg1"/>
                        </a:solidFill>
                        <a:effectLst/>
                        <a:latin typeface="Arial" panose="020B0604020202020204" pitchFamily="34" charset="0"/>
                        <a:cs typeface="+mj-cs"/>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000" b="1" kern="1200" dirty="0">
                          <a:solidFill>
                            <a:schemeClr val="bg1">
                              <a:lumMod val="10000"/>
                            </a:schemeClr>
                          </a:solidFill>
                          <a:effectLst/>
                          <a:latin typeface="Calibri" panose="020F0502020204030204" pitchFamily="34" charset="0"/>
                          <a:ea typeface="Calibri" panose="020F0502020204030204" pitchFamily="34" charset="0"/>
                          <a:cs typeface="+mj-cs"/>
                        </a:rPr>
                        <a:t>البنائية</a:t>
                      </a:r>
                      <a:endParaRPr lang="fr-FR" sz="2000" b="1" kern="1200" dirty="0">
                        <a:solidFill>
                          <a:schemeClr val="bg1">
                            <a:lumMod val="10000"/>
                          </a:schemeClr>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3068982021"/>
                  </a:ext>
                </a:extLst>
              </a:tr>
            </a:tbl>
          </a:graphicData>
        </a:graphic>
      </p:graphicFrame>
    </p:spTree>
    <p:extLst>
      <p:ext uri="{BB962C8B-B14F-4D97-AF65-F5344CB8AC3E}">
        <p14:creationId xmlns:p14="http://schemas.microsoft.com/office/powerpoint/2010/main" val="86131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xmlns="" id="{7F3BD393-5026-2721-E63F-4229F001F299}"/>
              </a:ext>
            </a:extLst>
          </p:cNvPr>
          <p:cNvSpPr txBox="1"/>
          <p:nvPr/>
        </p:nvSpPr>
        <p:spPr>
          <a:xfrm>
            <a:off x="4986338" y="824152"/>
            <a:ext cx="6248402" cy="520969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وعلى هذا الأساس إنّ المطالبة بتوحيد المصطلح أمر ضروري وإنشاء المعاجم اللّغوية العلمية المتخصّصة يساعد البّاحثين والمتّرجمين في التّكفل بهذه الظّاهرة اللّغوية والتي أولاها علماء الاصطلاح عناية كبيرة باعتبار أنّ المصطلحات مفاتيح العلوم وعلى هذا الأساس  « ليس من الصّواب قبول مبدأ التّرادف في المصطلحات العلمية بل لابدّ العكس من التّنبيه على وجوب الامتناع من استعمال عدّة ألفاظ لمدلول علمي واحد فذلك مخالف لمبدأ توحيد المصطلح وهو من تمّ مدْعَاةٌ للّبس وسبّب لصعوبة إشاعة المصطلحات الموحّدة المثلى ، ولئن جَازَ للأديب أو الشّاعر أن يستعمل مترادفًا ليُضفي على نتاجه طلاوة ورونقا على مترجم كتاب علمي أو مؤلفه أو كاتب بحْثَ إلاّ أن يلتزم لكلّ مدلول علمي مصطلحا واحدًا لا يغيره في كتابه أو بحثه لما قد يُسَبّبه ذلك لقارئه من إرباك وعدم وضوح</a:t>
            </a:r>
            <a:endParaRPr lang="fr-FR" dirty="0"/>
          </a:p>
        </p:txBody>
      </p:sp>
      <p:pic>
        <p:nvPicPr>
          <p:cNvPr id="9" name="Image 8">
            <a:extLst>
              <a:ext uri="{FF2B5EF4-FFF2-40B4-BE49-F238E27FC236}">
                <a16:creationId xmlns:a16="http://schemas.microsoft.com/office/drawing/2014/main" xmlns="" id="{A4D9DBC7-B90D-12C3-E939-E7DEB864D966}"/>
              </a:ext>
            </a:extLst>
          </p:cNvPr>
          <p:cNvPicPr>
            <a:picLocks noChangeAspect="1"/>
          </p:cNvPicPr>
          <p:nvPr/>
        </p:nvPicPr>
        <p:blipFill>
          <a:blip r:embed="rId2">
            <a:clrChange>
              <a:clrFrom>
                <a:srgbClr val="FFFFFF"/>
              </a:clrFrom>
              <a:clrTo>
                <a:srgbClr val="FFFFFF">
                  <a:alpha val="0"/>
                </a:srgbClr>
              </a:clrTo>
            </a:clrChange>
          </a:blip>
          <a:srcRect t="7303" r="8540" b="10272"/>
          <a:stretch>
            <a:fillRect/>
          </a:stretch>
        </p:blipFill>
        <p:spPr>
          <a:xfrm>
            <a:off x="828672" y="1693069"/>
            <a:ext cx="3987104" cy="2407444"/>
          </a:xfrm>
          <a:prstGeom prst="rect">
            <a:avLst/>
          </a:prstGeom>
        </p:spPr>
      </p:pic>
    </p:spTree>
    <p:extLst>
      <p:ext uri="{BB962C8B-B14F-4D97-AF65-F5344CB8AC3E}">
        <p14:creationId xmlns:p14="http://schemas.microsoft.com/office/powerpoint/2010/main" val="23028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FC9DA0D8-265D-BEEA-554B-227F0A5DCC78}"/>
              </a:ext>
            </a:extLst>
          </p:cNvPr>
          <p:cNvSpPr txBox="1"/>
          <p:nvPr/>
        </p:nvSpPr>
        <p:spPr>
          <a:xfrm>
            <a:off x="985838" y="1379010"/>
            <a:ext cx="10387012" cy="4893647"/>
          </a:xfrm>
          <a:prstGeom prst="rect">
            <a:avLst/>
          </a:prstGeom>
          <a:noFill/>
        </p:spPr>
        <p:txBody>
          <a:bodyPr wrap="square">
            <a:spAutoFit/>
          </a:bodyPr>
          <a:lstStyle/>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يوسف وغليسي –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إشكالية المصطلح في الخطاب النقدي العربي الجديد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الدار العربية للعلوم ناشرون – منشورات الاختلاف – بيروت – لبنان 2020</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شحادة الخوري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 دراسات في الترجمة والمصطلح والتعريب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دار طلاس للطباعة و النشر   - دمشق 1989</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محمد النويري،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المصطلح اللساني النقدي بين واقع العلم وهواجسه توحيد المصطلح</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مجلة علامات، عدد خاص-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م.س</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خالد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اليعبوبي</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المصطلحية و واقع العمل المصطلحي بالوطن العربي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دار ما بعد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الحذاثة</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–فاس – المغرب -2004</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عزت محمد جاد :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نظرية المصطلح النقدي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الهيئة المصرية العامة للكتاب :2002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r" rtl="1">
              <a:buFont typeface="Wingdings" panose="05000000000000000000" pitchFamily="2" charset="2"/>
              <a:buChar char="q"/>
            </a:pP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الترجمة والتواصل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محمد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الديداوي</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 المركز الثقافي العربي – 2000 -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عبد السلام مسدي </a:t>
            </a:r>
            <a:r>
              <a:rPr lang="ar-SA"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قاموس اللسانيات عربي فرنسي، فرنسي عربي مع مقدمة في علم المصطلح </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د.عبد السلام </a:t>
            </a:r>
            <a:r>
              <a:rPr lang="ar-SA"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المسدي</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 الدار العربية للكتاب- 1984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ادوارد مرقص – </a:t>
            </a:r>
            <a:r>
              <a:rPr lang="ar-SA"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في التعريب</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مطبعة كومين – </a:t>
            </a:r>
            <a:r>
              <a:rPr lang="ar-SA"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الاذقية</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p:txBody>
      </p:sp>
      <p:sp>
        <p:nvSpPr>
          <p:cNvPr id="4" name="ZoneTexte 3">
            <a:extLst>
              <a:ext uri="{FF2B5EF4-FFF2-40B4-BE49-F238E27FC236}">
                <a16:creationId xmlns:a16="http://schemas.microsoft.com/office/drawing/2014/main" xmlns="" id="{C5A16486-12D4-68CF-D6DD-5C24D9182F7C}"/>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قائمة المصادر و المراجع</a:t>
            </a:r>
          </a:p>
        </p:txBody>
      </p:sp>
      <p:cxnSp>
        <p:nvCxnSpPr>
          <p:cNvPr id="5" name="Connecteur droit 4">
            <a:extLst>
              <a:ext uri="{FF2B5EF4-FFF2-40B4-BE49-F238E27FC236}">
                <a16:creationId xmlns:a16="http://schemas.microsoft.com/office/drawing/2014/main" xmlns="" id="{EBEF783E-55D4-FAD1-840F-BF11155A0C51}"/>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2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xmlns="" id="{6F2BADB6-808A-D812-D38C-E07298379C48}"/>
              </a:ext>
            </a:extLst>
          </p:cNvPr>
          <p:cNvSpPr txBox="1"/>
          <p:nvPr/>
        </p:nvSpPr>
        <p:spPr>
          <a:xfrm>
            <a:off x="997742" y="1048316"/>
            <a:ext cx="10196513" cy="253723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rtl="1"/>
            <a:r>
              <a:rPr lang="ar-SA" dirty="0"/>
              <a:t>نعرض في هذه المقاربة قضية جوهرية تتعلق باللغة العربية وعلاقتها بالمصطلحات النقدية. إذ لا يخفى علينا مواجهة الباحث والناقد والعالم والأديب والمترجم من مشاكل لغوية عندما تعجز اللغة العربية عن  التعبير عن المراد، والمقصود هنا بعجز اللغة أن الفكرة يسيرة لكن الصياغة عسيرة، وتصبح الصياغة عسيرة عندما تخوننا الكلمات ولا نظن أن مستوى العالم أو الباحث أو الناقد يقف عند حدود الكلمات فهو يتعامل مع مجالات النقد متخصصة لذلك نتحدث عن المصطلحات.</a:t>
            </a:r>
          </a:p>
          <a:p>
            <a:pPr algn="just" rtl="1"/>
            <a:r>
              <a:rPr lang="ar-SA" dirty="0"/>
              <a:t>إذن تتمحور الإشكالية حول المصطلح الكفء والقادر على سد حاجات هؤلاء الباحثين العرب.</a:t>
            </a:r>
          </a:p>
        </p:txBody>
      </p:sp>
      <p:sp>
        <p:nvSpPr>
          <p:cNvPr id="10" name="ZoneTexte 9">
            <a:extLst>
              <a:ext uri="{FF2B5EF4-FFF2-40B4-BE49-F238E27FC236}">
                <a16:creationId xmlns:a16="http://schemas.microsoft.com/office/drawing/2014/main" xmlns="" id="{899CC883-7B96-D6AB-C719-75FCAE5646E1}"/>
              </a:ext>
            </a:extLst>
          </p:cNvPr>
          <p:cNvSpPr txBox="1"/>
          <p:nvPr/>
        </p:nvSpPr>
        <p:spPr>
          <a:xfrm>
            <a:off x="997742" y="4541067"/>
            <a:ext cx="7289009" cy="52225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800" b="1" dirty="0">
                <a:solidFill>
                  <a:srgbClr val="C00000"/>
                </a:solidFill>
              </a:rPr>
              <a:t>ترى لماذا أصبح يشكل المصطلح عقبة في وجه الناقد العربي؟</a:t>
            </a:r>
          </a:p>
        </p:txBody>
      </p:sp>
      <p:pic>
        <p:nvPicPr>
          <p:cNvPr id="1026" name="Picture 2" descr="نظرية السؤال عند الفقهاء والأصوليين / بقلم :حنان بنت حجي الحجي - الاجتهاد">
            <a:extLst>
              <a:ext uri="{FF2B5EF4-FFF2-40B4-BE49-F238E27FC236}">
                <a16:creationId xmlns:a16="http://schemas.microsoft.com/office/drawing/2014/main" xmlns="" id="{966BBAD8-072F-1C05-6359-5EA08E385281}"/>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880"/>
          <a:stretch>
            <a:fillRect/>
          </a:stretch>
        </p:blipFill>
        <p:spPr bwMode="auto">
          <a:xfrm>
            <a:off x="8443914" y="4014788"/>
            <a:ext cx="2764412" cy="157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03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xmlns="" id="{62B45838-95E7-4BC2-CFF3-AD2C65DA4390}"/>
              </a:ext>
            </a:extLst>
          </p:cNvPr>
          <p:cNvSpPr txBox="1"/>
          <p:nvPr/>
        </p:nvSpPr>
        <p:spPr>
          <a:xfrm>
            <a:off x="1088231" y="1057709"/>
            <a:ext cx="10015537" cy="2934521"/>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r">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rtl="1"/>
            <a:r>
              <a:rPr lang="ar-SA" dirty="0"/>
              <a:t>كسائر العلوم لعلم النقد مصطلحاته اذ </a:t>
            </a:r>
            <a:r>
              <a:rPr lang="ar-SA" dirty="0" err="1"/>
              <a:t>انه"من</a:t>
            </a:r>
            <a:r>
              <a:rPr lang="ar-SA" dirty="0"/>
              <a:t> المعروف أن لكل علم مصطلحاته وأن المصطلح هو العمود الفقري لأي علم يتميز به عن سواه ويستطيع المشتغلون فيه أن </a:t>
            </a:r>
            <a:r>
              <a:rPr lang="ar-SA" dirty="0" err="1"/>
              <a:t>يتفاهموا</a:t>
            </a:r>
            <a:r>
              <a:rPr lang="ar-SA" dirty="0"/>
              <a:t> أو </a:t>
            </a:r>
            <a:r>
              <a:rPr lang="ar-SA" dirty="0" err="1"/>
              <a:t>يتبادلوا</a:t>
            </a:r>
            <a:r>
              <a:rPr lang="ar-SA" dirty="0"/>
              <a:t> الأفكار" ، وإذا انطلقت من فرضية أن المصطلحات مفاتيح العلوم .</a:t>
            </a:r>
          </a:p>
          <a:p>
            <a:pPr algn="just" rtl="1"/>
            <a:r>
              <a:rPr lang="ar-SA" dirty="0"/>
              <a:t>- ترى هل نجد في اللغة العربية  المصطلحات النقدية الازمة للحديث عن نقد عربي الشكل</a:t>
            </a:r>
            <a:r>
              <a:rPr lang="ar-DZ" dirty="0"/>
              <a:t> و</a:t>
            </a:r>
            <a:r>
              <a:rPr lang="ar-SA" dirty="0"/>
              <a:t> المضمون ؟ علما أن هذا العلم مستورد لم يبتكره أهلها ولا ولدت على أرضهم." فنحن  في هذه الايام لا نصنع العلم ، بل نستورده ونستورد معه مصطلحاته ـ كذلك يمكن القول اننا لا نصنع النقد الأدبي بل نستورده ونستورد معه مصطلحاته" </a:t>
            </a:r>
          </a:p>
        </p:txBody>
      </p:sp>
      <p:sp>
        <p:nvSpPr>
          <p:cNvPr id="10" name="ZoneTexte 9">
            <a:extLst>
              <a:ext uri="{FF2B5EF4-FFF2-40B4-BE49-F238E27FC236}">
                <a16:creationId xmlns:a16="http://schemas.microsoft.com/office/drawing/2014/main" xmlns="" id="{F8CF918E-63ED-19E6-D40C-9BB37C12B829}"/>
              </a:ext>
            </a:extLst>
          </p:cNvPr>
          <p:cNvSpPr txBox="1"/>
          <p:nvPr/>
        </p:nvSpPr>
        <p:spPr>
          <a:xfrm>
            <a:off x="1088231" y="4785994"/>
            <a:ext cx="7255670" cy="98091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rtl="1">
              <a:lnSpc>
                <a:spcPct val="107000"/>
              </a:lnSpc>
              <a:spcAft>
                <a:spcPts val="800"/>
              </a:spcAft>
              <a:defRPr sz="2800" b="1">
                <a:solidFill>
                  <a:srgbClr val="C00000"/>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هل هناك إمكانية لتأسيس مصطلح نقدي عربي شكلاً ومضمونًا؟</a:t>
            </a:r>
          </a:p>
        </p:txBody>
      </p:sp>
      <p:pic>
        <p:nvPicPr>
          <p:cNvPr id="11" name="Picture 2" descr="نظرية السؤال عند الفقهاء والأصوليين / بقلم :حنان بنت حجي الحجي - الاجتهاد">
            <a:extLst>
              <a:ext uri="{FF2B5EF4-FFF2-40B4-BE49-F238E27FC236}">
                <a16:creationId xmlns:a16="http://schemas.microsoft.com/office/drawing/2014/main" xmlns="" id="{1C8168E5-5C11-5B99-71AD-C5D2CF118998}"/>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880"/>
          <a:stretch>
            <a:fillRect/>
          </a:stretch>
        </p:blipFill>
        <p:spPr bwMode="auto">
          <a:xfrm>
            <a:off x="8443914" y="4357688"/>
            <a:ext cx="2764412" cy="157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8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xmlns="" id="{8B293B20-C1D6-F90B-BB55-1156FE7F6854}"/>
              </a:ext>
            </a:extLst>
          </p:cNvPr>
          <p:cNvSpPr txBox="1"/>
          <p:nvPr/>
        </p:nvSpPr>
        <p:spPr>
          <a:xfrm>
            <a:off x="1000126" y="1416910"/>
            <a:ext cx="6743700" cy="402417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شكّل المصطلح  النقدي في الثّقافة العربية المعاصرة هاجسًا كبيرًا واجهه المبدعون العرب في مادة العلوم باللّغة العربية وكذا المترجمون في شتّى أنواع المعرفة من اللّغات الأجنبية إلى اللّغة العربية ولعلّ من المعاناة الكبيرة التي يعاني منها المترجمون بصفة عامة هي القدرة على إيجاد المصطلح النقدي الدّقيق في اللّغة المترجم إليها في المقابل للمصطلح نفسه في لغته الأصلية   « وبالنسبة للمترجم قد تظلّ بعد المصطلحات العلمية لغزًّا لا يحلّ إلاّ مع الزمن»  وأنّ العناية الكبيرة التي أولاها المترجمون للمصطلح نابعة أصلاً من الأهمية التي أولاها لها النقاد  الأصليين وهذه الأهمية لها ما يبرّرها على المستوى المعرفي والوظيفي والاتصالي والتّواصلي </a:t>
            </a:r>
            <a:endParaRPr lang="fr-FR" dirty="0"/>
          </a:p>
        </p:txBody>
      </p:sp>
      <p:pic>
        <p:nvPicPr>
          <p:cNvPr id="13" name="Image 12">
            <a:extLst>
              <a:ext uri="{FF2B5EF4-FFF2-40B4-BE49-F238E27FC236}">
                <a16:creationId xmlns:a16="http://schemas.microsoft.com/office/drawing/2014/main" xmlns="" id="{585BA3B0-390B-79AE-C2E2-399776F71425}"/>
              </a:ext>
            </a:extLst>
          </p:cNvPr>
          <p:cNvPicPr>
            <a:picLocks noChangeAspect="1"/>
          </p:cNvPicPr>
          <p:nvPr/>
        </p:nvPicPr>
        <p:blipFill>
          <a:blip r:embed="rId2">
            <a:clrChange>
              <a:clrFrom>
                <a:srgbClr val="FFFFFF"/>
              </a:clrFrom>
              <a:clrTo>
                <a:srgbClr val="FFFFFF">
                  <a:alpha val="0"/>
                </a:srgbClr>
              </a:clrTo>
            </a:clrChange>
          </a:blip>
          <a:srcRect l="15717"/>
          <a:stretch>
            <a:fillRect/>
          </a:stretch>
        </p:blipFill>
        <p:spPr>
          <a:xfrm>
            <a:off x="7929563" y="1542002"/>
            <a:ext cx="3397555" cy="2852106"/>
          </a:xfrm>
          <a:prstGeom prst="rect">
            <a:avLst/>
          </a:prstGeom>
        </p:spPr>
      </p:pic>
    </p:spTree>
    <p:extLst>
      <p:ext uri="{BB962C8B-B14F-4D97-AF65-F5344CB8AC3E}">
        <p14:creationId xmlns:p14="http://schemas.microsoft.com/office/powerpoint/2010/main" val="4931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xmlns="" id="{83C476B0-2737-8EA3-0372-C804FACEC2BE}"/>
              </a:ext>
            </a:extLst>
          </p:cNvPr>
          <p:cNvSpPr txBox="1"/>
          <p:nvPr/>
        </p:nvSpPr>
        <p:spPr>
          <a:xfrm>
            <a:off x="3986212" y="824152"/>
            <a:ext cx="7315200" cy="520969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إذن للمصطلح أهمية كبيرة في مجال العلوم كذلك الأمر بالنّسبة للثّقافة العربية حيث اكتسى المصطلح مكانة مرموقة سواء عند المبدعين أو عند المتّرجمين وما اكتشفوه من صعوبات في نقل المعنى العلمي وغياب المصطلح العلمي الدّقيق حيث اهتمّ اللّغويون بالدّرجة الأولى بعلم يحدّد الإمكانات المعرفية واللّغوية السّليمة والتي قد تضمن سلامة إنتاج المصطلح وتسير شؤونه المعرفية في شتىّ أنواع العلوم ويسمى هذا العلم بعلم المصطلح أو المصطلحية، والمصطلحية: « هي علم يبحث في العلاقة بين المفاهيم العلمية والمصطلحات اللّغوية التي تعبّر عنها وهو علم ليس كالعلوم الأخرى المستقلة لأنّه يرتكز في مبناه ومحتواه على علوم عدّة أبرزها علوم اللّغة والمنطق والإعلامية وعلم الوّجود وعلم المعرفة وحقول التخصّص العلمي المختلفة ويستفيد من ثمار هذا العلم المتخصّصون والمترجمون والمعجميون والمسؤولون عن التّخطيط اللّغوي القومي والعالمي</a:t>
            </a:r>
            <a:r>
              <a:rPr lang="fr-FR" dirty="0"/>
              <a:t> » . </a:t>
            </a:r>
          </a:p>
        </p:txBody>
      </p:sp>
      <p:pic>
        <p:nvPicPr>
          <p:cNvPr id="13" name="Image 12">
            <a:extLst>
              <a:ext uri="{FF2B5EF4-FFF2-40B4-BE49-F238E27FC236}">
                <a16:creationId xmlns:a16="http://schemas.microsoft.com/office/drawing/2014/main" xmlns="" id="{0F01F279-6C8B-D6AD-A339-212B0606074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46444" y="1987251"/>
            <a:ext cx="3111182" cy="2105310"/>
          </a:xfrm>
          <a:prstGeom prst="rect">
            <a:avLst/>
          </a:prstGeom>
        </p:spPr>
      </p:pic>
    </p:spTree>
    <p:extLst>
      <p:ext uri="{BB962C8B-B14F-4D97-AF65-F5344CB8AC3E}">
        <p14:creationId xmlns:p14="http://schemas.microsoft.com/office/powerpoint/2010/main" val="312676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xmlns="" id="{E29324BB-3809-37D0-F7D6-4D9D53026B22}"/>
              </a:ext>
            </a:extLst>
          </p:cNvPr>
          <p:cNvSpPr txBox="1"/>
          <p:nvPr/>
        </p:nvSpPr>
        <p:spPr>
          <a:xfrm>
            <a:off x="916781" y="1452974"/>
            <a:ext cx="10358438" cy="3336426"/>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إنّ اهتمامنا بالمصطلح النقدي هو أصلاً منبثق </a:t>
            </a:r>
            <a:r>
              <a:rPr lang="ar-DZ" dirty="0"/>
              <a:t> " </a:t>
            </a:r>
            <a:r>
              <a:rPr lang="ar-SA" dirty="0"/>
              <a:t>من ملاحظة جوهرية تتمثّل في تعدّد المصطلح في اللّغة العربية أثناء التّرجمة مقابل المصطلح الوّاحد في اللّغة المتّرجم منها وهذا إن دلّ عن شيء فإنما يدلّ على غياب الأرضية المعرفية لدى المترجمين العلميين للمصطلحية وما يدور في فلكها من شروط وتقنيات لغوية ومعرفية وقد تبيّن لنا في أكثر من مرّة أنّ غياب المصطلح الوّاحد الخاضع للأسّس العلمية ومغامرة المترجمين في إنتاج كمّ هائل من المصطلحات غير الثّابتة قد أساء إلى النّص العلمي وهو ينتقل من اللّغات المختلفة إلى اللّغة العربية</a:t>
            </a:r>
            <a:r>
              <a:rPr lang="fr-FR" dirty="0"/>
              <a:t> . </a:t>
            </a:r>
            <a:endParaRPr lang="ar-DZ" dirty="0"/>
          </a:p>
          <a:p>
            <a:r>
              <a:rPr lang="ar-SA" dirty="0"/>
              <a:t>ومن نافلة القول أنّ توحيد المصطلح سيبقى في الأخير في جميع الأحوال رهْنًا لاستعماله وتداوله فالاستعمال وحده هو الذي ينقل ويُغربل ومن ثمّ يستبقى المصطلح الموّحد الذي يكتب له البّقاء</a:t>
            </a:r>
            <a:r>
              <a:rPr lang="ar-DZ" dirty="0"/>
              <a:t>"</a:t>
            </a:r>
            <a:endParaRPr lang="fr-FR" dirty="0"/>
          </a:p>
        </p:txBody>
      </p:sp>
    </p:spTree>
    <p:extLst>
      <p:ext uri="{BB962C8B-B14F-4D97-AF65-F5344CB8AC3E}">
        <p14:creationId xmlns:p14="http://schemas.microsoft.com/office/powerpoint/2010/main" val="115619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xmlns="" id="{E713AB2A-0B91-A8C0-DA48-083083C5EDCE}"/>
              </a:ext>
            </a:extLst>
          </p:cNvPr>
          <p:cNvSpPr txBox="1"/>
          <p:nvPr/>
        </p:nvSpPr>
        <p:spPr>
          <a:xfrm>
            <a:off x="916781" y="1616453"/>
            <a:ext cx="10358438" cy="2838662"/>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إذن يطرح المصطلح النقدي عددًا من المشاكل اللّغوية والمعرفية وبالتّالي لم تعد صناعته وقفا على الناقد فقط فلا بد وأن تتظافر جهود اللّغوي العالم بلغات مختلفة والعالم المختصّ ومن هذا المنطلق يبقى</a:t>
            </a:r>
            <a:r>
              <a:rPr lang="ar-DZ" dirty="0"/>
              <a:t> " </a:t>
            </a:r>
            <a:r>
              <a:rPr lang="ar-SA" dirty="0"/>
              <a:t> أهم مبدأ يجب الأخذ به عند وضع مقابل عربي للمصطلح الأجنبي هو أن ينظر إلى المدلول الاصطلاحي للأجنبي قبل معناه اللّغوي ومن ثمّ يُختار اللّفظ المناسب لذلك المدلول ذلك أنّ كثيرًا من المصطلحات الحضارية والعلمية قد لا يؤدي معناها اللّغوي إلا جزءا ضئيلا من مدلولها الاصطلاحي أو لا يربط هذين فيها إلاّ علاقة ضعيفة ولكنّ واضعي المصطلح يتواضعون على إضفاء مدلول معيّن على لفظه عندما لا يجدون اللّفظ أو الألفاظ القليلة التي تؤدي ذلك المدلول وتستوعبه أو لأي سبب آخر نجهله</a:t>
            </a:r>
            <a:r>
              <a:rPr lang="fr-FR" dirty="0"/>
              <a:t> .</a:t>
            </a:r>
            <a:r>
              <a:rPr lang="ar-DZ" dirty="0"/>
              <a:t>"</a:t>
            </a:r>
            <a:r>
              <a:rPr lang="fr-FR" dirty="0"/>
              <a:t> </a:t>
            </a:r>
          </a:p>
        </p:txBody>
      </p:sp>
    </p:spTree>
    <p:extLst>
      <p:ext uri="{BB962C8B-B14F-4D97-AF65-F5344CB8AC3E}">
        <p14:creationId xmlns:p14="http://schemas.microsoft.com/office/powerpoint/2010/main" val="19718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xmlns="" id="{F7200A2E-61B5-0299-53DF-37FEF2CC3AAB}"/>
              </a:ext>
            </a:extLst>
          </p:cNvPr>
          <p:cNvPicPr>
            <a:picLocks noChangeAspect="1"/>
          </p:cNvPicPr>
          <p:nvPr/>
        </p:nvPicPr>
        <p:blipFill>
          <a:blip r:embed="rId2">
            <a:clrChange>
              <a:clrFrom>
                <a:srgbClr val="FFFFFF"/>
              </a:clrFrom>
              <a:clrTo>
                <a:srgbClr val="FFFFFF">
                  <a:alpha val="0"/>
                </a:srgbClr>
              </a:clrTo>
            </a:clrChange>
          </a:blip>
          <a:srcRect l="17332" t="8958"/>
          <a:stretch>
            <a:fillRect/>
          </a:stretch>
        </p:blipFill>
        <p:spPr>
          <a:xfrm>
            <a:off x="10044114" y="481777"/>
            <a:ext cx="1546284" cy="1702922"/>
          </a:xfrm>
          <a:prstGeom prst="rect">
            <a:avLst/>
          </a:prstGeom>
        </p:spPr>
      </p:pic>
      <p:sp>
        <p:nvSpPr>
          <p:cNvPr id="11" name="ZoneTexte 10">
            <a:extLst>
              <a:ext uri="{FF2B5EF4-FFF2-40B4-BE49-F238E27FC236}">
                <a16:creationId xmlns:a16="http://schemas.microsoft.com/office/drawing/2014/main" xmlns="" id="{1AA53364-C9CE-700B-3862-22F411CAD27D}"/>
              </a:ext>
            </a:extLst>
          </p:cNvPr>
          <p:cNvSpPr txBox="1"/>
          <p:nvPr/>
        </p:nvSpPr>
        <p:spPr>
          <a:xfrm>
            <a:off x="828674" y="917705"/>
            <a:ext cx="9215439" cy="116095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وقد تصادف البّاحث العربي إشكالية ترجمة المصطلح فيلجأ إلى حلين أوّلهما التّعريب لبلوغ الأهداف المرجوّة من هذا الحلّ وعدم خلق مشكل آخر وهو الأخطاء في صنع المصطلحات النقدية أي وضع مصطلحات لا تتماشى وقواعد اللّغة</a:t>
            </a:r>
            <a:r>
              <a:rPr lang="fr-FR" sz="2200" dirty="0"/>
              <a:t> . </a:t>
            </a:r>
          </a:p>
        </p:txBody>
      </p:sp>
      <p:sp>
        <p:nvSpPr>
          <p:cNvPr id="13" name="ZoneTexte 12">
            <a:extLst>
              <a:ext uri="{FF2B5EF4-FFF2-40B4-BE49-F238E27FC236}">
                <a16:creationId xmlns:a16="http://schemas.microsoft.com/office/drawing/2014/main" xmlns="" id="{1939A8FD-6B46-6836-1401-13132A84D264}"/>
              </a:ext>
            </a:extLst>
          </p:cNvPr>
          <p:cNvSpPr txBox="1"/>
          <p:nvPr/>
        </p:nvSpPr>
        <p:spPr>
          <a:xfrm>
            <a:off x="828675" y="2374435"/>
            <a:ext cx="9215439" cy="3696909"/>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أمّا الحلّ الثّاني الذي لجأ إليه أحيانا المترجمون هو التّرجمة الحرفية للمصطلح النقدي وهي عملية وإن كانت تحمل بين طياتها شيئًا من الإبداع إلاّ أنّها ترجمت عجزًا من حيث خلق أو صناعة مصطلح عربي أصيل ومن كل هذا " يتبيّن أنّ وضع مصطلحات جديدة في أي لغة لتقابل ألفاظًا اختصاصية مستحدثة في لغة أخرى من الأعمال المتخصّصة التي يلزم لمن يقوم بها أن يكون متمكّنًا في كلتا اللّغتين، فضلاً عن وجوب المعرفة الدّقيقة بالمدلولات العلمية أو الحضارية لتلك الألفاظ ولمّا كان كثيرون من المتخصّصين في العلوم ولاسيما بعض الذين حَصَلُوا على تخصّصهم في بلاد أجنبية تعوزهم المعرفة الكافية باللّغة العربية ووسائلها في الاشتقاق ونحوه فلابدّ لهم في هذه الحالة من الاستعانة بأهل اللّغة عند وضع المصطلح العربي واختياره. ولمثل هذه الأسباب لا يكفي واضع المصطلح أن يكون عارفًا باللّغتين متمكّنا فيهما لقيامه بهذه المهمّة لأنّ ذلك لا يمكن أن يغنيه عن العالم المتخصّص في مادة المصطلح العارف بدقائق مدلولاته العلمية التي كثيرًا ما تقتصر الدّلالة اللّغوية عن إظهاره"</a:t>
            </a:r>
            <a:endParaRPr lang="fr-FR" sz="2200" dirty="0"/>
          </a:p>
        </p:txBody>
      </p:sp>
      <p:pic>
        <p:nvPicPr>
          <p:cNvPr id="14" name="Image 13">
            <a:extLst>
              <a:ext uri="{FF2B5EF4-FFF2-40B4-BE49-F238E27FC236}">
                <a16:creationId xmlns:a16="http://schemas.microsoft.com/office/drawing/2014/main" xmlns="" id="{FC514CEA-D176-1C14-2B11-79FB3023A440}"/>
              </a:ext>
            </a:extLst>
          </p:cNvPr>
          <p:cNvPicPr>
            <a:picLocks noChangeAspect="1"/>
          </p:cNvPicPr>
          <p:nvPr/>
        </p:nvPicPr>
        <p:blipFill>
          <a:blip r:embed="rId2">
            <a:clrChange>
              <a:clrFrom>
                <a:srgbClr val="FFFFFF"/>
              </a:clrFrom>
              <a:clrTo>
                <a:srgbClr val="FFFFFF">
                  <a:alpha val="0"/>
                </a:srgbClr>
              </a:clrTo>
            </a:clrChange>
          </a:blip>
          <a:srcRect l="17332"/>
          <a:stretch>
            <a:fillRect/>
          </a:stretch>
        </p:blipFill>
        <p:spPr>
          <a:xfrm>
            <a:off x="10044114" y="2753908"/>
            <a:ext cx="1546284" cy="1870479"/>
          </a:xfrm>
          <a:prstGeom prst="rect">
            <a:avLst/>
          </a:prstGeom>
        </p:spPr>
      </p:pic>
    </p:spTree>
    <p:extLst>
      <p:ext uri="{BB962C8B-B14F-4D97-AF65-F5344CB8AC3E}">
        <p14:creationId xmlns:p14="http://schemas.microsoft.com/office/powerpoint/2010/main" val="60425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2A79C3C1-5561-E631-DE79-B875910930DC}"/>
              </a:ext>
            </a:extLst>
          </p:cNvPr>
          <p:cNvSpPr txBox="1"/>
          <p:nvPr/>
        </p:nvSpPr>
        <p:spPr>
          <a:xfrm>
            <a:off x="1157287" y="1389087"/>
            <a:ext cx="9644063" cy="333687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إنّ تعدّد التّرجمات وغياب العمل المشترك في مادة علم المصطلحات فتح المجال واسعًا لتهاطُل المصطلحات واختلافها إلى درجة أنّنا قد نجد للمصطلح الأجنبي الواحد عددًا كبيرًا من المصطلحات العربية المقابلة له وهنَا يجد القارئ نفسه في حيرة معرفية وتساؤل جوهري عن المصطلح الصّحيح والصّالح وقد تقودنا هذه الحالة إلى فوضى المصطلحات </a:t>
            </a:r>
            <a:r>
              <a:rPr lang="ar-SA" dirty="0" err="1"/>
              <a:t>وإنحرافها</a:t>
            </a:r>
            <a:r>
              <a:rPr lang="ar-SA" dirty="0"/>
              <a:t> وهو أمر يسئ إلى التّرجمة بصفة عامة لأنّنا في المسيرة المعرفية للمصطلح لا يمكننا الحديث عن التّرادف فلكلّ مصطلح علمي معنى واحد ودقيق وأنّ التّرادف قد يؤدي إلى معاني مختلفة حتى وان كانت متقاربة فإنّ المنطق العلمي يرفضها</a:t>
            </a:r>
            <a:r>
              <a:rPr lang="fr-FR" dirty="0"/>
              <a:t>. </a:t>
            </a:r>
          </a:p>
          <a:p>
            <a:r>
              <a:rPr lang="ar-SA" dirty="0"/>
              <a:t>إن الأمثلة في هذا السياق كثيرة لكن سنكتفي بذكر واحد</a:t>
            </a:r>
            <a:endParaRPr lang="fr-FR" dirty="0"/>
          </a:p>
        </p:txBody>
      </p:sp>
    </p:spTree>
    <p:extLst>
      <p:ext uri="{BB962C8B-B14F-4D97-AF65-F5344CB8AC3E}">
        <p14:creationId xmlns:p14="http://schemas.microsoft.com/office/powerpoint/2010/main" val="78017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142</TotalTime>
  <Words>1693</Words>
  <Application>Microsoft Office PowerPoint</Application>
  <PresentationFormat>Grand écran</PresentationFormat>
  <Paragraphs>53</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Garamond</vt:lpstr>
      <vt:lpstr>Times New Roman</vt:lpstr>
      <vt:lpstr>Wingdings</vt:lpstr>
      <vt:lpstr>Organique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PC COM</cp:lastModifiedBy>
  <cp:revision>22</cp:revision>
  <dcterms:created xsi:type="dcterms:W3CDTF">2025-11-12T10:07:27Z</dcterms:created>
  <dcterms:modified xsi:type="dcterms:W3CDTF">2025-11-29T17:27:18Z</dcterms:modified>
</cp:coreProperties>
</file>