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7" r:id="rId2"/>
    <p:sldId id="259" r:id="rId3"/>
    <p:sldId id="261" r:id="rId4"/>
    <p:sldId id="262" r:id="rId5"/>
    <p:sldId id="263" r:id="rId6"/>
    <p:sldId id="264" r:id="rId7"/>
    <p:sldId id="265" r:id="rId8"/>
    <p:sldId id="266" r:id="rId9"/>
    <p:sldId id="267" r:id="rId10"/>
    <p:sldId id="268" r:id="rId11"/>
    <p:sldId id="271" r:id="rId12"/>
    <p:sldId id="272" r:id="rId13"/>
    <p:sldId id="273" r:id="rId14"/>
    <p:sldId id="274" r:id="rId15"/>
    <p:sldId id="275" r:id="rId16"/>
    <p:sldId id="276" r:id="rId17"/>
    <p:sldId id="269" r:id="rId18"/>
    <p:sldId id="270"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Style clair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DBED569-4797-4DF1-A0F4-6AAB3CD982D8}" styleName="Style léger 3 - Accentuation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93D81CF-94F2-401A-BA57-92F5A7B2D0C5}" styleName="Style moyen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FABFCF23-3B69-468F-B69F-88F6DE6A72F2}" styleName="Style moyen 1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0" d="100"/>
          <a:sy n="60" d="100"/>
        </p:scale>
        <p:origin x="109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AC1C79-0E0B-4213-8146-5F1C1B9159C6}" type="datetimeFigureOut">
              <a:rPr lang="fr-FR" smtClean="0"/>
              <a:t>30/11/2025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329DAF-DA29-4116-8FBF-1A2BFA0EB9C6}" type="slidenum">
              <a:rPr lang="fr-FR" smtClean="0"/>
              <a:t>‹N°›</a:t>
            </a:fld>
            <a:endParaRPr lang="fr-FR"/>
          </a:p>
        </p:txBody>
      </p:sp>
    </p:spTree>
    <p:extLst>
      <p:ext uri="{BB962C8B-B14F-4D97-AF65-F5344CB8AC3E}">
        <p14:creationId xmlns:p14="http://schemas.microsoft.com/office/powerpoint/2010/main" val="1467386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fr-FR"/>
              <a:t>Modifiez le style du titre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E120D25-75D7-4121-B5DD-79E4099BD99A}" type="datetimeFigureOut">
              <a:rPr lang="fr-FR" smtClean="0"/>
              <a:t>30/11/2025</a:t>
            </a:fld>
            <a:endParaRPr lang="fr-FR"/>
          </a:p>
        </p:txBody>
      </p:sp>
      <p:sp>
        <p:nvSpPr>
          <p:cNvPr id="5" name="Footer Placeholder 4"/>
          <p:cNvSpPr>
            <a:spLocks noGrp="1"/>
          </p:cNvSpPr>
          <p:nvPr>
            <p:ph type="ftr" sz="quarter" idx="11"/>
          </p:nvPr>
        </p:nvSpPr>
        <p:spPr>
          <a:xfrm>
            <a:off x="2692397" y="5037663"/>
            <a:ext cx="5214635" cy="279400"/>
          </a:xfrm>
        </p:spPr>
        <p:txBody>
          <a:bodyPr/>
          <a:lstStyle/>
          <a:p>
            <a:endParaRPr lang="fr-FR"/>
          </a:p>
        </p:txBody>
      </p:sp>
      <p:sp>
        <p:nvSpPr>
          <p:cNvPr id="6" name="Slide Number Placeholder 5"/>
          <p:cNvSpPr>
            <a:spLocks noGrp="1"/>
          </p:cNvSpPr>
          <p:nvPr>
            <p:ph type="sldNum" sz="quarter" idx="12"/>
          </p:nvPr>
        </p:nvSpPr>
        <p:spPr>
          <a:xfrm>
            <a:off x="8956900" y="5037663"/>
            <a:ext cx="551167" cy="279400"/>
          </a:xfrm>
        </p:spPr>
        <p:txBody>
          <a:bodyPr/>
          <a:lstStyle/>
          <a:p>
            <a:fld id="{EC399EAE-37AE-426E-975F-8B2B929B638A}" type="slidenum">
              <a:rPr lang="fr-FR" smtClean="0"/>
              <a:t>‹N°›</a:t>
            </a:fld>
            <a:endParaRPr lang="fr-F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7368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E120D25-75D7-4121-B5DD-79E4099BD99A}" type="datetimeFigureOut">
              <a:rPr lang="fr-FR" smtClean="0"/>
              <a:t>30/11/2025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C399EAE-37AE-426E-975F-8B2B929B638A}" type="slidenum">
              <a:rPr lang="fr-FR" smtClean="0"/>
              <a:t>‹N°›</a:t>
            </a:fld>
            <a:endParaRPr lang="fr-FR"/>
          </a:p>
        </p:txBody>
      </p:sp>
    </p:spTree>
    <p:extLst>
      <p:ext uri="{BB962C8B-B14F-4D97-AF65-F5344CB8AC3E}">
        <p14:creationId xmlns:p14="http://schemas.microsoft.com/office/powerpoint/2010/main" val="4163051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fr-FR"/>
              <a:t>Modifiez le style du titre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E120D25-75D7-4121-B5DD-79E4099BD99A}" type="datetimeFigureOut">
              <a:rPr lang="fr-FR" smtClean="0"/>
              <a:t>30/11/2025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C399EAE-37AE-426E-975F-8B2B929B638A}" type="slidenum">
              <a:rPr lang="fr-FR" smtClean="0"/>
              <a:t>‹N°›</a:t>
            </a:fld>
            <a:endParaRPr lang="fr-F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825899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E120D25-75D7-4121-B5DD-79E4099BD99A}" type="datetimeFigureOut">
              <a:rPr lang="fr-FR" smtClean="0"/>
              <a:t>30/11/2025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C399EAE-37AE-426E-975F-8B2B929B638A}" type="slidenum">
              <a:rPr lang="fr-FR" smtClean="0"/>
              <a:t>‹N°›</a:t>
            </a:fld>
            <a:endParaRPr lang="fr-F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081036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fr-FR"/>
              <a:t>Modifiez le style du titre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E120D25-75D7-4121-B5DD-79E4099BD99A}" type="datetimeFigureOut">
              <a:rPr lang="fr-FR" smtClean="0"/>
              <a:t>30/11/2025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C399EAE-37AE-426E-975F-8B2B929B638A}" type="slidenum">
              <a:rPr lang="fr-FR" smtClean="0"/>
              <a:t>‹N°›</a:t>
            </a:fld>
            <a:endParaRPr lang="fr-FR"/>
          </a:p>
        </p:txBody>
      </p:sp>
    </p:spTree>
    <p:extLst>
      <p:ext uri="{BB962C8B-B14F-4D97-AF65-F5344CB8AC3E}">
        <p14:creationId xmlns:p14="http://schemas.microsoft.com/office/powerpoint/2010/main" val="3129301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fr-FR"/>
              <a:t>Modifiez le style du titre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E120D25-75D7-4121-B5DD-79E4099BD99A}" type="datetimeFigureOut">
              <a:rPr lang="fr-FR" smtClean="0"/>
              <a:t>30/11/2025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C399EAE-37AE-426E-975F-8B2B929B638A}" type="slidenum">
              <a:rPr lang="fr-FR" smtClean="0"/>
              <a:t>‹N°›</a:t>
            </a:fld>
            <a:endParaRPr lang="fr-F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641853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fr-FR"/>
              <a:t>Modifiez le style du titre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E120D25-75D7-4121-B5DD-79E4099BD99A}" type="datetimeFigureOut">
              <a:rPr lang="fr-FR" smtClean="0"/>
              <a:t>30/11/2025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C399EAE-37AE-426E-975F-8B2B929B638A}" type="slidenum">
              <a:rPr lang="fr-FR" smtClean="0"/>
              <a:t>‹N°›</a:t>
            </a:fld>
            <a:endParaRPr lang="fr-F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111128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E120D25-75D7-4121-B5DD-79E4099BD99A}" type="datetimeFigureOut">
              <a:rPr lang="fr-FR" smtClean="0"/>
              <a:t>30/11/2025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C399EAE-37AE-426E-975F-8B2B929B638A}" type="slidenum">
              <a:rPr lang="fr-FR" smtClean="0"/>
              <a:t>‹N°›</a:t>
            </a:fld>
            <a:endParaRPr lang="fr-F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334802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E120D25-75D7-4121-B5DD-79E4099BD99A}" type="datetimeFigureOut">
              <a:rPr lang="fr-FR" smtClean="0"/>
              <a:t>30/11/2025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C399EAE-37AE-426E-975F-8B2B929B638A}" type="slidenum">
              <a:rPr lang="fr-FR" smtClean="0"/>
              <a:t>‹N°›</a:t>
            </a:fld>
            <a:endParaRPr lang="fr-F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02068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E120D25-75D7-4121-B5DD-79E4099BD99A}" type="datetimeFigureOut">
              <a:rPr lang="fr-FR" smtClean="0"/>
              <a:t>30/11/2025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C399EAE-37AE-426E-975F-8B2B929B638A}" type="slidenum">
              <a:rPr lang="fr-FR" smtClean="0"/>
              <a:t>‹N°›</a:t>
            </a:fld>
            <a:endParaRPr lang="fr-FR"/>
          </a:p>
        </p:txBody>
      </p:sp>
    </p:spTree>
    <p:extLst>
      <p:ext uri="{BB962C8B-B14F-4D97-AF65-F5344CB8AC3E}">
        <p14:creationId xmlns:p14="http://schemas.microsoft.com/office/powerpoint/2010/main" val="3242775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fr-FR"/>
              <a:t>Modifiez le style du titre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E120D25-75D7-4121-B5DD-79E4099BD99A}" type="datetimeFigureOut">
              <a:rPr lang="fr-FR" smtClean="0"/>
              <a:t>30/11/2025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C399EAE-37AE-426E-975F-8B2B929B638A}" type="slidenum">
              <a:rPr lang="fr-FR" smtClean="0"/>
              <a:t>‹N°›</a:t>
            </a:fld>
            <a:endParaRPr lang="fr-F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73452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E120D25-75D7-4121-B5DD-79E4099BD99A}" type="datetimeFigureOut">
              <a:rPr lang="fr-FR" smtClean="0"/>
              <a:t>30/11/2025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C399EAE-37AE-426E-975F-8B2B929B638A}" type="slidenum">
              <a:rPr lang="fr-FR" smtClean="0"/>
              <a:t>‹N°›</a:t>
            </a:fld>
            <a:endParaRPr lang="fr-FR"/>
          </a:p>
        </p:txBody>
      </p:sp>
    </p:spTree>
    <p:extLst>
      <p:ext uri="{BB962C8B-B14F-4D97-AF65-F5344CB8AC3E}">
        <p14:creationId xmlns:p14="http://schemas.microsoft.com/office/powerpoint/2010/main" val="3864261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E120D25-75D7-4121-B5DD-79E4099BD99A}" type="datetimeFigureOut">
              <a:rPr lang="fr-FR" smtClean="0"/>
              <a:t>30/11/2025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EC399EAE-37AE-426E-975F-8B2B929B638A}" type="slidenum">
              <a:rPr lang="fr-FR" smtClean="0"/>
              <a:t>‹N°›</a:t>
            </a:fld>
            <a:endParaRPr lang="fr-F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2595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E120D25-75D7-4121-B5DD-79E4099BD99A}" type="datetimeFigureOut">
              <a:rPr lang="fr-FR" smtClean="0"/>
              <a:t>30/11/2025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EC399EAE-37AE-426E-975F-8B2B929B638A}" type="slidenum">
              <a:rPr lang="fr-FR" smtClean="0"/>
              <a:t>‹N°›</a:t>
            </a:fld>
            <a:endParaRPr lang="fr-F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13236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120D25-75D7-4121-B5DD-79E4099BD99A}" type="datetimeFigureOut">
              <a:rPr lang="fr-FR" smtClean="0"/>
              <a:t>30/11/2025</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EC399EAE-37AE-426E-975F-8B2B929B638A}" type="slidenum">
              <a:rPr lang="fr-FR" smtClean="0"/>
              <a:t>‹N°›</a:t>
            </a:fld>
            <a:endParaRPr lang="fr-FR"/>
          </a:p>
        </p:txBody>
      </p:sp>
    </p:spTree>
    <p:extLst>
      <p:ext uri="{BB962C8B-B14F-4D97-AF65-F5344CB8AC3E}">
        <p14:creationId xmlns:p14="http://schemas.microsoft.com/office/powerpoint/2010/main" val="1818015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fr-FR"/>
              <a:t>Modifiez le style du titre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E120D25-75D7-4121-B5DD-79E4099BD99A}" type="datetimeFigureOut">
              <a:rPr lang="fr-FR" smtClean="0"/>
              <a:t>30/11/2025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C399EAE-37AE-426E-975F-8B2B929B638A}" type="slidenum">
              <a:rPr lang="fr-FR" smtClean="0"/>
              <a:t>‹N°›</a:t>
            </a:fld>
            <a:endParaRPr lang="fr-F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5377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fr-FR"/>
              <a:t>Modifiez le style du titre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E120D25-75D7-4121-B5DD-79E4099BD99A}" type="datetimeFigureOut">
              <a:rPr lang="fr-FR" smtClean="0"/>
              <a:t>30/11/2025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C399EAE-37AE-426E-975F-8B2B929B638A}" type="slidenum">
              <a:rPr lang="fr-FR" smtClean="0"/>
              <a:t>‹N°›</a:t>
            </a:fld>
            <a:endParaRPr lang="fr-FR"/>
          </a:p>
        </p:txBody>
      </p:sp>
    </p:spTree>
    <p:extLst>
      <p:ext uri="{BB962C8B-B14F-4D97-AF65-F5344CB8AC3E}">
        <p14:creationId xmlns:p14="http://schemas.microsoft.com/office/powerpoint/2010/main" val="3480333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E120D25-75D7-4121-B5DD-79E4099BD99A}" type="datetimeFigureOut">
              <a:rPr lang="fr-FR" smtClean="0"/>
              <a:t>30/11/2025</a:t>
            </a:fld>
            <a:endParaRPr lang="fr-F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fr-F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C399EAE-37AE-426E-975F-8B2B929B638A}" type="slidenum">
              <a:rPr lang="fr-FR" smtClean="0"/>
              <a:t>‹N°›</a:t>
            </a:fld>
            <a:endParaRPr lang="fr-FR"/>
          </a:p>
        </p:txBody>
      </p:sp>
    </p:spTree>
    <p:extLst>
      <p:ext uri="{BB962C8B-B14F-4D97-AF65-F5344CB8AC3E}">
        <p14:creationId xmlns:p14="http://schemas.microsoft.com/office/powerpoint/2010/main" val="286823961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xmlns="" id="{FC0B18A6-98C6-F1D8-DE5A-BE36686C67BB}"/>
              </a:ext>
            </a:extLst>
          </p:cNvPr>
          <p:cNvSpPr txBox="1"/>
          <p:nvPr/>
        </p:nvSpPr>
        <p:spPr>
          <a:xfrm>
            <a:off x="3539370" y="4779147"/>
            <a:ext cx="5014913" cy="1446550"/>
          </a:xfrm>
          <a:prstGeom prst="rect">
            <a:avLst/>
          </a:prstGeom>
          <a:noFill/>
        </p:spPr>
        <p:txBody>
          <a:bodyPr wrap="square">
            <a:spAutoFit/>
          </a:bodyPr>
          <a:lstStyle/>
          <a:p>
            <a:pPr algn="ctr"/>
            <a:r>
              <a:rPr lang="ar-DZ" sz="2200" b="1" dirty="0">
                <a:solidFill>
                  <a:schemeClr val="bg1"/>
                </a:solidFill>
              </a:rPr>
              <a:t>الأستاذ المسؤول عن المادة :</a:t>
            </a:r>
            <a:endParaRPr lang="fr-FR" sz="2200" b="1" dirty="0">
              <a:solidFill>
                <a:schemeClr val="bg1"/>
              </a:solidFill>
            </a:endParaRPr>
          </a:p>
          <a:p>
            <a:pPr algn="ctr"/>
            <a:r>
              <a:rPr lang="ar-DZ" sz="2200" b="1" dirty="0">
                <a:solidFill>
                  <a:schemeClr val="bg1"/>
                </a:solidFill>
              </a:rPr>
              <a:t> د. سعيدي منال وسام أستاذة محاضرة ’أ‘</a:t>
            </a:r>
          </a:p>
          <a:p>
            <a:pPr algn="ctr"/>
            <a:r>
              <a:rPr lang="ar-DZ" sz="2200" b="1" dirty="0">
                <a:solidFill>
                  <a:schemeClr val="bg1"/>
                </a:solidFill>
              </a:rPr>
              <a:t>السداسي : الخامس</a:t>
            </a:r>
          </a:p>
          <a:p>
            <a:pPr algn="ctr"/>
            <a:r>
              <a:rPr lang="ar-DZ" sz="2200" b="1" dirty="0">
                <a:solidFill>
                  <a:schemeClr val="bg1"/>
                </a:solidFill>
              </a:rPr>
              <a:t>الليسانس : لسانيات تطبيقية</a:t>
            </a:r>
          </a:p>
        </p:txBody>
      </p:sp>
      <p:sp>
        <p:nvSpPr>
          <p:cNvPr id="5" name="ZoneTexte 4">
            <a:extLst>
              <a:ext uri="{FF2B5EF4-FFF2-40B4-BE49-F238E27FC236}">
                <a16:creationId xmlns:a16="http://schemas.microsoft.com/office/drawing/2014/main" xmlns="" id="{6CBC0705-801D-5460-A183-2594B3D91F37}"/>
              </a:ext>
            </a:extLst>
          </p:cNvPr>
          <p:cNvSpPr txBox="1"/>
          <p:nvPr/>
        </p:nvSpPr>
        <p:spPr>
          <a:xfrm>
            <a:off x="4210050" y="2296474"/>
            <a:ext cx="3771899" cy="430887"/>
          </a:xfrm>
          <a:prstGeom prst="rect">
            <a:avLst/>
          </a:prstGeom>
          <a:noFill/>
        </p:spPr>
        <p:txBody>
          <a:bodyPr wrap="square">
            <a:spAutoFit/>
          </a:bodyPr>
          <a:lstStyle>
            <a:defPPr>
              <a:defRPr lang="en-US"/>
            </a:defPPr>
            <a:lvl1pPr algn="ctr">
              <a:defRPr sz="2200" b="1">
                <a:cs typeface="+mj-cs"/>
              </a:defRPr>
            </a:lvl1pPr>
          </a:lstStyle>
          <a:p>
            <a:r>
              <a:rPr lang="ar-DZ" dirty="0">
                <a:solidFill>
                  <a:schemeClr val="bg1"/>
                </a:solidFill>
                <a:cs typeface="+mn-cs"/>
              </a:rPr>
              <a:t>المادة : ترجمة المصطلحات اللغوية</a:t>
            </a:r>
          </a:p>
        </p:txBody>
      </p:sp>
      <p:sp>
        <p:nvSpPr>
          <p:cNvPr id="6" name="ZoneTexte 5">
            <a:extLst>
              <a:ext uri="{FF2B5EF4-FFF2-40B4-BE49-F238E27FC236}">
                <a16:creationId xmlns:a16="http://schemas.microsoft.com/office/drawing/2014/main" xmlns="" id="{E9CA7F73-7DB8-E1DA-A7B1-249680BB94C8}"/>
              </a:ext>
            </a:extLst>
          </p:cNvPr>
          <p:cNvSpPr txBox="1"/>
          <p:nvPr/>
        </p:nvSpPr>
        <p:spPr>
          <a:xfrm>
            <a:off x="2373919" y="632303"/>
            <a:ext cx="7036594" cy="1569660"/>
          </a:xfrm>
          <a:prstGeom prst="rect">
            <a:avLst/>
          </a:prstGeom>
          <a:noFill/>
        </p:spPr>
        <p:txBody>
          <a:bodyPr wrap="square">
            <a:spAutoFit/>
          </a:bodyPr>
          <a:lstStyle/>
          <a:p>
            <a:pPr algn="ctr"/>
            <a:r>
              <a:rPr lang="ar-DZ" sz="2400" dirty="0">
                <a:solidFill>
                  <a:schemeClr val="bg1"/>
                </a:solidFill>
              </a:rPr>
              <a:t>الجمــــــهورية الجــــزائرية الديــــــــــــمقراطية الشـــــــــــعبية</a:t>
            </a:r>
          </a:p>
          <a:p>
            <a:pPr algn="ctr"/>
            <a:r>
              <a:rPr lang="ar-DZ" sz="2400" dirty="0">
                <a:solidFill>
                  <a:schemeClr val="bg1"/>
                </a:solidFill>
              </a:rPr>
              <a:t>       وزارة التعليـــم العــــــــالي والبحـــــــــث العلـــــــــمي</a:t>
            </a:r>
          </a:p>
          <a:p>
            <a:pPr algn="ctr"/>
            <a:r>
              <a:rPr lang="ar-DZ" sz="2400" dirty="0">
                <a:solidFill>
                  <a:schemeClr val="bg1"/>
                </a:solidFill>
              </a:rPr>
              <a:t>جامعـــــة أبــــــي بـــــكر بلقـــــــــايد تلمســـــان</a:t>
            </a:r>
          </a:p>
          <a:p>
            <a:pPr algn="ctr"/>
            <a:r>
              <a:rPr lang="ar-DZ" sz="2400" dirty="0">
                <a:solidFill>
                  <a:schemeClr val="bg1"/>
                </a:solidFill>
              </a:rPr>
              <a:t>كليــــــة الآداب واللغــــــــــات</a:t>
            </a:r>
          </a:p>
        </p:txBody>
      </p:sp>
      <p:pic>
        <p:nvPicPr>
          <p:cNvPr id="7" name="Picture 10">
            <a:extLst>
              <a:ext uri="{FF2B5EF4-FFF2-40B4-BE49-F238E27FC236}">
                <a16:creationId xmlns:a16="http://schemas.microsoft.com/office/drawing/2014/main" xmlns="" id="{0774051A-4499-C1B7-C8F4-F5960BB05F4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20548" y="593702"/>
            <a:ext cx="1024781" cy="140764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a:extLst>
              <a:ext uri="{FF2B5EF4-FFF2-40B4-BE49-F238E27FC236}">
                <a16:creationId xmlns:a16="http://schemas.microsoft.com/office/drawing/2014/main" xmlns="" id="{1246BE44-ECE3-32D4-8F8C-1B7FF4E218C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9104" y="688414"/>
            <a:ext cx="1024781" cy="1407649"/>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a:extLst>
              <a:ext uri="{FF2B5EF4-FFF2-40B4-BE49-F238E27FC236}">
                <a16:creationId xmlns:a16="http://schemas.microsoft.com/office/drawing/2014/main" xmlns="" id="{78A0EAC2-F81F-640C-545A-0C1B6A4255AA}"/>
              </a:ext>
            </a:extLst>
          </p:cNvPr>
          <p:cNvSpPr txBox="1"/>
          <p:nvPr/>
        </p:nvSpPr>
        <p:spPr>
          <a:xfrm>
            <a:off x="2683141" y="3474078"/>
            <a:ext cx="6727372" cy="104644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defPPr>
              <a:defRPr lang="en-US"/>
            </a:defPPr>
            <a:lvl1pPr algn="ctr">
              <a:defRPr sz="6200" b="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ar-DZ" dirty="0">
                <a:solidFill>
                  <a:srgbClr val="C00000"/>
                </a:solidFill>
                <a:cs typeface="+mn-cs"/>
              </a:rPr>
              <a:t>تعليمية الترجمة</a:t>
            </a:r>
            <a:endParaRPr lang="fr-FR" dirty="0">
              <a:solidFill>
                <a:srgbClr val="C00000"/>
              </a:solidFill>
              <a:cs typeface="+mn-cs"/>
            </a:endParaRPr>
          </a:p>
        </p:txBody>
      </p:sp>
      <p:sp>
        <p:nvSpPr>
          <p:cNvPr id="10" name="ZoneTexte 9">
            <a:extLst>
              <a:ext uri="{FF2B5EF4-FFF2-40B4-BE49-F238E27FC236}">
                <a16:creationId xmlns:a16="http://schemas.microsoft.com/office/drawing/2014/main" xmlns="" id="{E473AF64-606A-8F7C-9E30-7DCF49A8F1E3}"/>
              </a:ext>
            </a:extLst>
          </p:cNvPr>
          <p:cNvSpPr txBox="1"/>
          <p:nvPr/>
        </p:nvSpPr>
        <p:spPr>
          <a:xfrm>
            <a:off x="2372899" y="2953036"/>
            <a:ext cx="7037614" cy="430887"/>
          </a:xfrm>
          <a:prstGeom prst="rect">
            <a:avLst/>
          </a:prstGeom>
          <a:noFill/>
        </p:spPr>
        <p:txBody>
          <a:bodyPr wrap="square">
            <a:spAutoFit/>
          </a:bodyPr>
          <a:lstStyle>
            <a:defPPr>
              <a:defRPr lang="en-US"/>
            </a:defPPr>
            <a:lvl1pPr algn="ctr">
              <a:defRPr sz="2200" b="1">
                <a:cs typeface="+mj-cs"/>
              </a:defRPr>
            </a:lvl1pPr>
          </a:lstStyle>
          <a:p>
            <a:r>
              <a:rPr lang="ar-DZ" u="sng" dirty="0">
                <a:solidFill>
                  <a:schemeClr val="bg1"/>
                </a:solidFill>
                <a:cs typeface="+mn-cs"/>
              </a:rPr>
              <a:t>الدرس الخامس :</a:t>
            </a:r>
            <a:endParaRPr lang="fr-FR" u="sng" dirty="0">
              <a:solidFill>
                <a:schemeClr val="bg1"/>
              </a:solidFill>
              <a:cs typeface="+mn-cs"/>
            </a:endParaRPr>
          </a:p>
        </p:txBody>
      </p:sp>
    </p:spTree>
    <p:extLst>
      <p:ext uri="{BB962C8B-B14F-4D97-AF65-F5344CB8AC3E}">
        <p14:creationId xmlns:p14="http://schemas.microsoft.com/office/powerpoint/2010/main" val="6463980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xmlns="" id="{2E08C6D4-E53A-0C2C-1318-B1BC5087D37A}"/>
              </a:ext>
            </a:extLst>
          </p:cNvPr>
          <p:cNvSpPr txBox="1"/>
          <p:nvPr/>
        </p:nvSpPr>
        <p:spPr>
          <a:xfrm>
            <a:off x="951920" y="2535398"/>
            <a:ext cx="10426272" cy="165314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a:spAutoFit/>
          </a:bodyPr>
          <a:lstStyle>
            <a:defPPr>
              <a:defRPr lang="en-US"/>
            </a:defPPr>
            <a:lvl1pPr algn="just" rtl="1">
              <a:lnSpc>
                <a:spcPct val="107000"/>
              </a:lnSpc>
              <a:spcAft>
                <a:spcPts val="800"/>
              </a:spcAft>
              <a:defRPr sz="2400">
                <a:solidFill>
                  <a:schemeClr val="bg1">
                    <a:lumMod val="10000"/>
                  </a:schemeClr>
                </a:solidFill>
                <a:effectLst/>
                <a:latin typeface="Calibri" panose="020F0502020204030204" pitchFamily="34" charset="0"/>
                <a:ea typeface="Calibri" panose="020F0502020204030204" pitchFamily="34" charset="0"/>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ar-SA" dirty="0"/>
              <a:t>هي القدرة على التحكم في اللغتين: لغة المصدر ولغة الهدف وتشمل معرفة قواعد اللّغة  من نحو وصرف و  تركيب وكذا معرفة المعجم والدلالات الخاصة باللغتين  بالإضافة الى فهم العلاقات بين الكلمات والتعابير والقدرة على إنتاج جمل سليمة وواضحة في اللغة الهدف ، وتكمن أهميتها  في أنه لا يمكن للمترجم أن يعبّر بدقة إذا لم يمتلك لغة سليمة وغنية، لأنّ الضعف اللّغوي يقود إلى أخطاء في الفهم وأخطاء في النقل .</a:t>
            </a:r>
            <a:endParaRPr lang="fr-FR" dirty="0"/>
          </a:p>
        </p:txBody>
      </p:sp>
      <p:sp>
        <p:nvSpPr>
          <p:cNvPr id="3" name="ZoneTexte 2">
            <a:extLst>
              <a:ext uri="{FF2B5EF4-FFF2-40B4-BE49-F238E27FC236}">
                <a16:creationId xmlns:a16="http://schemas.microsoft.com/office/drawing/2014/main" xmlns="" id="{BD11989D-2BB3-F340-2CC5-74A7BAB96A5C}"/>
              </a:ext>
            </a:extLst>
          </p:cNvPr>
          <p:cNvSpPr txBox="1"/>
          <p:nvPr/>
        </p:nvSpPr>
        <p:spPr>
          <a:xfrm>
            <a:off x="2956832" y="636115"/>
            <a:ext cx="6278336" cy="646331"/>
          </a:xfrm>
          <a:prstGeom prst="rect">
            <a:avLst/>
          </a:prstGeom>
          <a:noFill/>
        </p:spPr>
        <p:txBody>
          <a:bodyPr wrap="square">
            <a:spAutoFit/>
          </a:bodyPr>
          <a:lstStyle>
            <a:defPPr>
              <a:defRPr lang="en-US"/>
            </a:defPPr>
            <a:lvl1pPr algn="ctr">
              <a:defRPr sz="3600" b="1">
                <a:solidFill>
                  <a:schemeClr val="accent6"/>
                </a:solidFill>
                <a:cs typeface="+mj-cs"/>
              </a:defRPr>
            </a:lvl1pPr>
          </a:lstStyle>
          <a:p>
            <a:r>
              <a:rPr lang="ar-DZ" dirty="0">
                <a:solidFill>
                  <a:schemeClr val="bg2">
                    <a:lumMod val="60000"/>
                    <a:lumOff val="40000"/>
                  </a:schemeClr>
                </a:solidFill>
              </a:rPr>
              <a:t>مكوّنات الكفاءة </a:t>
            </a:r>
            <a:r>
              <a:rPr lang="ar-DZ" dirty="0" err="1">
                <a:solidFill>
                  <a:schemeClr val="bg2">
                    <a:lumMod val="60000"/>
                    <a:lumOff val="40000"/>
                  </a:schemeClr>
                </a:solidFill>
              </a:rPr>
              <a:t>الترجمية</a:t>
            </a:r>
            <a:r>
              <a:rPr lang="ar-DZ" dirty="0">
                <a:solidFill>
                  <a:schemeClr val="bg2">
                    <a:lumMod val="60000"/>
                    <a:lumOff val="40000"/>
                  </a:schemeClr>
                </a:solidFill>
              </a:rPr>
              <a:t> </a:t>
            </a:r>
          </a:p>
        </p:txBody>
      </p:sp>
      <p:cxnSp>
        <p:nvCxnSpPr>
          <p:cNvPr id="4" name="Connecteur droit 3">
            <a:extLst>
              <a:ext uri="{FF2B5EF4-FFF2-40B4-BE49-F238E27FC236}">
                <a16:creationId xmlns:a16="http://schemas.microsoft.com/office/drawing/2014/main" xmlns="" id="{6CA6CADB-AE75-C4BA-00BF-8EA29EEDE7DF}"/>
              </a:ext>
            </a:extLst>
          </p:cNvPr>
          <p:cNvCxnSpPr>
            <a:cxnSpLocks/>
          </p:cNvCxnSpPr>
          <p:nvPr/>
        </p:nvCxnSpPr>
        <p:spPr>
          <a:xfrm>
            <a:off x="1428750" y="1282446"/>
            <a:ext cx="9472613"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pic>
        <p:nvPicPr>
          <p:cNvPr id="5" name="Image 4">
            <a:extLst>
              <a:ext uri="{FF2B5EF4-FFF2-40B4-BE49-F238E27FC236}">
                <a16:creationId xmlns:a16="http://schemas.microsoft.com/office/drawing/2014/main" xmlns="" id="{E1CE1721-3524-4ADB-1444-E2EDCF94D0FA}"/>
              </a:ext>
            </a:extLst>
          </p:cNvPr>
          <p:cNvPicPr>
            <a:picLocks noChangeAspect="1"/>
          </p:cNvPicPr>
          <p:nvPr/>
        </p:nvPicPr>
        <p:blipFill>
          <a:blip r:embed="rId2"/>
          <a:srcRect t="25778" b="18983"/>
          <a:stretch>
            <a:fillRect/>
          </a:stretch>
        </p:blipFill>
        <p:spPr>
          <a:xfrm>
            <a:off x="3433761" y="4502777"/>
            <a:ext cx="5555399" cy="1612274"/>
          </a:xfrm>
          <a:prstGeom prst="rect">
            <a:avLst/>
          </a:prstGeom>
        </p:spPr>
      </p:pic>
      <p:sp>
        <p:nvSpPr>
          <p:cNvPr id="7" name="ZoneTexte 6">
            <a:extLst>
              <a:ext uri="{FF2B5EF4-FFF2-40B4-BE49-F238E27FC236}">
                <a16:creationId xmlns:a16="http://schemas.microsoft.com/office/drawing/2014/main" xmlns="" id="{ADD9C891-DFB4-2461-1568-48062C7E901A}"/>
              </a:ext>
            </a:extLst>
          </p:cNvPr>
          <p:cNvSpPr txBox="1"/>
          <p:nvPr/>
        </p:nvSpPr>
        <p:spPr>
          <a:xfrm>
            <a:off x="2736667" y="1636389"/>
            <a:ext cx="6718666" cy="58477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r" rtl="1"/>
            <a:r>
              <a:rPr lang="ar-DZ" sz="3200" b="1" dirty="0">
                <a:solidFill>
                  <a:schemeClr val="accent2"/>
                </a:solidFill>
              </a:rPr>
              <a:t>الكفاءة اللغوية </a:t>
            </a:r>
            <a:r>
              <a:rPr lang="fr-FR" sz="3200" b="1" dirty="0" err="1">
                <a:solidFill>
                  <a:schemeClr val="accent2"/>
                </a:solidFill>
                <a:latin typeface="Times New Roman" panose="02020603050405020304" pitchFamily="18" charset="0"/>
                <a:cs typeface="Times New Roman" panose="02020603050405020304" pitchFamily="18" charset="0"/>
              </a:rPr>
              <a:t>Linguistic</a:t>
            </a:r>
            <a:r>
              <a:rPr lang="fr-FR" sz="3200" b="1" dirty="0">
                <a:solidFill>
                  <a:schemeClr val="accent2"/>
                </a:solidFill>
                <a:latin typeface="Times New Roman" panose="02020603050405020304" pitchFamily="18" charset="0"/>
                <a:cs typeface="Times New Roman" panose="02020603050405020304" pitchFamily="18" charset="0"/>
              </a:rPr>
              <a:t> </a:t>
            </a:r>
            <a:r>
              <a:rPr lang="fr-FR" sz="3200" b="1" dirty="0" err="1">
                <a:solidFill>
                  <a:schemeClr val="accent2"/>
                </a:solidFill>
                <a:latin typeface="Times New Roman" panose="02020603050405020304" pitchFamily="18" charset="0"/>
                <a:cs typeface="Times New Roman" panose="02020603050405020304" pitchFamily="18" charset="0"/>
              </a:rPr>
              <a:t>Competence</a:t>
            </a:r>
            <a:r>
              <a:rPr lang="fr-FR" sz="3200" b="1" dirty="0">
                <a:solidFill>
                  <a:schemeClr val="accent2"/>
                </a:solidFill>
                <a:latin typeface="Times New Roman" panose="02020603050405020304" pitchFamily="18" charset="0"/>
                <a:cs typeface="Times New Roman" panose="02020603050405020304" pitchFamily="18" charset="0"/>
              </a:rPr>
              <a:t>  </a:t>
            </a:r>
            <a:r>
              <a:rPr lang="fr-FR" sz="3200" b="1" dirty="0">
                <a:solidFill>
                  <a:schemeClr val="accent2"/>
                </a:solidFill>
              </a:rPr>
              <a:t>:</a:t>
            </a:r>
          </a:p>
        </p:txBody>
      </p:sp>
    </p:spTree>
    <p:extLst>
      <p:ext uri="{BB962C8B-B14F-4D97-AF65-F5344CB8AC3E}">
        <p14:creationId xmlns:p14="http://schemas.microsoft.com/office/powerpoint/2010/main" val="27930148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5D3191D-10E0-53F1-B159-C8C4B5505E2D}"/>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xmlns="" id="{5F9BC549-B529-7C01-02D7-08884520526C}"/>
              </a:ext>
            </a:extLst>
          </p:cNvPr>
          <p:cNvSpPr txBox="1"/>
          <p:nvPr/>
        </p:nvSpPr>
        <p:spPr>
          <a:xfrm>
            <a:off x="951920" y="2535398"/>
            <a:ext cx="10426272" cy="175573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a:spAutoFit/>
          </a:bodyPr>
          <a:lstStyle>
            <a:defPPr>
              <a:defRPr lang="en-US"/>
            </a:defPPr>
            <a:lvl1pPr algn="just" rtl="1">
              <a:lnSpc>
                <a:spcPct val="107000"/>
              </a:lnSpc>
              <a:spcAft>
                <a:spcPts val="800"/>
              </a:spcAft>
              <a:defRPr sz="2400">
                <a:solidFill>
                  <a:schemeClr val="bg1">
                    <a:lumMod val="10000"/>
                  </a:schemeClr>
                </a:solidFill>
                <a:effectLst/>
                <a:latin typeface="Calibri" panose="020F0502020204030204" pitchFamily="34" charset="0"/>
                <a:ea typeface="Calibri" panose="020F0502020204030204" pitchFamily="34" charset="0"/>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ar-SA" dirty="0"/>
              <a:t>هي معرفة السّياق الثّقافي والاجتماعي الذي ينتمي إليه النّص وتشمل التّعرف على العادات والقيم والمراجع الثّقافية و  فهم الإشارات الضمنية والرموز الثّقافية وإدراك الفروقات بين الثقافات لتجنب سوء الفهم</a:t>
            </a:r>
            <a:endParaRPr lang="fr-FR" dirty="0"/>
          </a:p>
          <a:p>
            <a:r>
              <a:rPr lang="ar-SA" dirty="0"/>
              <a:t>فهي تساعد المترجم على نقل الرسالة دون تشويهها، خاصة في النّصوص الحساسة كالنصوص الأدبية والإعلامية والدينية والسياسية.</a:t>
            </a:r>
            <a:endParaRPr lang="fr-FR" dirty="0"/>
          </a:p>
        </p:txBody>
      </p:sp>
      <p:sp>
        <p:nvSpPr>
          <p:cNvPr id="3" name="ZoneTexte 2">
            <a:extLst>
              <a:ext uri="{FF2B5EF4-FFF2-40B4-BE49-F238E27FC236}">
                <a16:creationId xmlns:a16="http://schemas.microsoft.com/office/drawing/2014/main" xmlns="" id="{1AA6173D-668C-4C88-6BB1-5F6C57105E84}"/>
              </a:ext>
            </a:extLst>
          </p:cNvPr>
          <p:cNvSpPr txBox="1"/>
          <p:nvPr/>
        </p:nvSpPr>
        <p:spPr>
          <a:xfrm>
            <a:off x="2956832" y="636115"/>
            <a:ext cx="6278336" cy="646331"/>
          </a:xfrm>
          <a:prstGeom prst="rect">
            <a:avLst/>
          </a:prstGeom>
          <a:noFill/>
        </p:spPr>
        <p:txBody>
          <a:bodyPr wrap="square">
            <a:spAutoFit/>
          </a:bodyPr>
          <a:lstStyle>
            <a:defPPr>
              <a:defRPr lang="en-US"/>
            </a:defPPr>
            <a:lvl1pPr algn="ctr">
              <a:defRPr sz="3600" b="1">
                <a:solidFill>
                  <a:schemeClr val="accent6"/>
                </a:solidFill>
                <a:cs typeface="+mj-cs"/>
              </a:defRPr>
            </a:lvl1pPr>
          </a:lstStyle>
          <a:p>
            <a:r>
              <a:rPr lang="ar-DZ" dirty="0">
                <a:solidFill>
                  <a:schemeClr val="bg2">
                    <a:lumMod val="60000"/>
                    <a:lumOff val="40000"/>
                  </a:schemeClr>
                </a:solidFill>
              </a:rPr>
              <a:t>مكوّنات الكفاءة </a:t>
            </a:r>
            <a:r>
              <a:rPr lang="ar-DZ" dirty="0" err="1">
                <a:solidFill>
                  <a:schemeClr val="bg2">
                    <a:lumMod val="60000"/>
                    <a:lumOff val="40000"/>
                  </a:schemeClr>
                </a:solidFill>
              </a:rPr>
              <a:t>الترجمية</a:t>
            </a:r>
            <a:r>
              <a:rPr lang="ar-DZ" dirty="0">
                <a:solidFill>
                  <a:schemeClr val="bg2">
                    <a:lumMod val="60000"/>
                    <a:lumOff val="40000"/>
                  </a:schemeClr>
                </a:solidFill>
              </a:rPr>
              <a:t> </a:t>
            </a:r>
          </a:p>
        </p:txBody>
      </p:sp>
      <p:cxnSp>
        <p:nvCxnSpPr>
          <p:cNvPr id="4" name="Connecteur droit 3">
            <a:extLst>
              <a:ext uri="{FF2B5EF4-FFF2-40B4-BE49-F238E27FC236}">
                <a16:creationId xmlns:a16="http://schemas.microsoft.com/office/drawing/2014/main" xmlns="" id="{31B1DDA9-158A-E338-18E0-8E8A9B28CB72}"/>
              </a:ext>
            </a:extLst>
          </p:cNvPr>
          <p:cNvCxnSpPr>
            <a:cxnSpLocks/>
          </p:cNvCxnSpPr>
          <p:nvPr/>
        </p:nvCxnSpPr>
        <p:spPr>
          <a:xfrm>
            <a:off x="1428750" y="1282446"/>
            <a:ext cx="9472613"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pic>
        <p:nvPicPr>
          <p:cNvPr id="5" name="Image 4">
            <a:extLst>
              <a:ext uri="{FF2B5EF4-FFF2-40B4-BE49-F238E27FC236}">
                <a16:creationId xmlns:a16="http://schemas.microsoft.com/office/drawing/2014/main" xmlns="" id="{597325D0-A463-4DD0-DE18-253E73BA9EFF}"/>
              </a:ext>
            </a:extLst>
          </p:cNvPr>
          <p:cNvPicPr>
            <a:picLocks noChangeAspect="1"/>
          </p:cNvPicPr>
          <p:nvPr/>
        </p:nvPicPr>
        <p:blipFill>
          <a:blip r:embed="rId2"/>
          <a:srcRect t="25778" b="18983"/>
          <a:stretch>
            <a:fillRect/>
          </a:stretch>
        </p:blipFill>
        <p:spPr>
          <a:xfrm>
            <a:off x="3433761" y="4502777"/>
            <a:ext cx="5555399" cy="1612274"/>
          </a:xfrm>
          <a:prstGeom prst="rect">
            <a:avLst/>
          </a:prstGeom>
        </p:spPr>
      </p:pic>
      <p:sp>
        <p:nvSpPr>
          <p:cNvPr id="7" name="ZoneTexte 6">
            <a:extLst>
              <a:ext uri="{FF2B5EF4-FFF2-40B4-BE49-F238E27FC236}">
                <a16:creationId xmlns:a16="http://schemas.microsoft.com/office/drawing/2014/main" xmlns="" id="{397D0B51-B26E-3946-061C-C67E4D43F895}"/>
              </a:ext>
            </a:extLst>
          </p:cNvPr>
          <p:cNvSpPr txBox="1"/>
          <p:nvPr/>
        </p:nvSpPr>
        <p:spPr>
          <a:xfrm>
            <a:off x="2736667" y="1616534"/>
            <a:ext cx="6718666" cy="58477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r" rtl="1"/>
            <a:r>
              <a:rPr lang="ar-DZ" sz="3200" b="1" dirty="0">
                <a:solidFill>
                  <a:schemeClr val="accent6"/>
                </a:solidFill>
              </a:rPr>
              <a:t>الكفاءة الثقافية </a:t>
            </a:r>
            <a:r>
              <a:rPr lang="fr-FR" sz="3200" b="1" dirty="0">
                <a:solidFill>
                  <a:schemeClr val="accent6"/>
                </a:solidFill>
                <a:latin typeface="Times New Roman" panose="02020603050405020304" pitchFamily="18" charset="0"/>
                <a:cs typeface="Times New Roman" panose="02020603050405020304" pitchFamily="18" charset="0"/>
              </a:rPr>
              <a:t>Cultural </a:t>
            </a:r>
            <a:r>
              <a:rPr lang="fr-FR" sz="3200" b="1" dirty="0" err="1">
                <a:solidFill>
                  <a:schemeClr val="accent6"/>
                </a:solidFill>
                <a:latin typeface="Times New Roman" panose="02020603050405020304" pitchFamily="18" charset="0"/>
                <a:cs typeface="Times New Roman" panose="02020603050405020304" pitchFamily="18" charset="0"/>
              </a:rPr>
              <a:t>Competence</a:t>
            </a:r>
            <a:endParaRPr lang="fr-FR" sz="3200" b="1" dirty="0">
              <a:solidFill>
                <a:schemeClr val="accent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98141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3809A00-38AC-693E-20E9-ED92C4732B1F}"/>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xmlns="" id="{8935585B-D6A2-FB5E-029D-F0780FCDC965}"/>
              </a:ext>
            </a:extLst>
          </p:cNvPr>
          <p:cNvSpPr txBox="1"/>
          <p:nvPr/>
        </p:nvSpPr>
        <p:spPr>
          <a:xfrm>
            <a:off x="951920" y="2535398"/>
            <a:ext cx="10426272" cy="165314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a:spAutoFit/>
          </a:bodyPr>
          <a:lstStyle>
            <a:defPPr>
              <a:defRPr lang="en-US"/>
            </a:defPPr>
            <a:lvl1pPr algn="just" rtl="1">
              <a:lnSpc>
                <a:spcPct val="107000"/>
              </a:lnSpc>
              <a:spcAft>
                <a:spcPts val="800"/>
              </a:spcAft>
              <a:defRPr sz="2400">
                <a:solidFill>
                  <a:schemeClr val="bg1">
                    <a:lumMod val="10000"/>
                  </a:schemeClr>
                </a:solidFill>
                <a:effectLst/>
                <a:latin typeface="Calibri" panose="020F0502020204030204" pitchFamily="34" charset="0"/>
                <a:ea typeface="Calibri" panose="020F0502020204030204" pitchFamily="34" charset="0"/>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ar-DZ" dirty="0"/>
              <a:t>ه</a:t>
            </a:r>
            <a:r>
              <a:rPr lang="ar-SA" dirty="0"/>
              <a:t>ي القدرة على فهم بنية النّص وتنظيمه الداخلي وتشمل معرفة أنواع النصوص (علمي، إعلامي، أدبي…)  ومعرفة أساليب الربط والتماسك النّصي من أجل فهم الغرض من النص وجمهوره و التحكم في إنتاج نص مترابط ووظيفي في اللّغة الهدف   ، المبدأ فيها هو أنّ الترجمة ليست كلمات منفصلة، بل نص متكامل يجب أن يحافظ على تماسكه وغرضه الأصلي</a:t>
            </a:r>
            <a:r>
              <a:rPr lang="ar-SA" b="1" dirty="0"/>
              <a:t> </a:t>
            </a:r>
            <a:endParaRPr lang="fr-FR" dirty="0"/>
          </a:p>
        </p:txBody>
      </p:sp>
      <p:sp>
        <p:nvSpPr>
          <p:cNvPr id="3" name="ZoneTexte 2">
            <a:extLst>
              <a:ext uri="{FF2B5EF4-FFF2-40B4-BE49-F238E27FC236}">
                <a16:creationId xmlns:a16="http://schemas.microsoft.com/office/drawing/2014/main" xmlns="" id="{0AC9636C-3E50-D21E-B4BC-DCA61C4AC283}"/>
              </a:ext>
            </a:extLst>
          </p:cNvPr>
          <p:cNvSpPr txBox="1"/>
          <p:nvPr/>
        </p:nvSpPr>
        <p:spPr>
          <a:xfrm>
            <a:off x="2956832" y="636115"/>
            <a:ext cx="6278336" cy="646331"/>
          </a:xfrm>
          <a:prstGeom prst="rect">
            <a:avLst/>
          </a:prstGeom>
          <a:noFill/>
        </p:spPr>
        <p:txBody>
          <a:bodyPr wrap="square">
            <a:spAutoFit/>
          </a:bodyPr>
          <a:lstStyle>
            <a:defPPr>
              <a:defRPr lang="en-US"/>
            </a:defPPr>
            <a:lvl1pPr algn="ctr">
              <a:defRPr sz="3600" b="1">
                <a:solidFill>
                  <a:schemeClr val="accent6"/>
                </a:solidFill>
                <a:cs typeface="+mj-cs"/>
              </a:defRPr>
            </a:lvl1pPr>
          </a:lstStyle>
          <a:p>
            <a:r>
              <a:rPr lang="ar-DZ" dirty="0">
                <a:solidFill>
                  <a:schemeClr val="bg2">
                    <a:lumMod val="60000"/>
                    <a:lumOff val="40000"/>
                  </a:schemeClr>
                </a:solidFill>
              </a:rPr>
              <a:t>مكوّنات الكفاءة </a:t>
            </a:r>
            <a:r>
              <a:rPr lang="ar-DZ" dirty="0" err="1">
                <a:solidFill>
                  <a:schemeClr val="bg2">
                    <a:lumMod val="60000"/>
                    <a:lumOff val="40000"/>
                  </a:schemeClr>
                </a:solidFill>
              </a:rPr>
              <a:t>الترجمية</a:t>
            </a:r>
            <a:r>
              <a:rPr lang="ar-DZ" dirty="0">
                <a:solidFill>
                  <a:schemeClr val="bg2">
                    <a:lumMod val="60000"/>
                    <a:lumOff val="40000"/>
                  </a:schemeClr>
                </a:solidFill>
              </a:rPr>
              <a:t> </a:t>
            </a:r>
          </a:p>
        </p:txBody>
      </p:sp>
      <p:cxnSp>
        <p:nvCxnSpPr>
          <p:cNvPr id="4" name="Connecteur droit 3">
            <a:extLst>
              <a:ext uri="{FF2B5EF4-FFF2-40B4-BE49-F238E27FC236}">
                <a16:creationId xmlns:a16="http://schemas.microsoft.com/office/drawing/2014/main" xmlns="" id="{0AE992F6-A99F-C5C0-86D9-8E38038DAEA9}"/>
              </a:ext>
            </a:extLst>
          </p:cNvPr>
          <p:cNvCxnSpPr>
            <a:cxnSpLocks/>
          </p:cNvCxnSpPr>
          <p:nvPr/>
        </p:nvCxnSpPr>
        <p:spPr>
          <a:xfrm>
            <a:off x="1428750" y="1282446"/>
            <a:ext cx="9472613"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pic>
        <p:nvPicPr>
          <p:cNvPr id="5" name="Image 4">
            <a:extLst>
              <a:ext uri="{FF2B5EF4-FFF2-40B4-BE49-F238E27FC236}">
                <a16:creationId xmlns:a16="http://schemas.microsoft.com/office/drawing/2014/main" xmlns="" id="{E29DF90F-2E06-4A3A-C65E-7EF0A7F8D1AD}"/>
              </a:ext>
            </a:extLst>
          </p:cNvPr>
          <p:cNvPicPr>
            <a:picLocks noChangeAspect="1"/>
          </p:cNvPicPr>
          <p:nvPr/>
        </p:nvPicPr>
        <p:blipFill>
          <a:blip r:embed="rId2"/>
          <a:srcRect t="25778" b="18983"/>
          <a:stretch>
            <a:fillRect/>
          </a:stretch>
        </p:blipFill>
        <p:spPr>
          <a:xfrm>
            <a:off x="3433761" y="4502777"/>
            <a:ext cx="5555399" cy="1612274"/>
          </a:xfrm>
          <a:prstGeom prst="rect">
            <a:avLst/>
          </a:prstGeom>
        </p:spPr>
      </p:pic>
      <p:sp>
        <p:nvSpPr>
          <p:cNvPr id="7" name="ZoneTexte 6">
            <a:extLst>
              <a:ext uri="{FF2B5EF4-FFF2-40B4-BE49-F238E27FC236}">
                <a16:creationId xmlns:a16="http://schemas.microsoft.com/office/drawing/2014/main" xmlns="" id="{0D08C109-B340-3176-DF12-6463FCA0806F}"/>
              </a:ext>
            </a:extLst>
          </p:cNvPr>
          <p:cNvSpPr txBox="1"/>
          <p:nvPr/>
        </p:nvSpPr>
        <p:spPr>
          <a:xfrm>
            <a:off x="2736667" y="1616534"/>
            <a:ext cx="6718666" cy="5847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r" rtl="1"/>
            <a:r>
              <a:rPr lang="ar-DZ" sz="3200" b="1" dirty="0">
                <a:solidFill>
                  <a:schemeClr val="accent1"/>
                </a:solidFill>
                <a:latin typeface="Times New Roman" panose="02020603050405020304" pitchFamily="18" charset="0"/>
                <a:cs typeface="Times New Roman" panose="02020603050405020304" pitchFamily="18" charset="0"/>
              </a:rPr>
              <a:t>الكفاءة النصية </a:t>
            </a:r>
            <a:r>
              <a:rPr lang="fr-FR" sz="3200" b="1" dirty="0" err="1">
                <a:solidFill>
                  <a:schemeClr val="accent1"/>
                </a:solidFill>
                <a:latin typeface="Times New Roman" panose="02020603050405020304" pitchFamily="18" charset="0"/>
                <a:cs typeface="Times New Roman" panose="02020603050405020304" pitchFamily="18" charset="0"/>
              </a:rPr>
              <a:t>Textual</a:t>
            </a:r>
            <a:r>
              <a:rPr lang="fr-FR" sz="3200" b="1" dirty="0">
                <a:solidFill>
                  <a:schemeClr val="accent1"/>
                </a:solidFill>
                <a:latin typeface="Times New Roman" panose="02020603050405020304" pitchFamily="18" charset="0"/>
                <a:cs typeface="Times New Roman" panose="02020603050405020304" pitchFamily="18" charset="0"/>
              </a:rPr>
              <a:t> </a:t>
            </a:r>
            <a:r>
              <a:rPr lang="fr-FR" sz="3200" b="1" dirty="0" err="1">
                <a:solidFill>
                  <a:schemeClr val="accent1"/>
                </a:solidFill>
                <a:latin typeface="Times New Roman" panose="02020603050405020304" pitchFamily="18" charset="0"/>
                <a:cs typeface="Times New Roman" panose="02020603050405020304" pitchFamily="18" charset="0"/>
              </a:rPr>
              <a:t>Competence</a:t>
            </a:r>
            <a:endParaRPr lang="fr-FR" sz="3200" b="1" dirty="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8719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EB3C6C8-0909-6DEC-0603-8B7F25C3A384}"/>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xmlns="" id="{CEE4A781-33D9-DD97-CC53-F6923CE134BD}"/>
              </a:ext>
            </a:extLst>
          </p:cNvPr>
          <p:cNvSpPr txBox="1"/>
          <p:nvPr/>
        </p:nvSpPr>
        <p:spPr>
          <a:xfrm>
            <a:off x="951920" y="2535398"/>
            <a:ext cx="10426272" cy="175573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a:spAutoFit/>
          </a:bodyPr>
          <a:lstStyle>
            <a:defPPr>
              <a:defRPr lang="en-US"/>
            </a:defPPr>
            <a:lvl1pPr algn="just" rtl="1">
              <a:lnSpc>
                <a:spcPct val="107000"/>
              </a:lnSpc>
              <a:spcAft>
                <a:spcPts val="800"/>
              </a:spcAft>
              <a:defRPr sz="2400">
                <a:solidFill>
                  <a:schemeClr val="bg1">
                    <a:lumMod val="10000"/>
                  </a:schemeClr>
                </a:solidFill>
                <a:effectLst/>
                <a:latin typeface="Calibri" panose="020F0502020204030204" pitchFamily="34" charset="0"/>
                <a:ea typeface="Calibri" panose="020F0502020204030204" pitchFamily="34" charset="0"/>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ar-SA" dirty="0"/>
              <a:t>هي قدرة المترجم على البحث  التوثيقي وجمع المعلومات الضرورية لحل المشكلات </a:t>
            </a:r>
            <a:r>
              <a:rPr lang="ar-SA" dirty="0" err="1"/>
              <a:t>الترجمية</a:t>
            </a:r>
            <a:r>
              <a:rPr lang="ar-SA" dirty="0"/>
              <a:t> وتشمل استخدام القواميس الورقية والإلكترونية والبحث عن المصطلحات في قواعد البيانات والمعاجم المتخصصة  والتحقق من صحة المعلومات لجمع معطيات سريعة من أجل حل مشكلة لغوية أو ثقافية</a:t>
            </a:r>
            <a:endParaRPr lang="fr-FR" dirty="0"/>
          </a:p>
          <a:p>
            <a:r>
              <a:rPr lang="ar-SA" dirty="0"/>
              <a:t>لأن المترجم لا يعرف كلّ شيء، لكنه يجب أن يعرف كيف يعثر على المعلومة بدقة وبسرعة.</a:t>
            </a:r>
            <a:r>
              <a:rPr lang="ar-SA" b="1" dirty="0"/>
              <a:t> </a:t>
            </a:r>
            <a:endParaRPr lang="fr-FR" dirty="0"/>
          </a:p>
        </p:txBody>
      </p:sp>
      <p:sp>
        <p:nvSpPr>
          <p:cNvPr id="3" name="ZoneTexte 2">
            <a:extLst>
              <a:ext uri="{FF2B5EF4-FFF2-40B4-BE49-F238E27FC236}">
                <a16:creationId xmlns:a16="http://schemas.microsoft.com/office/drawing/2014/main" xmlns="" id="{01C2EED0-09A0-54BD-24D7-1CE5E897670B}"/>
              </a:ext>
            </a:extLst>
          </p:cNvPr>
          <p:cNvSpPr txBox="1"/>
          <p:nvPr/>
        </p:nvSpPr>
        <p:spPr>
          <a:xfrm>
            <a:off x="2956832" y="636115"/>
            <a:ext cx="6278336" cy="646331"/>
          </a:xfrm>
          <a:prstGeom prst="rect">
            <a:avLst/>
          </a:prstGeom>
          <a:noFill/>
        </p:spPr>
        <p:txBody>
          <a:bodyPr wrap="square">
            <a:spAutoFit/>
          </a:bodyPr>
          <a:lstStyle>
            <a:defPPr>
              <a:defRPr lang="en-US"/>
            </a:defPPr>
            <a:lvl1pPr algn="ctr">
              <a:defRPr sz="3600" b="1">
                <a:solidFill>
                  <a:schemeClr val="accent6"/>
                </a:solidFill>
                <a:cs typeface="+mj-cs"/>
              </a:defRPr>
            </a:lvl1pPr>
          </a:lstStyle>
          <a:p>
            <a:r>
              <a:rPr lang="ar-DZ" dirty="0">
                <a:solidFill>
                  <a:schemeClr val="bg2">
                    <a:lumMod val="60000"/>
                    <a:lumOff val="40000"/>
                  </a:schemeClr>
                </a:solidFill>
              </a:rPr>
              <a:t>مكوّنات الكفاءة </a:t>
            </a:r>
            <a:r>
              <a:rPr lang="ar-DZ" dirty="0" err="1">
                <a:solidFill>
                  <a:schemeClr val="bg2">
                    <a:lumMod val="60000"/>
                    <a:lumOff val="40000"/>
                  </a:schemeClr>
                </a:solidFill>
              </a:rPr>
              <a:t>الترجمية</a:t>
            </a:r>
            <a:r>
              <a:rPr lang="ar-DZ" dirty="0">
                <a:solidFill>
                  <a:schemeClr val="bg2">
                    <a:lumMod val="60000"/>
                    <a:lumOff val="40000"/>
                  </a:schemeClr>
                </a:solidFill>
              </a:rPr>
              <a:t> </a:t>
            </a:r>
          </a:p>
        </p:txBody>
      </p:sp>
      <p:cxnSp>
        <p:nvCxnSpPr>
          <p:cNvPr id="4" name="Connecteur droit 3">
            <a:extLst>
              <a:ext uri="{FF2B5EF4-FFF2-40B4-BE49-F238E27FC236}">
                <a16:creationId xmlns:a16="http://schemas.microsoft.com/office/drawing/2014/main" xmlns="" id="{0118BCC8-1B04-D835-94F2-4161C67968F8}"/>
              </a:ext>
            </a:extLst>
          </p:cNvPr>
          <p:cNvCxnSpPr>
            <a:cxnSpLocks/>
          </p:cNvCxnSpPr>
          <p:nvPr/>
        </p:nvCxnSpPr>
        <p:spPr>
          <a:xfrm>
            <a:off x="1428750" y="1282446"/>
            <a:ext cx="9472613"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pic>
        <p:nvPicPr>
          <p:cNvPr id="5" name="Image 4">
            <a:extLst>
              <a:ext uri="{FF2B5EF4-FFF2-40B4-BE49-F238E27FC236}">
                <a16:creationId xmlns:a16="http://schemas.microsoft.com/office/drawing/2014/main" xmlns="" id="{A773C1A8-F111-F8F1-B672-F9ECED56DE55}"/>
              </a:ext>
            </a:extLst>
          </p:cNvPr>
          <p:cNvPicPr>
            <a:picLocks noChangeAspect="1"/>
          </p:cNvPicPr>
          <p:nvPr/>
        </p:nvPicPr>
        <p:blipFill>
          <a:blip r:embed="rId2"/>
          <a:srcRect t="25778" b="18983"/>
          <a:stretch>
            <a:fillRect/>
          </a:stretch>
        </p:blipFill>
        <p:spPr>
          <a:xfrm>
            <a:off x="3433761" y="4502777"/>
            <a:ext cx="5555399" cy="1612274"/>
          </a:xfrm>
          <a:prstGeom prst="rect">
            <a:avLst/>
          </a:prstGeom>
        </p:spPr>
      </p:pic>
      <p:sp>
        <p:nvSpPr>
          <p:cNvPr id="7" name="ZoneTexte 6">
            <a:extLst>
              <a:ext uri="{FF2B5EF4-FFF2-40B4-BE49-F238E27FC236}">
                <a16:creationId xmlns:a16="http://schemas.microsoft.com/office/drawing/2014/main" xmlns="" id="{04329F09-169B-0B64-0BEF-1270E3B03535}"/>
              </a:ext>
            </a:extLst>
          </p:cNvPr>
          <p:cNvSpPr txBox="1"/>
          <p:nvPr/>
        </p:nvSpPr>
        <p:spPr>
          <a:xfrm>
            <a:off x="2736667" y="1616534"/>
            <a:ext cx="6718666" cy="58477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r" rtl="1"/>
            <a:r>
              <a:rPr lang="ar-DZ" sz="3200" b="1" dirty="0">
                <a:solidFill>
                  <a:srgbClr val="FFC000"/>
                </a:solidFill>
                <a:latin typeface="Times New Roman" panose="02020603050405020304" pitchFamily="18" charset="0"/>
                <a:cs typeface="Times New Roman" panose="02020603050405020304" pitchFamily="18" charset="0"/>
              </a:rPr>
              <a:t>الكفاءة البحثية </a:t>
            </a:r>
            <a:r>
              <a:rPr lang="fr-FR" sz="3200" b="1" dirty="0" err="1">
                <a:solidFill>
                  <a:srgbClr val="FFC000"/>
                </a:solidFill>
                <a:latin typeface="Times New Roman" panose="02020603050405020304" pitchFamily="18" charset="0"/>
                <a:cs typeface="Times New Roman" panose="02020603050405020304" pitchFamily="18" charset="0"/>
              </a:rPr>
              <a:t>Research</a:t>
            </a:r>
            <a:r>
              <a:rPr lang="fr-FR" sz="3200" b="1" dirty="0">
                <a:solidFill>
                  <a:srgbClr val="FFC000"/>
                </a:solidFill>
                <a:latin typeface="Times New Roman" panose="02020603050405020304" pitchFamily="18" charset="0"/>
                <a:cs typeface="Times New Roman" panose="02020603050405020304" pitchFamily="18" charset="0"/>
              </a:rPr>
              <a:t> </a:t>
            </a:r>
            <a:r>
              <a:rPr lang="fr-FR" sz="3200" b="1" dirty="0" err="1">
                <a:solidFill>
                  <a:srgbClr val="FFC000"/>
                </a:solidFill>
                <a:latin typeface="Times New Roman" panose="02020603050405020304" pitchFamily="18" charset="0"/>
                <a:cs typeface="Times New Roman" panose="02020603050405020304" pitchFamily="18" charset="0"/>
              </a:rPr>
              <a:t>Competence</a:t>
            </a:r>
            <a:r>
              <a:rPr lang="fr-FR" sz="3200" b="1" dirty="0">
                <a:solidFill>
                  <a:srgbClr val="FFC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3604959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425E801-743D-7F2A-52D0-51BEAF61C046}"/>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xmlns="" id="{9DBBE8D1-63C3-FAE1-237B-A7E4E81A8EF6}"/>
              </a:ext>
            </a:extLst>
          </p:cNvPr>
          <p:cNvSpPr txBox="1"/>
          <p:nvPr/>
        </p:nvSpPr>
        <p:spPr>
          <a:xfrm>
            <a:off x="951920" y="2355223"/>
            <a:ext cx="10426272" cy="243464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a:spAutoFit/>
          </a:bodyPr>
          <a:lstStyle>
            <a:defPPr>
              <a:defRPr lang="en-US"/>
            </a:defPPr>
            <a:lvl1pPr algn="just" rtl="1">
              <a:lnSpc>
                <a:spcPct val="107000"/>
              </a:lnSpc>
              <a:spcAft>
                <a:spcPts val="800"/>
              </a:spcAft>
              <a:defRPr sz="2400">
                <a:solidFill>
                  <a:schemeClr val="bg1">
                    <a:lumMod val="10000"/>
                  </a:schemeClr>
                </a:solidFill>
                <a:effectLst/>
                <a:latin typeface="Calibri" panose="020F0502020204030204" pitchFamily="34" charset="0"/>
                <a:ea typeface="Calibri" panose="020F0502020204030204" pitchFamily="34" charset="0"/>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ar-SA" dirty="0"/>
              <a:t>هي القدرة على اتخاذ قرارات مناسبة أثناء الترجمة وتشمل اختيار الاستراتيجية الملائمة (ترجمة حرفية، تفسيرية، مكافئة، تكييف…) لحل المشكلات بشكل منهجي و القدرة على إدارة الوقت أثناء العمل لمراجعة النص وتقييمه ذاتيا لأنّ المترجم المحترف هو الذي  يختار الحل الأنسب، لا الأسهل، ويبرّر قراراته بناءً على فهم عميق للنّص والسّياق.</a:t>
            </a:r>
            <a:r>
              <a:rPr lang="ar-DZ" dirty="0"/>
              <a:t> </a:t>
            </a:r>
            <a:r>
              <a:rPr lang="ar-SA" dirty="0"/>
              <a:t>الكفاءة </a:t>
            </a:r>
            <a:r>
              <a:rPr lang="ar-SA" dirty="0" err="1"/>
              <a:t>الترجمية</a:t>
            </a:r>
            <a:r>
              <a:rPr lang="ar-SA" dirty="0"/>
              <a:t> هي منظومة متكاملة من القدرات يفهم بها المترجم النص لغوياً وثقافياً ويحلّله نصياً ويبحث عن الحلول المناسبة ويتخذ الاستراتيجية الأصح لإنتاج ترجمة سليمة ووظيفية</a:t>
            </a:r>
          </a:p>
        </p:txBody>
      </p:sp>
      <p:sp>
        <p:nvSpPr>
          <p:cNvPr id="3" name="ZoneTexte 2">
            <a:extLst>
              <a:ext uri="{FF2B5EF4-FFF2-40B4-BE49-F238E27FC236}">
                <a16:creationId xmlns:a16="http://schemas.microsoft.com/office/drawing/2014/main" xmlns="" id="{8FF81E9E-A861-18DF-0D2B-2290DEAB363E}"/>
              </a:ext>
            </a:extLst>
          </p:cNvPr>
          <p:cNvSpPr txBox="1"/>
          <p:nvPr/>
        </p:nvSpPr>
        <p:spPr>
          <a:xfrm>
            <a:off x="2956832" y="636115"/>
            <a:ext cx="6278336" cy="646331"/>
          </a:xfrm>
          <a:prstGeom prst="rect">
            <a:avLst/>
          </a:prstGeom>
          <a:noFill/>
        </p:spPr>
        <p:txBody>
          <a:bodyPr wrap="square">
            <a:spAutoFit/>
          </a:bodyPr>
          <a:lstStyle>
            <a:defPPr>
              <a:defRPr lang="en-US"/>
            </a:defPPr>
            <a:lvl1pPr algn="ctr">
              <a:defRPr sz="3600" b="1">
                <a:solidFill>
                  <a:schemeClr val="accent6"/>
                </a:solidFill>
                <a:cs typeface="+mj-cs"/>
              </a:defRPr>
            </a:lvl1pPr>
          </a:lstStyle>
          <a:p>
            <a:r>
              <a:rPr lang="ar-DZ" dirty="0">
                <a:solidFill>
                  <a:schemeClr val="bg2">
                    <a:lumMod val="60000"/>
                    <a:lumOff val="40000"/>
                  </a:schemeClr>
                </a:solidFill>
              </a:rPr>
              <a:t>مكوّنات الكفاءة </a:t>
            </a:r>
            <a:r>
              <a:rPr lang="ar-DZ" dirty="0" err="1">
                <a:solidFill>
                  <a:schemeClr val="bg2">
                    <a:lumMod val="60000"/>
                    <a:lumOff val="40000"/>
                  </a:schemeClr>
                </a:solidFill>
              </a:rPr>
              <a:t>الترجمية</a:t>
            </a:r>
            <a:r>
              <a:rPr lang="ar-DZ" dirty="0">
                <a:solidFill>
                  <a:schemeClr val="bg2">
                    <a:lumMod val="60000"/>
                    <a:lumOff val="40000"/>
                  </a:schemeClr>
                </a:solidFill>
              </a:rPr>
              <a:t> </a:t>
            </a:r>
          </a:p>
        </p:txBody>
      </p:sp>
      <p:cxnSp>
        <p:nvCxnSpPr>
          <p:cNvPr id="4" name="Connecteur droit 3">
            <a:extLst>
              <a:ext uri="{FF2B5EF4-FFF2-40B4-BE49-F238E27FC236}">
                <a16:creationId xmlns:a16="http://schemas.microsoft.com/office/drawing/2014/main" xmlns="" id="{303AA35E-9DDB-F0E6-7817-F879DFEBFF9B}"/>
              </a:ext>
            </a:extLst>
          </p:cNvPr>
          <p:cNvCxnSpPr>
            <a:cxnSpLocks/>
          </p:cNvCxnSpPr>
          <p:nvPr/>
        </p:nvCxnSpPr>
        <p:spPr>
          <a:xfrm>
            <a:off x="1428750" y="1282446"/>
            <a:ext cx="9472613"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pic>
        <p:nvPicPr>
          <p:cNvPr id="5" name="Image 4">
            <a:extLst>
              <a:ext uri="{FF2B5EF4-FFF2-40B4-BE49-F238E27FC236}">
                <a16:creationId xmlns:a16="http://schemas.microsoft.com/office/drawing/2014/main" xmlns="" id="{8E5E5A66-B8C8-552B-9AFF-54D93F5FAB8E}"/>
              </a:ext>
            </a:extLst>
          </p:cNvPr>
          <p:cNvPicPr>
            <a:picLocks noChangeAspect="1"/>
          </p:cNvPicPr>
          <p:nvPr/>
        </p:nvPicPr>
        <p:blipFill>
          <a:blip r:embed="rId2"/>
          <a:srcRect t="25778" b="18983"/>
          <a:stretch>
            <a:fillRect/>
          </a:stretch>
        </p:blipFill>
        <p:spPr>
          <a:xfrm>
            <a:off x="3433761" y="4502777"/>
            <a:ext cx="5555399" cy="1612274"/>
          </a:xfrm>
          <a:prstGeom prst="rect">
            <a:avLst/>
          </a:prstGeom>
        </p:spPr>
      </p:pic>
      <p:sp>
        <p:nvSpPr>
          <p:cNvPr id="7" name="ZoneTexte 6">
            <a:extLst>
              <a:ext uri="{FF2B5EF4-FFF2-40B4-BE49-F238E27FC236}">
                <a16:creationId xmlns:a16="http://schemas.microsoft.com/office/drawing/2014/main" xmlns="" id="{D9802F1D-818D-DC6D-F35B-4B159A2B971B}"/>
              </a:ext>
            </a:extLst>
          </p:cNvPr>
          <p:cNvSpPr txBox="1"/>
          <p:nvPr/>
        </p:nvSpPr>
        <p:spPr>
          <a:xfrm>
            <a:off x="2736666" y="1616534"/>
            <a:ext cx="7164571" cy="58477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r" rtl="1"/>
            <a:r>
              <a:rPr lang="ar-DZ" sz="3200" b="1" dirty="0">
                <a:solidFill>
                  <a:schemeClr val="tx2">
                    <a:lumMod val="75000"/>
                  </a:schemeClr>
                </a:solidFill>
                <a:latin typeface="Times New Roman" panose="02020603050405020304" pitchFamily="18" charset="0"/>
                <a:cs typeface="Times New Roman" panose="02020603050405020304" pitchFamily="18" charset="0"/>
              </a:rPr>
              <a:t>الكفاءة الاستراتيجية </a:t>
            </a:r>
            <a:r>
              <a:rPr lang="fr-FR" sz="3200" b="1" dirty="0">
                <a:solidFill>
                  <a:schemeClr val="tx2">
                    <a:lumMod val="75000"/>
                  </a:schemeClr>
                </a:solidFill>
                <a:latin typeface="Times New Roman" panose="02020603050405020304" pitchFamily="18" charset="0"/>
                <a:cs typeface="Times New Roman" panose="02020603050405020304" pitchFamily="18" charset="0"/>
              </a:rPr>
              <a:t>Strategic </a:t>
            </a:r>
            <a:r>
              <a:rPr lang="fr-FR" sz="3200" b="1" dirty="0" err="1">
                <a:solidFill>
                  <a:schemeClr val="tx2">
                    <a:lumMod val="75000"/>
                  </a:schemeClr>
                </a:solidFill>
                <a:latin typeface="Times New Roman" panose="02020603050405020304" pitchFamily="18" charset="0"/>
                <a:cs typeface="Times New Roman" panose="02020603050405020304" pitchFamily="18" charset="0"/>
              </a:rPr>
              <a:t>Competence</a:t>
            </a:r>
            <a:endParaRPr lang="fr-FR" sz="3200" b="1" dirty="0">
              <a:solidFill>
                <a:schemeClr val="tx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1581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xmlns="" id="{2CFF31EF-65C1-BF57-7A71-3A63F977C21A}"/>
              </a:ext>
            </a:extLst>
          </p:cNvPr>
          <p:cNvSpPr txBox="1"/>
          <p:nvPr/>
        </p:nvSpPr>
        <p:spPr>
          <a:xfrm>
            <a:off x="2956832" y="636115"/>
            <a:ext cx="6278336" cy="646331"/>
          </a:xfrm>
          <a:prstGeom prst="rect">
            <a:avLst/>
          </a:prstGeom>
          <a:noFill/>
        </p:spPr>
        <p:txBody>
          <a:bodyPr wrap="square">
            <a:spAutoFit/>
          </a:bodyPr>
          <a:lstStyle>
            <a:defPPr>
              <a:defRPr lang="en-US"/>
            </a:defPPr>
            <a:lvl1pPr algn="ctr">
              <a:defRPr sz="3600" b="1">
                <a:solidFill>
                  <a:schemeClr val="accent6"/>
                </a:solidFill>
                <a:cs typeface="+mj-cs"/>
              </a:defRPr>
            </a:lvl1pPr>
          </a:lstStyle>
          <a:p>
            <a:r>
              <a:rPr lang="ar-DZ" dirty="0">
                <a:solidFill>
                  <a:schemeClr val="bg2">
                    <a:lumMod val="60000"/>
                    <a:lumOff val="40000"/>
                  </a:schemeClr>
                </a:solidFill>
              </a:rPr>
              <a:t>مشاكل تعليمية الترجمة:</a:t>
            </a:r>
          </a:p>
        </p:txBody>
      </p:sp>
      <p:cxnSp>
        <p:nvCxnSpPr>
          <p:cNvPr id="3" name="Connecteur droit 2">
            <a:extLst>
              <a:ext uri="{FF2B5EF4-FFF2-40B4-BE49-F238E27FC236}">
                <a16:creationId xmlns:a16="http://schemas.microsoft.com/office/drawing/2014/main" xmlns="" id="{085293D3-1656-415A-3D1B-69C1D3EF9972}"/>
              </a:ext>
            </a:extLst>
          </p:cNvPr>
          <p:cNvCxnSpPr>
            <a:cxnSpLocks/>
          </p:cNvCxnSpPr>
          <p:nvPr/>
        </p:nvCxnSpPr>
        <p:spPr>
          <a:xfrm>
            <a:off x="1428750" y="1282446"/>
            <a:ext cx="9472613"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5" name="ZoneTexte 4">
            <a:extLst>
              <a:ext uri="{FF2B5EF4-FFF2-40B4-BE49-F238E27FC236}">
                <a16:creationId xmlns:a16="http://schemas.microsoft.com/office/drawing/2014/main" xmlns="" id="{297EC413-299A-06D6-21A7-32336645E929}"/>
              </a:ext>
            </a:extLst>
          </p:cNvPr>
          <p:cNvSpPr txBox="1"/>
          <p:nvPr/>
        </p:nvSpPr>
        <p:spPr>
          <a:xfrm>
            <a:off x="5011087" y="1720916"/>
            <a:ext cx="6328425" cy="4030527"/>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defPPr>
              <a:defRPr lang="en-US"/>
            </a:defPPr>
            <a:lvl1pPr algn="just" rtl="1">
              <a:lnSpc>
                <a:spcPct val="107000"/>
              </a:lnSpc>
              <a:spcAft>
                <a:spcPts val="800"/>
              </a:spcAft>
              <a:defRPr sz="2200">
                <a:solidFill>
                  <a:schemeClr val="bg1">
                    <a:lumMod val="10000"/>
                  </a:schemeClr>
                </a:solidFill>
                <a:effectLst/>
                <a:latin typeface="Calibri" panose="020F0502020204030204" pitchFamily="34" charset="0"/>
                <a:ea typeface="Calibri" panose="020F0502020204030204" pitchFamily="34" charset="0"/>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ar-DZ" sz="2400" dirty="0"/>
              <a:t>أُجريت دراسة لتقييم مستوى خريجي أقسام الترجمة، فبيّنت النتائج أن هؤلاء الخريجين يواجهون عدداً من الصعوبات المهنية، من أهمها:</a:t>
            </a:r>
          </a:p>
          <a:p>
            <a:pPr marL="342900" indent="-342900">
              <a:buFont typeface="Wingdings" panose="05000000000000000000" pitchFamily="2" charset="2"/>
              <a:buChar char="q"/>
            </a:pPr>
            <a:r>
              <a:rPr lang="ar-DZ" sz="2400" dirty="0"/>
              <a:t>ضعف القدرة على العمل تحت الضغط وعدم الالتزام بالآجال المحددة.</a:t>
            </a:r>
          </a:p>
          <a:p>
            <a:pPr marL="342900" indent="-342900">
              <a:buFont typeface="Wingdings" panose="05000000000000000000" pitchFamily="2" charset="2"/>
              <a:buChar char="q"/>
            </a:pPr>
            <a:r>
              <a:rPr lang="ar-DZ" sz="2400" dirty="0"/>
              <a:t>نقص في المعرفة التقنية الضرورية.</a:t>
            </a:r>
          </a:p>
          <a:p>
            <a:pPr marL="342900" indent="-342900">
              <a:buFont typeface="Wingdings" panose="05000000000000000000" pitchFamily="2" charset="2"/>
              <a:buChar char="q"/>
            </a:pPr>
            <a:r>
              <a:rPr lang="ar-DZ" sz="2400" dirty="0"/>
              <a:t>قصور في مهارات البحث التوثيقي السريع والمستقل للوصول إلى المعلومات اللازمة لحل المشكلات </a:t>
            </a:r>
            <a:r>
              <a:rPr lang="ar-DZ" sz="2400" dirty="0" err="1"/>
              <a:t>الترجمية</a:t>
            </a:r>
            <a:r>
              <a:rPr lang="ar-DZ" sz="2400" dirty="0"/>
              <a:t>.</a:t>
            </a:r>
          </a:p>
          <a:p>
            <a:pPr marL="342900" indent="-342900">
              <a:buFont typeface="Wingdings" panose="05000000000000000000" pitchFamily="2" charset="2"/>
              <a:buChar char="q"/>
            </a:pPr>
            <a:r>
              <a:rPr lang="ar-DZ" sz="2400" dirty="0"/>
              <a:t>عدم التحكم في الصيغ المصطلحية ذات الطابع التقني</a:t>
            </a:r>
          </a:p>
        </p:txBody>
      </p:sp>
      <p:pic>
        <p:nvPicPr>
          <p:cNvPr id="6" name="Image 5">
            <a:extLst>
              <a:ext uri="{FF2B5EF4-FFF2-40B4-BE49-F238E27FC236}">
                <a16:creationId xmlns:a16="http://schemas.microsoft.com/office/drawing/2014/main" xmlns="" id="{8A1E9485-6488-9772-5DDE-6DC824D86DC5}"/>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52488" y="2614616"/>
            <a:ext cx="4129811" cy="2357434"/>
          </a:xfrm>
          <a:prstGeom prst="rect">
            <a:avLst/>
          </a:prstGeom>
        </p:spPr>
      </p:pic>
    </p:spTree>
    <p:extLst>
      <p:ext uri="{BB962C8B-B14F-4D97-AF65-F5344CB8AC3E}">
        <p14:creationId xmlns:p14="http://schemas.microsoft.com/office/powerpoint/2010/main" val="2339643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xmlns="" id="{8B998B7A-FF43-A5C4-3CD7-780540473A0A}"/>
              </a:ext>
            </a:extLst>
          </p:cNvPr>
          <p:cNvSpPr txBox="1"/>
          <p:nvPr/>
        </p:nvSpPr>
        <p:spPr>
          <a:xfrm>
            <a:off x="5100638" y="1956101"/>
            <a:ext cx="6129337" cy="4030527"/>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defPPr>
              <a:defRPr lang="en-US"/>
            </a:defPPr>
            <a:lvl1pPr algn="just" rtl="1">
              <a:lnSpc>
                <a:spcPct val="107000"/>
              </a:lnSpc>
              <a:spcAft>
                <a:spcPts val="800"/>
              </a:spcAft>
              <a:defRPr sz="2200">
                <a:solidFill>
                  <a:schemeClr val="bg1">
                    <a:lumMod val="10000"/>
                  </a:schemeClr>
                </a:solidFill>
                <a:effectLst/>
                <a:latin typeface="Calibri" panose="020F0502020204030204" pitchFamily="34" charset="0"/>
                <a:ea typeface="Calibri" panose="020F0502020204030204" pitchFamily="34" charset="0"/>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342900" indent="-342900">
              <a:buFont typeface="Wingdings" panose="05000000000000000000" pitchFamily="2" charset="2"/>
              <a:buChar char="q"/>
            </a:pPr>
            <a:r>
              <a:rPr lang="ar-DZ" sz="2400" dirty="0"/>
              <a:t>محدودية معرفة تقنيات المعلومات والوسائل الرقمية الحديثة التي يعتمدها المترجمون المحترفون.</a:t>
            </a:r>
          </a:p>
          <a:p>
            <a:pPr marL="342900" indent="-342900">
              <a:buFont typeface="Wingdings" panose="05000000000000000000" pitchFamily="2" charset="2"/>
              <a:buChar char="q"/>
            </a:pPr>
            <a:r>
              <a:rPr lang="ar-DZ" sz="2400" dirty="0"/>
              <a:t>غياب مهارات المراجعة والتحرير اللغوي والإخراج النهائي للنص .</a:t>
            </a:r>
          </a:p>
          <a:p>
            <a:pPr marL="342900" indent="-342900">
              <a:buFont typeface="Wingdings" panose="05000000000000000000" pitchFamily="2" charset="2"/>
              <a:buChar char="q"/>
            </a:pPr>
            <a:r>
              <a:rPr lang="ar-DZ" sz="2400" dirty="0"/>
              <a:t>ضعف القدرة على ممارسة النقد الذاتي والعمل التعاوني ضمن فريق.</a:t>
            </a:r>
          </a:p>
          <a:p>
            <a:pPr marL="342900" indent="-342900">
              <a:buFont typeface="Wingdings" panose="05000000000000000000" pitchFamily="2" charset="2"/>
              <a:buChar char="q"/>
            </a:pPr>
            <a:r>
              <a:rPr lang="ar-DZ" sz="2400" dirty="0"/>
              <a:t>معرفة سطحية بعالم الأعمال والتجارة الدولية.</a:t>
            </a:r>
          </a:p>
          <a:p>
            <a:pPr marL="342900" indent="-342900">
              <a:buFont typeface="Wingdings" panose="05000000000000000000" pitchFamily="2" charset="2"/>
              <a:buChar char="q"/>
            </a:pPr>
            <a:r>
              <a:rPr lang="ar-DZ" sz="2400" dirty="0"/>
              <a:t>جهل نسبي بأنواع النصوص المتداولة في مكاتب الترجمة مثل العقود، والعروض التجارية، والتقارير. </a:t>
            </a:r>
          </a:p>
        </p:txBody>
      </p:sp>
      <p:sp>
        <p:nvSpPr>
          <p:cNvPr id="4" name="ZoneTexte 3">
            <a:extLst>
              <a:ext uri="{FF2B5EF4-FFF2-40B4-BE49-F238E27FC236}">
                <a16:creationId xmlns:a16="http://schemas.microsoft.com/office/drawing/2014/main" xmlns="" id="{ACFB9F1C-B618-6250-F72E-363BB9D5C410}"/>
              </a:ext>
            </a:extLst>
          </p:cNvPr>
          <p:cNvSpPr txBox="1"/>
          <p:nvPr/>
        </p:nvSpPr>
        <p:spPr>
          <a:xfrm>
            <a:off x="2956832" y="636115"/>
            <a:ext cx="6278336" cy="646331"/>
          </a:xfrm>
          <a:prstGeom prst="rect">
            <a:avLst/>
          </a:prstGeom>
          <a:noFill/>
        </p:spPr>
        <p:txBody>
          <a:bodyPr wrap="square">
            <a:spAutoFit/>
          </a:bodyPr>
          <a:lstStyle>
            <a:defPPr>
              <a:defRPr lang="en-US"/>
            </a:defPPr>
            <a:lvl1pPr algn="ctr">
              <a:defRPr sz="3600" b="1">
                <a:solidFill>
                  <a:schemeClr val="accent6"/>
                </a:solidFill>
                <a:cs typeface="+mj-cs"/>
              </a:defRPr>
            </a:lvl1pPr>
          </a:lstStyle>
          <a:p>
            <a:r>
              <a:rPr lang="ar-DZ" dirty="0">
                <a:solidFill>
                  <a:schemeClr val="bg2">
                    <a:lumMod val="60000"/>
                    <a:lumOff val="40000"/>
                  </a:schemeClr>
                </a:solidFill>
              </a:rPr>
              <a:t>مشاكل تعليمية الترجمة:</a:t>
            </a:r>
          </a:p>
        </p:txBody>
      </p:sp>
      <p:cxnSp>
        <p:nvCxnSpPr>
          <p:cNvPr id="5" name="Connecteur droit 4">
            <a:extLst>
              <a:ext uri="{FF2B5EF4-FFF2-40B4-BE49-F238E27FC236}">
                <a16:creationId xmlns:a16="http://schemas.microsoft.com/office/drawing/2014/main" xmlns="" id="{EF453AA8-4BCB-E6A1-FA3A-C2545C283883}"/>
              </a:ext>
            </a:extLst>
          </p:cNvPr>
          <p:cNvCxnSpPr>
            <a:cxnSpLocks/>
          </p:cNvCxnSpPr>
          <p:nvPr/>
        </p:nvCxnSpPr>
        <p:spPr>
          <a:xfrm>
            <a:off x="1428750" y="1282446"/>
            <a:ext cx="9472613"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pic>
        <p:nvPicPr>
          <p:cNvPr id="6" name="Image 5">
            <a:extLst>
              <a:ext uri="{FF2B5EF4-FFF2-40B4-BE49-F238E27FC236}">
                <a16:creationId xmlns:a16="http://schemas.microsoft.com/office/drawing/2014/main" xmlns="" id="{86D6BA09-598B-C386-920B-3E6583347521}"/>
              </a:ext>
            </a:extLst>
          </p:cNvPr>
          <p:cNvPicPr>
            <a:picLocks noChangeAspect="1"/>
          </p:cNvPicPr>
          <p:nvPr/>
        </p:nvPicPr>
        <p:blipFill>
          <a:blip r:embed="rId2"/>
          <a:stretch>
            <a:fillRect/>
          </a:stretch>
        </p:blipFill>
        <p:spPr>
          <a:xfrm>
            <a:off x="893157" y="2584787"/>
            <a:ext cx="4127350" cy="2359356"/>
          </a:xfrm>
          <a:prstGeom prst="rect">
            <a:avLst/>
          </a:prstGeom>
        </p:spPr>
      </p:pic>
    </p:spTree>
    <p:extLst>
      <p:ext uri="{BB962C8B-B14F-4D97-AF65-F5344CB8AC3E}">
        <p14:creationId xmlns:p14="http://schemas.microsoft.com/office/powerpoint/2010/main" val="3277491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xmlns="" id="{6A3F6293-A763-53FF-AFCD-521F55E6F33A}"/>
              </a:ext>
            </a:extLst>
          </p:cNvPr>
          <p:cNvSpPr txBox="1"/>
          <p:nvPr/>
        </p:nvSpPr>
        <p:spPr>
          <a:xfrm>
            <a:off x="1138237" y="888885"/>
            <a:ext cx="9915525" cy="46807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a:spAutoFit/>
          </a:bodyPr>
          <a:lstStyle>
            <a:defPPr>
              <a:defRPr lang="en-US"/>
            </a:defPPr>
            <a:lvl1pPr algn="just" rtl="1">
              <a:lnSpc>
                <a:spcPct val="107000"/>
              </a:lnSpc>
              <a:spcAft>
                <a:spcPts val="800"/>
              </a:spcAft>
              <a:defRPr sz="2400">
                <a:solidFill>
                  <a:schemeClr val="bg1">
                    <a:lumMod val="10000"/>
                  </a:schemeClr>
                </a:solidFill>
                <a:effectLst/>
                <a:latin typeface="Calibri" panose="020F0502020204030204" pitchFamily="34" charset="0"/>
                <a:ea typeface="Calibri" panose="020F0502020204030204" pitchFamily="34" charset="0"/>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ar-SA" dirty="0"/>
              <a:t>آخر ما نختم هذه المحاضرة هو مسرد  مصطلحي لاهم المصطلحات التي تطرقنا لها في المحاضرة</a:t>
            </a:r>
            <a:r>
              <a:rPr lang="fr-FR" dirty="0"/>
              <a:t>  </a:t>
            </a:r>
            <a:r>
              <a:rPr lang="ar-DZ" dirty="0"/>
              <a:t> : </a:t>
            </a:r>
            <a:endParaRPr lang="fr-FR" dirty="0"/>
          </a:p>
        </p:txBody>
      </p:sp>
      <p:graphicFrame>
        <p:nvGraphicFramePr>
          <p:cNvPr id="3" name="Tableau 2">
            <a:extLst>
              <a:ext uri="{FF2B5EF4-FFF2-40B4-BE49-F238E27FC236}">
                <a16:creationId xmlns:a16="http://schemas.microsoft.com/office/drawing/2014/main" xmlns="" id="{4E65C960-F987-5DA4-8362-0FD2339FA69F}"/>
              </a:ext>
            </a:extLst>
          </p:cNvPr>
          <p:cNvGraphicFramePr>
            <a:graphicFrameLocks noGrp="1"/>
          </p:cNvGraphicFramePr>
          <p:nvPr>
            <p:extLst>
              <p:ext uri="{D42A27DB-BD31-4B8C-83A1-F6EECF244321}">
                <p14:modId xmlns:p14="http://schemas.microsoft.com/office/powerpoint/2010/main" val="767104086"/>
              </p:ext>
            </p:extLst>
          </p:nvPr>
        </p:nvGraphicFramePr>
        <p:xfrm>
          <a:off x="3886202" y="1600200"/>
          <a:ext cx="7272336" cy="3657600"/>
        </p:xfrm>
        <a:graphic>
          <a:graphicData uri="http://schemas.openxmlformats.org/drawingml/2006/table">
            <a:tbl>
              <a:tblPr firstRow="1" bandRow="1">
                <a:tableStyleId>{B301B821-A1FF-4177-AEE7-76D212191A09}</a:tableStyleId>
              </a:tblPr>
              <a:tblGrid>
                <a:gridCol w="4086224">
                  <a:extLst>
                    <a:ext uri="{9D8B030D-6E8A-4147-A177-3AD203B41FA5}">
                      <a16:colId xmlns:a16="http://schemas.microsoft.com/office/drawing/2014/main" xmlns="" val="3172323439"/>
                    </a:ext>
                  </a:extLst>
                </a:gridCol>
                <a:gridCol w="3186112">
                  <a:extLst>
                    <a:ext uri="{9D8B030D-6E8A-4147-A177-3AD203B41FA5}">
                      <a16:colId xmlns:a16="http://schemas.microsoft.com/office/drawing/2014/main" xmlns="" val="3878556743"/>
                    </a:ext>
                  </a:extLst>
                </a:gridCol>
              </a:tblGrid>
              <a:tr h="370840">
                <a:tc>
                  <a:txBody>
                    <a:bodyPr/>
                    <a:lstStyle/>
                    <a:p>
                      <a:pPr algn="r"/>
                      <a:r>
                        <a:rPr lang="ar-SA" sz="2400" b="1" dirty="0">
                          <a:solidFill>
                            <a:schemeClr val="bg2"/>
                          </a:solidFill>
                          <a:cs typeface="+mj-cs"/>
                        </a:rPr>
                        <a:t>المصطلح باللغة الفرنسية</a:t>
                      </a:r>
                      <a:endParaRPr lang="fr-FR" sz="2400" b="1" dirty="0">
                        <a:solidFill>
                          <a:schemeClr val="bg2"/>
                        </a:solidFill>
                        <a:latin typeface="Times New Roman" panose="02020603050405020304" pitchFamily="18" charset="0"/>
                        <a:cs typeface="+mj-cs"/>
                      </a:endParaRPr>
                    </a:p>
                  </a:txBody>
                  <a:tcPr>
                    <a:lnR w="12700" cap="flat" cmpd="sng" algn="ctr">
                      <a:solidFill>
                        <a:schemeClr val="accent1"/>
                      </a:solidFill>
                      <a:prstDash val="solid"/>
                      <a:round/>
                      <a:headEnd type="none" w="med" len="med"/>
                      <a:tailEnd type="none" w="med" len="med"/>
                    </a:lnR>
                    <a:solidFill>
                      <a:schemeClr val="tx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2400" b="1" dirty="0">
                          <a:solidFill>
                            <a:schemeClr val="bg2"/>
                          </a:solidFill>
                          <a:cs typeface="+mj-cs"/>
                        </a:rPr>
                        <a:t>المصطلح باللغة العربية</a:t>
                      </a:r>
                      <a:endParaRPr lang="fr-FR" sz="2400" b="1" dirty="0">
                        <a:solidFill>
                          <a:schemeClr val="bg2"/>
                        </a:solidFill>
                        <a:effectLst/>
                        <a:latin typeface="Calibri" panose="020F0502020204030204" pitchFamily="34" charset="0"/>
                        <a:ea typeface="Calibri" panose="020F0502020204030204" pitchFamily="34" charset="0"/>
                        <a:cs typeface="+mj-cs"/>
                      </a:endParaRPr>
                    </a:p>
                  </a:txBody>
                  <a:tcPr>
                    <a:lnL w="12700" cap="flat" cmpd="sng" algn="ctr">
                      <a:solidFill>
                        <a:schemeClr val="accent1"/>
                      </a:solidFill>
                      <a:prstDash val="solid"/>
                      <a:round/>
                      <a:headEnd type="none" w="med" len="med"/>
                      <a:tailEnd type="none" w="med" len="med"/>
                    </a:lnL>
                    <a:solidFill>
                      <a:schemeClr val="tx1"/>
                    </a:solidFill>
                  </a:tcPr>
                </a:tc>
                <a:extLst>
                  <a:ext uri="{0D108BD9-81ED-4DB2-BD59-A6C34878D82A}">
                    <a16:rowId xmlns:a16="http://schemas.microsoft.com/office/drawing/2014/main" xmlns="" val="1156710868"/>
                  </a:ext>
                </a:extLst>
              </a:tr>
              <a:tr h="370840">
                <a:tc>
                  <a:txBody>
                    <a:bodyPr/>
                    <a:lstStyle/>
                    <a:p>
                      <a:r>
                        <a:rPr lang="fr-FR" sz="2200" b="1" dirty="0">
                          <a:solidFill>
                            <a:schemeClr val="bg1"/>
                          </a:solidFill>
                          <a:effectLst/>
                          <a:latin typeface="Arial" panose="020B0604020202020204" pitchFamily="34" charset="0"/>
                          <a:cs typeface="Arial" panose="020B0604020202020204" pitchFamily="34" charset="0"/>
                        </a:rPr>
                        <a:t>Didactique de la traduction</a:t>
                      </a:r>
                    </a:p>
                  </a:txBody>
                  <a:tcPr>
                    <a:lnR w="12700" cap="flat" cmpd="sng" algn="ctr">
                      <a:solidFill>
                        <a:schemeClr val="accent1"/>
                      </a:solidFill>
                      <a:prstDash val="solid"/>
                      <a:round/>
                      <a:headEnd type="none" w="med" len="med"/>
                      <a:tailEnd type="none" w="med" len="med"/>
                    </a:lnR>
                    <a:solidFill>
                      <a:schemeClr val="tx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2400" b="1" dirty="0">
                          <a:solidFill>
                            <a:schemeClr val="bg1"/>
                          </a:solidFill>
                          <a:effectLst/>
                          <a:cs typeface="+mj-cs"/>
                        </a:rPr>
                        <a:t>تعليمية الترجمة</a:t>
                      </a:r>
                      <a:endParaRPr lang="fr-FR" sz="2400" b="1" dirty="0">
                        <a:solidFill>
                          <a:schemeClr val="bg1"/>
                        </a:solidFill>
                        <a:effectLst/>
                        <a:latin typeface="Calibri" panose="020F0502020204030204" pitchFamily="34" charset="0"/>
                        <a:ea typeface="Calibri" panose="020F0502020204030204" pitchFamily="34" charset="0"/>
                        <a:cs typeface="+mj-cs"/>
                      </a:endParaRPr>
                    </a:p>
                  </a:txBody>
                  <a:tcPr>
                    <a:lnL w="12700" cap="flat" cmpd="sng" algn="ctr">
                      <a:solidFill>
                        <a:schemeClr val="accent1"/>
                      </a:solidFill>
                      <a:prstDash val="solid"/>
                      <a:round/>
                      <a:headEnd type="none" w="med" len="med"/>
                      <a:tailEnd type="none" w="med" len="med"/>
                    </a:lnL>
                    <a:solidFill>
                      <a:schemeClr val="tx1"/>
                    </a:solidFill>
                  </a:tcPr>
                </a:tc>
                <a:extLst>
                  <a:ext uri="{0D108BD9-81ED-4DB2-BD59-A6C34878D82A}">
                    <a16:rowId xmlns:a16="http://schemas.microsoft.com/office/drawing/2014/main" xmlns="" val="2857211611"/>
                  </a:ext>
                </a:extLst>
              </a:tr>
              <a:tr h="370840">
                <a:tc>
                  <a:txBody>
                    <a:bodyPr/>
                    <a:lstStyle/>
                    <a:p>
                      <a:r>
                        <a:rPr lang="fr-FR" sz="2200" b="1" dirty="0">
                          <a:solidFill>
                            <a:schemeClr val="bg1"/>
                          </a:solidFill>
                          <a:effectLst/>
                          <a:latin typeface="Arial" panose="020B0604020202020204" pitchFamily="34" charset="0"/>
                          <a:cs typeface="Arial" panose="020B0604020202020204" pitchFamily="34" charset="0"/>
                        </a:rPr>
                        <a:t>Compétence traductive</a:t>
                      </a:r>
                    </a:p>
                  </a:txBody>
                  <a:tcPr>
                    <a:lnR w="12700" cap="flat" cmpd="sng" algn="ctr">
                      <a:solidFill>
                        <a:schemeClr val="accent1"/>
                      </a:solidFill>
                      <a:prstDash val="solid"/>
                      <a:round/>
                      <a:headEnd type="none" w="med" len="med"/>
                      <a:tailEnd type="none" w="med" len="med"/>
                    </a:lnR>
                    <a:solidFill>
                      <a:schemeClr val="tx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2400" b="1" dirty="0">
                          <a:solidFill>
                            <a:schemeClr val="bg1"/>
                          </a:solidFill>
                          <a:effectLst/>
                          <a:cs typeface="+mj-cs"/>
                        </a:rPr>
                        <a:t>الكفاءة </a:t>
                      </a:r>
                      <a:r>
                        <a:rPr lang="ar-SA" sz="2400" b="1" dirty="0" err="1">
                          <a:solidFill>
                            <a:schemeClr val="bg1"/>
                          </a:solidFill>
                          <a:effectLst/>
                          <a:cs typeface="+mj-cs"/>
                        </a:rPr>
                        <a:t>الترجمية</a:t>
                      </a:r>
                      <a:endParaRPr lang="ar-SA" sz="2400" b="1" dirty="0">
                        <a:solidFill>
                          <a:schemeClr val="bg1"/>
                        </a:solidFill>
                        <a:effectLst/>
                        <a:cs typeface="+mj-cs"/>
                      </a:endParaRPr>
                    </a:p>
                  </a:txBody>
                  <a:tcPr>
                    <a:lnL w="12700" cap="flat" cmpd="sng" algn="ctr">
                      <a:solidFill>
                        <a:schemeClr val="accent1"/>
                      </a:solidFill>
                      <a:prstDash val="solid"/>
                      <a:round/>
                      <a:headEnd type="none" w="med" len="med"/>
                      <a:tailEnd type="none" w="med" len="med"/>
                    </a:lnL>
                    <a:solidFill>
                      <a:schemeClr val="tx1"/>
                    </a:solidFill>
                  </a:tcPr>
                </a:tc>
                <a:extLst>
                  <a:ext uri="{0D108BD9-81ED-4DB2-BD59-A6C34878D82A}">
                    <a16:rowId xmlns:a16="http://schemas.microsoft.com/office/drawing/2014/main" xmlns="" val="4161839189"/>
                  </a:ext>
                </a:extLst>
              </a:tr>
              <a:tr h="370840">
                <a:tc>
                  <a:txBody>
                    <a:bodyPr/>
                    <a:lstStyle/>
                    <a:p>
                      <a:r>
                        <a:rPr lang="fr-FR" sz="2200" b="1" dirty="0">
                          <a:solidFill>
                            <a:schemeClr val="bg1"/>
                          </a:solidFill>
                          <a:effectLst/>
                          <a:latin typeface="Arial" panose="020B0604020202020204" pitchFamily="34" charset="0"/>
                          <a:cs typeface="Arial" panose="020B0604020202020204" pitchFamily="34" charset="0"/>
                        </a:rPr>
                        <a:t>Compétence textuelle</a:t>
                      </a:r>
                    </a:p>
                  </a:txBody>
                  <a:tcPr>
                    <a:lnR w="12700" cap="flat" cmpd="sng" algn="ctr">
                      <a:solidFill>
                        <a:schemeClr val="accent1"/>
                      </a:solidFill>
                      <a:prstDash val="solid"/>
                      <a:round/>
                      <a:headEnd type="none" w="med" len="med"/>
                      <a:tailEnd type="none" w="med" len="med"/>
                    </a:lnR>
                    <a:solidFill>
                      <a:schemeClr val="tx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2400" b="1" dirty="0">
                          <a:solidFill>
                            <a:schemeClr val="bg1"/>
                          </a:solidFill>
                          <a:effectLst/>
                          <a:cs typeface="+mj-cs"/>
                        </a:rPr>
                        <a:t>الك</a:t>
                      </a:r>
                      <a:r>
                        <a:rPr lang="ar-DZ" sz="2400" b="1" dirty="0">
                          <a:solidFill>
                            <a:schemeClr val="bg1"/>
                          </a:solidFill>
                          <a:effectLst/>
                          <a:cs typeface="+mj-cs"/>
                        </a:rPr>
                        <a:t>ف</a:t>
                      </a:r>
                      <a:r>
                        <a:rPr lang="ar-SA" sz="2400" b="1" dirty="0" err="1">
                          <a:solidFill>
                            <a:schemeClr val="bg1"/>
                          </a:solidFill>
                          <a:effectLst/>
                          <a:cs typeface="+mj-cs"/>
                        </a:rPr>
                        <a:t>اءة</a:t>
                      </a:r>
                      <a:r>
                        <a:rPr lang="ar-SA" sz="2400" b="1" dirty="0">
                          <a:solidFill>
                            <a:schemeClr val="bg1"/>
                          </a:solidFill>
                          <a:effectLst/>
                          <a:cs typeface="+mj-cs"/>
                        </a:rPr>
                        <a:t> النصية</a:t>
                      </a:r>
                      <a:endParaRPr lang="fr-FR" sz="2400" b="1" dirty="0">
                        <a:solidFill>
                          <a:schemeClr val="bg1"/>
                        </a:solidFill>
                        <a:effectLst/>
                        <a:latin typeface="Calibri" panose="020F0502020204030204" pitchFamily="34" charset="0"/>
                        <a:ea typeface="Calibri" panose="020F0502020204030204" pitchFamily="34" charset="0"/>
                        <a:cs typeface="+mj-cs"/>
                      </a:endParaRPr>
                    </a:p>
                  </a:txBody>
                  <a:tcPr>
                    <a:lnL w="12700" cap="flat" cmpd="sng" algn="ctr">
                      <a:solidFill>
                        <a:schemeClr val="accent1"/>
                      </a:solidFill>
                      <a:prstDash val="solid"/>
                      <a:round/>
                      <a:headEnd type="none" w="med" len="med"/>
                      <a:tailEnd type="none" w="med" len="med"/>
                    </a:lnL>
                    <a:solidFill>
                      <a:schemeClr val="tx1"/>
                    </a:solidFill>
                  </a:tcPr>
                </a:tc>
                <a:extLst>
                  <a:ext uri="{0D108BD9-81ED-4DB2-BD59-A6C34878D82A}">
                    <a16:rowId xmlns:a16="http://schemas.microsoft.com/office/drawing/2014/main" xmlns="" val="566780276"/>
                  </a:ext>
                </a:extLst>
              </a:tr>
              <a:tr h="370840">
                <a:tc>
                  <a:txBody>
                    <a:bodyPr/>
                    <a:lstStyle/>
                    <a:p>
                      <a:r>
                        <a:rPr lang="fr-FR" sz="2200" b="1" dirty="0">
                          <a:solidFill>
                            <a:schemeClr val="bg1"/>
                          </a:solidFill>
                          <a:effectLst/>
                          <a:latin typeface="Arial" panose="020B0604020202020204" pitchFamily="34" charset="0"/>
                          <a:cs typeface="Arial" panose="020B0604020202020204" pitchFamily="34" charset="0"/>
                        </a:rPr>
                        <a:t>Compétence linguistique</a:t>
                      </a:r>
                    </a:p>
                  </a:txBody>
                  <a:tcPr>
                    <a:lnR w="12700" cap="flat" cmpd="sng" algn="ctr">
                      <a:solidFill>
                        <a:schemeClr val="accent1"/>
                      </a:solidFill>
                      <a:prstDash val="solid"/>
                      <a:round/>
                      <a:headEnd type="none" w="med" len="med"/>
                      <a:tailEnd type="none" w="med" len="med"/>
                    </a:lnR>
                    <a:solidFill>
                      <a:schemeClr val="tx1"/>
                    </a:solidFill>
                  </a:tcPr>
                </a:tc>
                <a:tc>
                  <a:txBody>
                    <a:bodyPr/>
                    <a:lstStyle/>
                    <a:p>
                      <a:pPr algn="r"/>
                      <a:r>
                        <a:rPr lang="ar-SA" sz="2400" b="1" dirty="0">
                          <a:solidFill>
                            <a:schemeClr val="bg1"/>
                          </a:solidFill>
                          <a:effectLst/>
                          <a:cs typeface="+mj-cs"/>
                        </a:rPr>
                        <a:t>الكفاءة اللغوية</a:t>
                      </a:r>
                    </a:p>
                  </a:txBody>
                  <a:tcPr>
                    <a:lnL w="12700" cap="flat" cmpd="sng" algn="ctr">
                      <a:solidFill>
                        <a:schemeClr val="accent1"/>
                      </a:solidFill>
                      <a:prstDash val="solid"/>
                      <a:round/>
                      <a:headEnd type="none" w="med" len="med"/>
                      <a:tailEnd type="none" w="med" len="med"/>
                    </a:lnL>
                    <a:solidFill>
                      <a:schemeClr val="tx1"/>
                    </a:solidFill>
                  </a:tcPr>
                </a:tc>
                <a:extLst>
                  <a:ext uri="{0D108BD9-81ED-4DB2-BD59-A6C34878D82A}">
                    <a16:rowId xmlns:a16="http://schemas.microsoft.com/office/drawing/2014/main" xmlns="" val="3068982021"/>
                  </a:ext>
                </a:extLst>
              </a:tr>
              <a:tr h="370840">
                <a:tc>
                  <a:txBody>
                    <a:bodyPr/>
                    <a:lstStyle/>
                    <a:p>
                      <a:r>
                        <a:rPr lang="fr-FR" sz="2200" b="1" dirty="0">
                          <a:solidFill>
                            <a:schemeClr val="bg1"/>
                          </a:solidFill>
                          <a:effectLst/>
                          <a:latin typeface="Arial" panose="020B0604020202020204" pitchFamily="34" charset="0"/>
                          <a:cs typeface="Arial" panose="020B0604020202020204" pitchFamily="34" charset="0"/>
                        </a:rPr>
                        <a:t>Compétence culturelle</a:t>
                      </a:r>
                    </a:p>
                  </a:txBody>
                  <a:tcPr>
                    <a:lnR w="12700" cap="flat" cmpd="sng" algn="ctr">
                      <a:solidFill>
                        <a:schemeClr val="accent1"/>
                      </a:solidFill>
                      <a:prstDash val="solid"/>
                      <a:round/>
                      <a:headEnd type="none" w="med" len="med"/>
                      <a:tailEnd type="none" w="med" len="med"/>
                    </a:lnR>
                    <a:solidFill>
                      <a:schemeClr val="tx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2400" b="1" dirty="0">
                          <a:solidFill>
                            <a:schemeClr val="bg1"/>
                          </a:solidFill>
                          <a:effectLst/>
                          <a:cs typeface="+mj-cs"/>
                        </a:rPr>
                        <a:t>الكفاءة الثقافية</a:t>
                      </a:r>
                    </a:p>
                  </a:txBody>
                  <a:tcPr>
                    <a:lnL w="12700" cap="flat" cmpd="sng" algn="ctr">
                      <a:solidFill>
                        <a:schemeClr val="accent1"/>
                      </a:solidFill>
                      <a:prstDash val="solid"/>
                      <a:round/>
                      <a:headEnd type="none" w="med" len="med"/>
                      <a:tailEnd type="none" w="med" len="med"/>
                    </a:lnL>
                    <a:solidFill>
                      <a:schemeClr val="tx1"/>
                    </a:solidFill>
                  </a:tcPr>
                </a:tc>
                <a:extLst>
                  <a:ext uri="{0D108BD9-81ED-4DB2-BD59-A6C34878D82A}">
                    <a16:rowId xmlns:a16="http://schemas.microsoft.com/office/drawing/2014/main" xmlns="" val="2170744161"/>
                  </a:ext>
                </a:extLst>
              </a:tr>
              <a:tr h="370840">
                <a:tc>
                  <a:txBody>
                    <a:bodyPr/>
                    <a:lstStyle/>
                    <a:p>
                      <a:r>
                        <a:rPr lang="fr-FR" sz="2200" b="1" dirty="0">
                          <a:solidFill>
                            <a:schemeClr val="bg1"/>
                          </a:solidFill>
                          <a:effectLst/>
                          <a:latin typeface="Arial" panose="020B0604020202020204" pitchFamily="34" charset="0"/>
                          <a:cs typeface="Arial" panose="020B0604020202020204" pitchFamily="34" charset="0"/>
                        </a:rPr>
                        <a:t>Compétence stratégique</a:t>
                      </a:r>
                    </a:p>
                  </a:txBody>
                  <a:tcPr>
                    <a:lnR w="12700" cap="flat" cmpd="sng" algn="ctr">
                      <a:solidFill>
                        <a:schemeClr val="accent1"/>
                      </a:solidFill>
                      <a:prstDash val="solid"/>
                      <a:round/>
                      <a:headEnd type="none" w="med" len="med"/>
                      <a:tailEnd type="none" w="med" len="med"/>
                    </a:lnR>
                    <a:solidFill>
                      <a:schemeClr val="tx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2400" b="1" dirty="0">
                          <a:solidFill>
                            <a:schemeClr val="bg1"/>
                          </a:solidFill>
                          <a:effectLst/>
                          <a:cs typeface="+mj-cs"/>
                        </a:rPr>
                        <a:t>الكفاءة الاستراتيجية</a:t>
                      </a:r>
                    </a:p>
                  </a:txBody>
                  <a:tcPr>
                    <a:lnL w="12700" cap="flat" cmpd="sng" algn="ctr">
                      <a:solidFill>
                        <a:schemeClr val="accent1"/>
                      </a:solidFill>
                      <a:prstDash val="solid"/>
                      <a:round/>
                      <a:headEnd type="none" w="med" len="med"/>
                      <a:tailEnd type="none" w="med" len="med"/>
                    </a:lnL>
                    <a:solidFill>
                      <a:schemeClr val="tx1"/>
                    </a:solidFill>
                  </a:tcPr>
                </a:tc>
                <a:extLst>
                  <a:ext uri="{0D108BD9-81ED-4DB2-BD59-A6C34878D82A}">
                    <a16:rowId xmlns:a16="http://schemas.microsoft.com/office/drawing/2014/main" xmlns="" val="4165723103"/>
                  </a:ext>
                </a:extLst>
              </a:tr>
              <a:tr h="370840">
                <a:tc>
                  <a:txBody>
                    <a:bodyPr/>
                    <a:lstStyle/>
                    <a:p>
                      <a:r>
                        <a:rPr lang="fr-FR" sz="2200" b="1" dirty="0">
                          <a:solidFill>
                            <a:schemeClr val="bg1"/>
                          </a:solidFill>
                          <a:effectLst/>
                          <a:latin typeface="Arial" panose="020B0604020202020204" pitchFamily="34" charset="0"/>
                          <a:cs typeface="Arial" panose="020B0604020202020204" pitchFamily="34" charset="0"/>
                        </a:rPr>
                        <a:t>Compétence de recherche</a:t>
                      </a:r>
                    </a:p>
                  </a:txBody>
                  <a:tcPr>
                    <a:lnR w="12700" cap="flat" cmpd="sng" algn="ctr">
                      <a:solidFill>
                        <a:schemeClr val="accent1"/>
                      </a:solidFill>
                      <a:prstDash val="solid"/>
                      <a:round/>
                      <a:headEnd type="none" w="med" len="med"/>
                      <a:tailEnd type="none" w="med" len="med"/>
                    </a:lnR>
                    <a:solidFill>
                      <a:schemeClr val="tx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2400" b="1" dirty="0">
                          <a:solidFill>
                            <a:schemeClr val="bg1"/>
                          </a:solidFill>
                          <a:effectLst/>
                          <a:cs typeface="+mj-cs"/>
                        </a:rPr>
                        <a:t>الكفاءة البحثية</a:t>
                      </a:r>
                    </a:p>
                  </a:txBody>
                  <a:tcPr>
                    <a:lnL w="12700" cap="flat" cmpd="sng" algn="ctr">
                      <a:solidFill>
                        <a:schemeClr val="accent1"/>
                      </a:solidFill>
                      <a:prstDash val="solid"/>
                      <a:round/>
                      <a:headEnd type="none" w="med" len="med"/>
                      <a:tailEnd type="none" w="med" len="med"/>
                    </a:lnL>
                    <a:solidFill>
                      <a:schemeClr val="tx1"/>
                    </a:solidFill>
                  </a:tcPr>
                </a:tc>
                <a:extLst>
                  <a:ext uri="{0D108BD9-81ED-4DB2-BD59-A6C34878D82A}">
                    <a16:rowId xmlns:a16="http://schemas.microsoft.com/office/drawing/2014/main" xmlns="" val="4151993784"/>
                  </a:ext>
                </a:extLst>
              </a:tr>
            </a:tbl>
          </a:graphicData>
        </a:graphic>
      </p:graphicFrame>
      <p:pic>
        <p:nvPicPr>
          <p:cNvPr id="5" name="Image 4">
            <a:extLst>
              <a:ext uri="{FF2B5EF4-FFF2-40B4-BE49-F238E27FC236}">
                <a16:creationId xmlns:a16="http://schemas.microsoft.com/office/drawing/2014/main" xmlns="" id="{8B2B595C-3132-F077-F036-776B70CA5E81}"/>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138236" y="2292465"/>
            <a:ext cx="2647951" cy="2647951"/>
          </a:xfrm>
          <a:prstGeom prst="rect">
            <a:avLst/>
          </a:prstGeom>
        </p:spPr>
      </p:pic>
    </p:spTree>
    <p:extLst>
      <p:ext uri="{BB962C8B-B14F-4D97-AF65-F5344CB8AC3E}">
        <p14:creationId xmlns:p14="http://schemas.microsoft.com/office/powerpoint/2010/main" val="2819069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xmlns="" id="{FC9DA0D8-265D-BEEA-554B-227F0A5DCC78}"/>
              </a:ext>
            </a:extLst>
          </p:cNvPr>
          <p:cNvSpPr txBox="1"/>
          <p:nvPr/>
        </p:nvSpPr>
        <p:spPr>
          <a:xfrm>
            <a:off x="902494" y="1633957"/>
            <a:ext cx="10387012" cy="3590085"/>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defPPr>
              <a:defRPr lang="en-US"/>
            </a:defPPr>
            <a:lvl1pPr algn="just" rtl="1">
              <a:lnSpc>
                <a:spcPct val="107000"/>
              </a:lnSpc>
              <a:spcAft>
                <a:spcPts val="800"/>
              </a:spcAft>
              <a:defRPr sz="2200">
                <a:solidFill>
                  <a:schemeClr val="bg1">
                    <a:lumMod val="10000"/>
                  </a:schemeClr>
                </a:solidFill>
                <a:effectLst/>
                <a:latin typeface="Calibri" panose="020F0502020204030204" pitchFamily="34" charset="0"/>
                <a:ea typeface="Calibri" panose="020F0502020204030204" pitchFamily="34" charset="0"/>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342900" indent="-342900">
              <a:buFont typeface="Wingdings" panose="05000000000000000000" pitchFamily="2" charset="2"/>
              <a:buChar char="q"/>
            </a:pPr>
            <a:r>
              <a:rPr lang="ar-SA" dirty="0"/>
              <a:t>بن يربح </a:t>
            </a:r>
            <a:r>
              <a:rPr lang="ar-SA" dirty="0" err="1"/>
              <a:t>نذير،ملفات</a:t>
            </a:r>
            <a:r>
              <a:rPr lang="ar-SA" dirty="0"/>
              <a:t> </a:t>
            </a:r>
            <a:r>
              <a:rPr lang="ar-SA" dirty="0" err="1"/>
              <a:t>سيكوتربوية</a:t>
            </a:r>
            <a:r>
              <a:rPr lang="ar-SA" dirty="0"/>
              <a:t> تعليمية، دار هومه للطباعة و النشر و </a:t>
            </a:r>
            <a:r>
              <a:rPr lang="ar-SA" dirty="0" err="1"/>
              <a:t>التوزيع،الجزائر</a:t>
            </a:r>
            <a:r>
              <a:rPr lang="ar-SA" dirty="0"/>
              <a:t>، 2010، </a:t>
            </a:r>
            <a:endParaRPr lang="fr-FR" dirty="0"/>
          </a:p>
          <a:p>
            <a:r>
              <a:rPr lang="ar-DZ" dirty="0"/>
              <a:t>محمد صالح سمك  ، </a:t>
            </a:r>
            <a:r>
              <a:rPr lang="ar-SA" dirty="0"/>
              <a:t>الانطباعات المسلكية و </a:t>
            </a:r>
            <a:r>
              <a:rPr lang="ar-DZ" dirty="0"/>
              <a:t>فن تدريس اللغة العربية و أنماطها العملية ،  ، دار الفكر العربي</a:t>
            </a:r>
            <a:r>
              <a:rPr lang="fr-FR" dirty="0"/>
              <a:t>  </a:t>
            </a:r>
          </a:p>
          <a:p>
            <a:pPr marL="342900" indent="-342900">
              <a:buFont typeface="Wingdings" panose="05000000000000000000" pitchFamily="2" charset="2"/>
              <a:buChar char="q"/>
            </a:pPr>
            <a:r>
              <a:rPr lang="ar-SA" dirty="0"/>
              <a:t>لسان العرب ، ابن منظور، بيروت، الطبعة الثالثة 1994، مادة </a:t>
            </a:r>
            <a:r>
              <a:rPr lang="ar-SA" dirty="0" err="1"/>
              <a:t>ع،ل،م</a:t>
            </a:r>
            <a:endParaRPr lang="fr-FR" dirty="0"/>
          </a:p>
          <a:p>
            <a:r>
              <a:rPr lang="ar-SA" dirty="0"/>
              <a:t>الفيروز ابادي، المحيط ، الجزء الرابع ، فصل العين ، باب الميم </a:t>
            </a:r>
            <a:endParaRPr lang="fr-FR" dirty="0"/>
          </a:p>
          <a:p>
            <a:pPr marL="342900" indent="-342900">
              <a:buFont typeface="Wingdings" panose="05000000000000000000" pitchFamily="2" charset="2"/>
              <a:buChar char="q"/>
            </a:pPr>
            <a:r>
              <a:rPr lang="ar-SA" dirty="0"/>
              <a:t>محمد </a:t>
            </a:r>
            <a:r>
              <a:rPr lang="ar-SA" dirty="0" err="1"/>
              <a:t>توينجي</a:t>
            </a:r>
            <a:r>
              <a:rPr lang="ar-SA" dirty="0"/>
              <a:t> ، المفصل في الأدب ، الدار العلمية، الطبعة الثانية ، بيروت ،  الجزء الأول </a:t>
            </a:r>
            <a:endParaRPr lang="fr-FR" dirty="0"/>
          </a:p>
          <a:p>
            <a:pPr marL="342900" indent="-342900">
              <a:buFont typeface="Wingdings" panose="05000000000000000000" pitchFamily="2" charset="2"/>
              <a:buChar char="q"/>
            </a:pPr>
            <a:r>
              <a:rPr lang="fr-FR" dirty="0"/>
              <a:t> </a:t>
            </a:r>
            <a:r>
              <a:rPr lang="ar-SA" dirty="0"/>
              <a:t>منصوري عبد الحق ، التعليمية العامة و علم النفس  ، وحدة اللغة العربية  ، وزارة التربية ، الجزائر ، الطبعة الأولى ،1999 . </a:t>
            </a:r>
            <a:endParaRPr lang="fr-FR" dirty="0"/>
          </a:p>
          <a:p>
            <a:pPr marL="342900" indent="-342900" rtl="0">
              <a:buFont typeface="Wingdings" panose="05000000000000000000" pitchFamily="2" charset="2"/>
              <a:buChar char="q"/>
            </a:pPr>
            <a:r>
              <a:rPr lang="en-US" dirty="0"/>
              <a:t>The editors of  </a:t>
            </a:r>
            <a:r>
              <a:rPr lang="en-US" dirty="0" err="1"/>
              <a:t>Encyclopaedia</a:t>
            </a:r>
            <a:r>
              <a:rPr lang="en-US" dirty="0"/>
              <a:t> Britannica – Didactic – www.britannica .com  - 30/6/2018</a:t>
            </a:r>
            <a:endParaRPr lang="fr-FR" dirty="0"/>
          </a:p>
        </p:txBody>
      </p:sp>
      <p:sp>
        <p:nvSpPr>
          <p:cNvPr id="4" name="ZoneTexte 3">
            <a:extLst>
              <a:ext uri="{FF2B5EF4-FFF2-40B4-BE49-F238E27FC236}">
                <a16:creationId xmlns:a16="http://schemas.microsoft.com/office/drawing/2014/main" xmlns="" id="{C5A16486-12D4-68CF-D6DD-5C24D9182F7C}"/>
              </a:ext>
            </a:extLst>
          </p:cNvPr>
          <p:cNvSpPr txBox="1"/>
          <p:nvPr/>
        </p:nvSpPr>
        <p:spPr>
          <a:xfrm>
            <a:off x="2956832" y="636115"/>
            <a:ext cx="6278336" cy="646331"/>
          </a:xfrm>
          <a:prstGeom prst="rect">
            <a:avLst/>
          </a:prstGeom>
          <a:noFill/>
        </p:spPr>
        <p:txBody>
          <a:bodyPr wrap="square">
            <a:spAutoFit/>
          </a:bodyPr>
          <a:lstStyle>
            <a:defPPr>
              <a:defRPr lang="en-US"/>
            </a:defPPr>
            <a:lvl1pPr algn="ctr">
              <a:defRPr sz="3600" b="1">
                <a:solidFill>
                  <a:schemeClr val="accent6"/>
                </a:solidFill>
                <a:cs typeface="+mj-cs"/>
              </a:defRPr>
            </a:lvl1pPr>
          </a:lstStyle>
          <a:p>
            <a:r>
              <a:rPr lang="ar-DZ" dirty="0">
                <a:solidFill>
                  <a:schemeClr val="bg2">
                    <a:lumMod val="60000"/>
                    <a:lumOff val="40000"/>
                  </a:schemeClr>
                </a:solidFill>
              </a:rPr>
              <a:t>قائمة المصادر و المراجع</a:t>
            </a:r>
          </a:p>
        </p:txBody>
      </p:sp>
      <p:cxnSp>
        <p:nvCxnSpPr>
          <p:cNvPr id="5" name="Connecteur droit 4">
            <a:extLst>
              <a:ext uri="{FF2B5EF4-FFF2-40B4-BE49-F238E27FC236}">
                <a16:creationId xmlns:a16="http://schemas.microsoft.com/office/drawing/2014/main" xmlns="" id="{EBEF783E-55D4-FAD1-840F-BF11155A0C51}"/>
              </a:ext>
            </a:extLst>
          </p:cNvPr>
          <p:cNvCxnSpPr>
            <a:cxnSpLocks/>
          </p:cNvCxnSpPr>
          <p:nvPr/>
        </p:nvCxnSpPr>
        <p:spPr>
          <a:xfrm>
            <a:off x="1428750" y="1282446"/>
            <a:ext cx="9472613"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724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xmlns="" id="{ED0A4622-50C7-0C62-5C71-7E5062CC2662}"/>
              </a:ext>
            </a:extLst>
          </p:cNvPr>
          <p:cNvSpPr txBox="1"/>
          <p:nvPr/>
        </p:nvSpPr>
        <p:spPr>
          <a:xfrm>
            <a:off x="2956832" y="636115"/>
            <a:ext cx="6278336" cy="646331"/>
          </a:xfrm>
          <a:prstGeom prst="rect">
            <a:avLst/>
          </a:prstGeom>
          <a:noFill/>
        </p:spPr>
        <p:txBody>
          <a:bodyPr wrap="square">
            <a:spAutoFit/>
          </a:bodyPr>
          <a:lstStyle>
            <a:defPPr>
              <a:defRPr lang="en-US"/>
            </a:defPPr>
            <a:lvl1pPr algn="ctr">
              <a:defRPr sz="3600" b="1">
                <a:solidFill>
                  <a:schemeClr val="accent6"/>
                </a:solidFill>
                <a:cs typeface="+mj-cs"/>
              </a:defRPr>
            </a:lvl1pPr>
          </a:lstStyle>
          <a:p>
            <a:r>
              <a:rPr lang="ar-DZ" dirty="0">
                <a:solidFill>
                  <a:schemeClr val="bg2">
                    <a:lumMod val="60000"/>
                    <a:lumOff val="40000"/>
                  </a:schemeClr>
                </a:solidFill>
              </a:rPr>
              <a:t>تعريف التعليمية </a:t>
            </a:r>
            <a:endParaRPr lang="fr-FR" dirty="0">
              <a:solidFill>
                <a:schemeClr val="bg2">
                  <a:lumMod val="60000"/>
                  <a:lumOff val="40000"/>
                </a:schemeClr>
              </a:solidFill>
            </a:endParaRPr>
          </a:p>
        </p:txBody>
      </p:sp>
      <p:sp>
        <p:nvSpPr>
          <p:cNvPr id="3" name="ZoneTexte 2">
            <a:extLst>
              <a:ext uri="{FF2B5EF4-FFF2-40B4-BE49-F238E27FC236}">
                <a16:creationId xmlns:a16="http://schemas.microsoft.com/office/drawing/2014/main" xmlns="" id="{9F6C83B7-6D10-5BF9-86FC-82C7B3125175}"/>
              </a:ext>
            </a:extLst>
          </p:cNvPr>
          <p:cNvSpPr txBox="1"/>
          <p:nvPr/>
        </p:nvSpPr>
        <p:spPr>
          <a:xfrm>
            <a:off x="957263" y="1614136"/>
            <a:ext cx="10358436" cy="2776786"/>
          </a:xfrm>
          <a:prstGeom prst="rect">
            <a:avLst/>
          </a:prstGeom>
          <a:ln/>
        </p:spPr>
        <p:style>
          <a:lnRef idx="2">
            <a:schemeClr val="accent4"/>
          </a:lnRef>
          <a:fillRef idx="1">
            <a:schemeClr val="lt1"/>
          </a:fillRef>
          <a:effectRef idx="0">
            <a:schemeClr val="accent4"/>
          </a:effectRef>
          <a:fontRef idx="minor">
            <a:schemeClr val="dk1"/>
          </a:fontRef>
        </p:style>
        <p:txBody>
          <a:bodyPr wrap="square">
            <a:spAutoFit/>
          </a:bodyPr>
          <a:lstStyle>
            <a:defPPr>
              <a:defRPr lang="en-US"/>
            </a:defPPr>
            <a:lvl1pPr algn="just" rtl="1">
              <a:lnSpc>
                <a:spcPct val="107000"/>
              </a:lnSpc>
              <a:spcAft>
                <a:spcPts val="800"/>
              </a:spcAft>
              <a:defRPr sz="2400">
                <a:solidFill>
                  <a:schemeClr val="bg1">
                    <a:lumMod val="10000"/>
                  </a:schemeClr>
                </a:solidFill>
                <a:effectLst/>
                <a:latin typeface="Calibri" panose="020F0502020204030204" pitchFamily="34" charset="0"/>
                <a:ea typeface="Calibri" panose="020F0502020204030204" pitchFamily="34" charset="0"/>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ar-SA" sz="2200" dirty="0"/>
              <a:t>"لقد تم تداول مصطلح التعليمية في المعاجم الحديثة لكن في المعاجم القديمة لا نجد التعليمية بل أصلها و هو ك الفعل علم ، يعلم ، تعليما و هذا ما نجده في لسان العرب " علمه العلم و اعلمه إياه فتعلمه " اما في قاموس المحيط فنجد : " رجل عالم و عليم علمه ، و علام كجهال ، و علمه العلم تعليما ، و علام ككذاب ، و اعلمه إياه فتعلمه " و منه تعليم والتعليمية هي مصدر صناعي لكلمة تعليم  المشتقة من علّم أي وضع علامة او سمة من السّمات للدلالة على الشيء دون احضاره  و علمه تعليما و منه قوله عز وجل :" و علم ادم الاسماء كلها" و قوله " الرحمان علم القران"</a:t>
            </a:r>
            <a:endParaRPr lang="ar-DZ" sz="2200" dirty="0"/>
          </a:p>
          <a:p>
            <a:r>
              <a:rPr lang="ar-SA" dirty="0"/>
              <a:t>اما في المعاجم الحديثة نجد التعليمية على أنّها "مصطلح يطلق على كلّ موضوع يصاغ بهدف التعليم ويعدّ لمستوى معين "</a:t>
            </a:r>
            <a:endParaRPr lang="fr-FR" sz="2200" dirty="0"/>
          </a:p>
        </p:txBody>
      </p:sp>
      <p:cxnSp>
        <p:nvCxnSpPr>
          <p:cNvPr id="8" name="Connecteur droit 7">
            <a:extLst>
              <a:ext uri="{FF2B5EF4-FFF2-40B4-BE49-F238E27FC236}">
                <a16:creationId xmlns:a16="http://schemas.microsoft.com/office/drawing/2014/main" xmlns="" id="{0F1826B5-CF69-7618-F154-E97A634C4C9A}"/>
              </a:ext>
            </a:extLst>
          </p:cNvPr>
          <p:cNvCxnSpPr>
            <a:cxnSpLocks/>
          </p:cNvCxnSpPr>
          <p:nvPr/>
        </p:nvCxnSpPr>
        <p:spPr>
          <a:xfrm>
            <a:off x="1428750" y="1282446"/>
            <a:ext cx="9472613"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9" name="ZoneTexte 8">
            <a:extLst>
              <a:ext uri="{FF2B5EF4-FFF2-40B4-BE49-F238E27FC236}">
                <a16:creationId xmlns:a16="http://schemas.microsoft.com/office/drawing/2014/main" xmlns="" id="{116EECED-50CF-A73D-0375-8393E7201050}"/>
              </a:ext>
            </a:extLst>
          </p:cNvPr>
          <p:cNvSpPr txBox="1"/>
          <p:nvPr/>
        </p:nvSpPr>
        <p:spPr>
          <a:xfrm>
            <a:off x="957263" y="4663384"/>
            <a:ext cx="10358436" cy="1160959"/>
          </a:xfrm>
          <a:prstGeom prst="rect">
            <a:avLst/>
          </a:prstGeom>
          <a:ln/>
        </p:spPr>
        <p:style>
          <a:lnRef idx="2">
            <a:schemeClr val="accent6"/>
          </a:lnRef>
          <a:fillRef idx="1">
            <a:schemeClr val="lt1"/>
          </a:fillRef>
          <a:effectRef idx="0">
            <a:schemeClr val="accent6"/>
          </a:effectRef>
          <a:fontRef idx="minor">
            <a:schemeClr val="dk1"/>
          </a:fontRef>
        </p:style>
        <p:txBody>
          <a:bodyPr wrap="square">
            <a:spAutoFit/>
          </a:bodyPr>
          <a:lstStyle>
            <a:defPPr>
              <a:defRPr lang="en-US"/>
            </a:defPPr>
            <a:lvl1pPr algn="just" rtl="1">
              <a:lnSpc>
                <a:spcPct val="107000"/>
              </a:lnSpc>
              <a:spcAft>
                <a:spcPts val="800"/>
              </a:spcAft>
              <a:defRPr sz="2200">
                <a:solidFill>
                  <a:schemeClr val="bg1">
                    <a:lumMod val="10000"/>
                  </a:schemeClr>
                </a:solidFill>
                <a:effectLst/>
                <a:latin typeface="Calibri" panose="020F0502020204030204" pitchFamily="34" charset="0"/>
                <a:ea typeface="Calibri" panose="020F0502020204030204" pitchFamily="34" charset="0"/>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ar-SA" dirty="0"/>
              <a:t>أما من حيث الاصطلاح فإنّ التعاريف تعدّدت في المعاجم، وخلص بعضها إلى أنّ: "التعليمية هي دراسة علمية لتنظيم مواقف التّعلم التي يعيشها المتعلم لبلوغ هدف تربوي معرفيا كان أم حسيّا أم حركيّا وبمعنى آخر، التعليمية تبحث عن فعالية العملية التربوية " </a:t>
            </a:r>
            <a:endParaRPr lang="fr-FR" dirty="0"/>
          </a:p>
        </p:txBody>
      </p:sp>
    </p:spTree>
    <p:extLst>
      <p:ext uri="{BB962C8B-B14F-4D97-AF65-F5344CB8AC3E}">
        <p14:creationId xmlns:p14="http://schemas.microsoft.com/office/powerpoint/2010/main" val="588822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xmlns="" id="{9F666AB9-31C6-303F-4D77-EC881FD6CFD0}"/>
              </a:ext>
            </a:extLst>
          </p:cNvPr>
          <p:cNvSpPr txBox="1"/>
          <p:nvPr/>
        </p:nvSpPr>
        <p:spPr>
          <a:xfrm>
            <a:off x="4814888" y="1659092"/>
            <a:ext cx="6543675" cy="4264373"/>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defPPr>
              <a:defRPr lang="en-US"/>
            </a:defPPr>
            <a:lvl1pPr algn="just" rtl="1">
              <a:lnSpc>
                <a:spcPct val="107000"/>
              </a:lnSpc>
              <a:spcAft>
                <a:spcPts val="800"/>
              </a:spcAft>
              <a:defRPr sz="2400">
                <a:solidFill>
                  <a:schemeClr val="bg1">
                    <a:lumMod val="10000"/>
                  </a:schemeClr>
                </a:solidFill>
                <a:effectLst/>
                <a:latin typeface="Calibri" panose="020F0502020204030204" pitchFamily="34" charset="0"/>
                <a:ea typeface="Calibri" panose="020F0502020204030204" pitchFamily="34" charset="0"/>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ar-SA" sz="2200" dirty="0"/>
              <a:t>إنّ الترجمة مشتقة من فعل "ترجم"، وعلى نحو ما جاء في لسان العرب، يقال: "ترجم كلامه بمعنى فسره بلسان آخر" وأما في معجم المنجد، فهي "نقل الكلام من لغة إلى أخرى، وعلى التأويل والتفسير والشرح "</a:t>
            </a:r>
          </a:p>
          <a:p>
            <a:r>
              <a:rPr lang="ar-SA" sz="2200" dirty="0"/>
              <a:t> والترجمة اصطلاحا هي" نقل الألفاظ والمعاني والأساليب من لغة إلى أخرى مع المحافظة على التكافؤ "</a:t>
            </a:r>
          </a:p>
          <a:p>
            <a:r>
              <a:rPr lang="ar-SA" sz="2200" dirty="0"/>
              <a:t>انطلاقاً من هذه التعاريف، يمكن اعتبار الترجمة عملية تهدف إلى نقل المعنى من اللّغة المصدر إلى اللّغة الهدف، على أساس امتلاك المترجم لكفاءة عالية في اللّغتين، ولا يكتمل هذا النقل إلا باحترام بنية اللّغة الهدف وخصائصها الأسلوبية، مع وعي عميق بالسّياق الثقافي الذي نشأ فيه النّص الأصلي، ففهم النّص وترجمته لا يتحققان إلا باستحضار الإطار الحضاري والفكري الذي يوجّه معانيه ويضفي عليه دلالاته. </a:t>
            </a:r>
            <a:endParaRPr lang="fr-FR" sz="2200" dirty="0"/>
          </a:p>
        </p:txBody>
      </p:sp>
      <p:sp>
        <p:nvSpPr>
          <p:cNvPr id="7" name="ZoneTexte 6">
            <a:extLst>
              <a:ext uri="{FF2B5EF4-FFF2-40B4-BE49-F238E27FC236}">
                <a16:creationId xmlns:a16="http://schemas.microsoft.com/office/drawing/2014/main" xmlns="" id="{977F1E78-ECC5-FE34-0F63-8770413E4A1B}"/>
              </a:ext>
            </a:extLst>
          </p:cNvPr>
          <p:cNvSpPr txBox="1"/>
          <p:nvPr/>
        </p:nvSpPr>
        <p:spPr>
          <a:xfrm>
            <a:off x="2956832" y="636115"/>
            <a:ext cx="6278336" cy="646331"/>
          </a:xfrm>
          <a:prstGeom prst="rect">
            <a:avLst/>
          </a:prstGeom>
          <a:noFill/>
        </p:spPr>
        <p:txBody>
          <a:bodyPr wrap="square">
            <a:spAutoFit/>
          </a:bodyPr>
          <a:lstStyle>
            <a:defPPr>
              <a:defRPr lang="en-US"/>
            </a:defPPr>
            <a:lvl1pPr algn="ctr">
              <a:defRPr sz="3600" b="1">
                <a:solidFill>
                  <a:schemeClr val="accent6"/>
                </a:solidFill>
                <a:cs typeface="+mj-cs"/>
              </a:defRPr>
            </a:lvl1pPr>
          </a:lstStyle>
          <a:p>
            <a:r>
              <a:rPr lang="ar-DZ" dirty="0">
                <a:solidFill>
                  <a:schemeClr val="bg2">
                    <a:lumMod val="60000"/>
                    <a:lumOff val="40000"/>
                  </a:schemeClr>
                </a:solidFill>
              </a:rPr>
              <a:t>تعريف الترجمة </a:t>
            </a:r>
            <a:endParaRPr lang="fr-FR" dirty="0">
              <a:solidFill>
                <a:schemeClr val="bg2">
                  <a:lumMod val="60000"/>
                  <a:lumOff val="40000"/>
                </a:schemeClr>
              </a:solidFill>
            </a:endParaRPr>
          </a:p>
        </p:txBody>
      </p:sp>
      <p:cxnSp>
        <p:nvCxnSpPr>
          <p:cNvPr id="8" name="Connecteur droit 7">
            <a:extLst>
              <a:ext uri="{FF2B5EF4-FFF2-40B4-BE49-F238E27FC236}">
                <a16:creationId xmlns:a16="http://schemas.microsoft.com/office/drawing/2014/main" xmlns="" id="{D0946D87-AB58-9514-F301-F09A2F91248F}"/>
              </a:ext>
            </a:extLst>
          </p:cNvPr>
          <p:cNvCxnSpPr>
            <a:cxnSpLocks/>
          </p:cNvCxnSpPr>
          <p:nvPr/>
        </p:nvCxnSpPr>
        <p:spPr>
          <a:xfrm>
            <a:off x="1428750" y="1282446"/>
            <a:ext cx="9472613"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pic>
        <p:nvPicPr>
          <p:cNvPr id="2" name="Image 1">
            <a:extLst>
              <a:ext uri="{FF2B5EF4-FFF2-40B4-BE49-F238E27FC236}">
                <a16:creationId xmlns:a16="http://schemas.microsoft.com/office/drawing/2014/main" xmlns="" id="{EA0DBE2E-F9C5-CBA4-4EDC-5036E061ADDF}"/>
              </a:ext>
            </a:extLst>
          </p:cNvPr>
          <p:cNvPicPr>
            <a:picLocks noChangeAspect="1"/>
          </p:cNvPicPr>
          <p:nvPr/>
        </p:nvPicPr>
        <p:blipFill>
          <a:blip r:embed="rId2"/>
          <a:stretch>
            <a:fillRect/>
          </a:stretch>
        </p:blipFill>
        <p:spPr>
          <a:xfrm>
            <a:off x="984673" y="2400299"/>
            <a:ext cx="3653793" cy="2738437"/>
          </a:xfrm>
          <a:prstGeom prst="ellipse">
            <a:avLst/>
          </a:prstGeom>
          <a:ln w="28575" cap="rnd">
            <a:solidFill>
              <a:schemeClr val="accent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12676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anim calcmode="lin" valueType="num">
                                      <p:cBhvr>
                                        <p:cTn id="13" dur="2000" fill="hold"/>
                                        <p:tgtEl>
                                          <p:spTgt spid="2"/>
                                        </p:tgtEl>
                                        <p:attrNameLst>
                                          <p:attrName>ppt_w</p:attrName>
                                        </p:attrNameLst>
                                      </p:cBhvr>
                                      <p:tavLst>
                                        <p:tav tm="0" fmla="#ppt_w*sin(2.5*pi*$)">
                                          <p:val>
                                            <p:fltVal val="0"/>
                                          </p:val>
                                        </p:tav>
                                        <p:tav tm="100000">
                                          <p:val>
                                            <p:fltVal val="1"/>
                                          </p:val>
                                        </p:tav>
                                      </p:tavLst>
                                    </p:anim>
                                    <p:anim calcmode="lin" valueType="num">
                                      <p:cBhvr>
                                        <p:cTn id="14"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xmlns="" id="{F0D746E7-65A7-7091-7919-8348BFCD8A7F}"/>
              </a:ext>
            </a:extLst>
          </p:cNvPr>
          <p:cNvSpPr txBox="1"/>
          <p:nvPr/>
        </p:nvSpPr>
        <p:spPr>
          <a:xfrm>
            <a:off x="1086189" y="2155959"/>
            <a:ext cx="10157733" cy="2546082"/>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defPPr>
              <a:defRPr lang="en-US"/>
            </a:defPPr>
            <a:lvl1pPr algn="just" rtl="1">
              <a:lnSpc>
                <a:spcPct val="107000"/>
              </a:lnSpc>
              <a:spcAft>
                <a:spcPts val="800"/>
              </a:spcAft>
              <a:defRPr sz="2400">
                <a:solidFill>
                  <a:schemeClr val="bg1">
                    <a:lumMod val="10000"/>
                  </a:schemeClr>
                </a:solidFill>
                <a:effectLst/>
                <a:latin typeface="Calibri" panose="020F0502020204030204" pitchFamily="34" charset="0"/>
                <a:ea typeface="Calibri" panose="020F0502020204030204" pitchFamily="34" charset="0"/>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ar-SA" dirty="0"/>
              <a:t> تعليمية الترجمة هي مجال معرفي وبيداغوجي يختص بدراسة الطرق والمناهج والاستراتيجيات التي تُعتمد في تعليم مهارات الترجمة وتدريب المترجمين، وذلك اعتماداً على مبادئ اللّسانيات التطبيقية ونظريات الترجمة وعلوم التربية.</a:t>
            </a:r>
            <a:endParaRPr lang="fr-FR" dirty="0"/>
          </a:p>
          <a:p>
            <a:r>
              <a:rPr lang="ar-SA" dirty="0"/>
              <a:t>بعبارات أخرى تعليمية الترجمة هي العلم الذي يبحث في كيفية نقل الترجمة من مجرد ممارسة فردية إلى نشاط تعليمي منظّم يراعي الكفاءات التي يحتاجها المتعلم من كفاءات لغوية و  ثقافية و نصية و  استراتيجية…</a:t>
            </a:r>
            <a:endParaRPr lang="fr-FR" dirty="0"/>
          </a:p>
        </p:txBody>
      </p:sp>
      <p:sp>
        <p:nvSpPr>
          <p:cNvPr id="4" name="ZoneTexte 3">
            <a:extLst>
              <a:ext uri="{FF2B5EF4-FFF2-40B4-BE49-F238E27FC236}">
                <a16:creationId xmlns:a16="http://schemas.microsoft.com/office/drawing/2014/main" xmlns="" id="{1CB458E1-D0D2-8E67-66EE-91B6C17F576C}"/>
              </a:ext>
            </a:extLst>
          </p:cNvPr>
          <p:cNvSpPr txBox="1"/>
          <p:nvPr/>
        </p:nvSpPr>
        <p:spPr>
          <a:xfrm>
            <a:off x="2956832" y="636115"/>
            <a:ext cx="6278336" cy="646331"/>
          </a:xfrm>
          <a:prstGeom prst="rect">
            <a:avLst/>
          </a:prstGeom>
          <a:noFill/>
        </p:spPr>
        <p:txBody>
          <a:bodyPr wrap="square">
            <a:spAutoFit/>
          </a:bodyPr>
          <a:lstStyle>
            <a:defPPr>
              <a:defRPr lang="en-US"/>
            </a:defPPr>
            <a:lvl1pPr algn="ctr">
              <a:defRPr sz="3600" b="1">
                <a:solidFill>
                  <a:schemeClr val="accent6"/>
                </a:solidFill>
                <a:cs typeface="+mj-cs"/>
              </a:defRPr>
            </a:lvl1pPr>
          </a:lstStyle>
          <a:p>
            <a:r>
              <a:rPr lang="ar-DZ" dirty="0">
                <a:solidFill>
                  <a:schemeClr val="bg2">
                    <a:lumMod val="60000"/>
                    <a:lumOff val="40000"/>
                  </a:schemeClr>
                </a:solidFill>
              </a:rPr>
              <a:t> تعليمية الترجمة </a:t>
            </a:r>
            <a:endParaRPr lang="fr-FR" dirty="0">
              <a:solidFill>
                <a:schemeClr val="bg2">
                  <a:lumMod val="60000"/>
                  <a:lumOff val="40000"/>
                </a:schemeClr>
              </a:solidFill>
            </a:endParaRPr>
          </a:p>
        </p:txBody>
      </p:sp>
      <p:cxnSp>
        <p:nvCxnSpPr>
          <p:cNvPr id="5" name="Connecteur droit 4">
            <a:extLst>
              <a:ext uri="{FF2B5EF4-FFF2-40B4-BE49-F238E27FC236}">
                <a16:creationId xmlns:a16="http://schemas.microsoft.com/office/drawing/2014/main" xmlns="" id="{6930D114-58F9-C93E-F64B-202ADA59BAC1}"/>
              </a:ext>
            </a:extLst>
          </p:cNvPr>
          <p:cNvCxnSpPr>
            <a:cxnSpLocks/>
          </p:cNvCxnSpPr>
          <p:nvPr/>
        </p:nvCxnSpPr>
        <p:spPr>
          <a:xfrm>
            <a:off x="1428750" y="1282446"/>
            <a:ext cx="9472613"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4253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xmlns="" id="{8F1790A5-D7C1-373A-72D2-85D91BB37DFF}"/>
              </a:ext>
            </a:extLst>
          </p:cNvPr>
          <p:cNvSpPr txBox="1"/>
          <p:nvPr/>
        </p:nvSpPr>
        <p:spPr>
          <a:xfrm>
            <a:off x="1285874" y="2231470"/>
            <a:ext cx="9758363" cy="2150910"/>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defPPr>
              <a:defRPr lang="en-US"/>
            </a:defPPr>
            <a:lvl1pPr algn="just" rtl="1">
              <a:lnSpc>
                <a:spcPct val="107000"/>
              </a:lnSpc>
              <a:spcAft>
                <a:spcPts val="800"/>
              </a:spcAft>
              <a:defRPr sz="2200">
                <a:solidFill>
                  <a:schemeClr val="bg1">
                    <a:lumMod val="10000"/>
                  </a:schemeClr>
                </a:solidFill>
                <a:effectLst/>
                <a:latin typeface="Calibri" panose="020F0502020204030204" pitchFamily="34" charset="0"/>
                <a:ea typeface="Calibri" panose="020F0502020204030204" pitchFamily="34" charset="0"/>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ar-SA" sz="2400" dirty="0"/>
              <a:t> وقد عرفت سعيدة كحيل تعليمية الترجمة بأنّها "تعليم عملية النقل اللّغوي والمعنوي لجمهور متعلمين لا يتقنون لغة أخرى اتقانا جيدا". إذ لا يمكن تعليم الطالب هذه المادة بدون أن يكون على دراية بلغة المصدر ولغة الهدف، بحيث يجب أن يتحكم في كلتيهما</a:t>
            </a:r>
            <a:endParaRPr lang="fr-FR" sz="2400" dirty="0"/>
          </a:p>
          <a:p>
            <a:r>
              <a:rPr lang="ar-SA" sz="2400" dirty="0"/>
              <a:t> إذن يمكن تعريف تعليمية الترجمة على أنّها العلم الذي يدرس كيفية تعليم مهارات الترجمة بطرق منهجية تعتمد على اللّسانيات التطبيقية والتربية والتعليم </a:t>
            </a:r>
            <a:endParaRPr lang="fr-FR" sz="2400" dirty="0"/>
          </a:p>
        </p:txBody>
      </p:sp>
      <p:sp>
        <p:nvSpPr>
          <p:cNvPr id="6" name="ZoneTexte 5">
            <a:extLst>
              <a:ext uri="{FF2B5EF4-FFF2-40B4-BE49-F238E27FC236}">
                <a16:creationId xmlns:a16="http://schemas.microsoft.com/office/drawing/2014/main" xmlns="" id="{55DFB0C9-B4E1-1A97-AFB4-9A641130E07F}"/>
              </a:ext>
            </a:extLst>
          </p:cNvPr>
          <p:cNvSpPr txBox="1"/>
          <p:nvPr/>
        </p:nvSpPr>
        <p:spPr>
          <a:xfrm>
            <a:off x="2956832" y="636115"/>
            <a:ext cx="6278336" cy="646331"/>
          </a:xfrm>
          <a:prstGeom prst="rect">
            <a:avLst/>
          </a:prstGeom>
          <a:noFill/>
        </p:spPr>
        <p:txBody>
          <a:bodyPr wrap="square">
            <a:spAutoFit/>
          </a:bodyPr>
          <a:lstStyle>
            <a:defPPr>
              <a:defRPr lang="en-US"/>
            </a:defPPr>
            <a:lvl1pPr algn="ctr">
              <a:defRPr sz="3600" b="1">
                <a:solidFill>
                  <a:schemeClr val="accent6"/>
                </a:solidFill>
                <a:cs typeface="+mj-cs"/>
              </a:defRPr>
            </a:lvl1pPr>
          </a:lstStyle>
          <a:p>
            <a:r>
              <a:rPr lang="ar-DZ" dirty="0">
                <a:solidFill>
                  <a:schemeClr val="bg2">
                    <a:lumMod val="60000"/>
                    <a:lumOff val="40000"/>
                  </a:schemeClr>
                </a:solidFill>
              </a:rPr>
              <a:t> تعليمية الترجمة </a:t>
            </a:r>
            <a:endParaRPr lang="fr-FR" dirty="0">
              <a:solidFill>
                <a:schemeClr val="bg2">
                  <a:lumMod val="60000"/>
                  <a:lumOff val="40000"/>
                </a:schemeClr>
              </a:solidFill>
            </a:endParaRPr>
          </a:p>
        </p:txBody>
      </p:sp>
      <p:cxnSp>
        <p:nvCxnSpPr>
          <p:cNvPr id="7" name="Connecteur droit 6">
            <a:extLst>
              <a:ext uri="{FF2B5EF4-FFF2-40B4-BE49-F238E27FC236}">
                <a16:creationId xmlns:a16="http://schemas.microsoft.com/office/drawing/2014/main" xmlns="" id="{E808F0D4-AAC2-2652-3229-440DB7D61AB8}"/>
              </a:ext>
            </a:extLst>
          </p:cNvPr>
          <p:cNvCxnSpPr>
            <a:cxnSpLocks/>
          </p:cNvCxnSpPr>
          <p:nvPr/>
        </p:nvCxnSpPr>
        <p:spPr>
          <a:xfrm>
            <a:off x="1428750" y="1282446"/>
            <a:ext cx="9472613"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2845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xmlns="" id="{3EDFAD90-D272-BFEF-7724-1F673DED445E}"/>
              </a:ext>
            </a:extLst>
          </p:cNvPr>
          <p:cNvSpPr txBox="1"/>
          <p:nvPr/>
        </p:nvSpPr>
        <p:spPr>
          <a:xfrm>
            <a:off x="942976" y="2951946"/>
            <a:ext cx="9886950" cy="95410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defPPr>
              <a:defRPr lang="en-US"/>
            </a:defPPr>
            <a:lvl1pPr algn="ctr">
              <a:defRPr sz="3600" b="1">
                <a:solidFill>
                  <a:schemeClr val="accent6"/>
                </a:solidFill>
                <a:cs typeface="+mj-cs"/>
              </a:defRPr>
            </a:lvl1pPr>
          </a:lstStyle>
          <a:p>
            <a:r>
              <a:rPr lang="ar-DZ" sz="5600" dirty="0">
                <a:solidFill>
                  <a:schemeClr val="bg2">
                    <a:lumMod val="60000"/>
                    <a:lumOff val="40000"/>
                  </a:schemeClr>
                </a:solidFill>
              </a:rPr>
              <a:t>شروط أساسية لتعلم الترجمة وتعليمها </a:t>
            </a:r>
          </a:p>
        </p:txBody>
      </p:sp>
    </p:spTree>
    <p:extLst>
      <p:ext uri="{BB962C8B-B14F-4D97-AF65-F5344CB8AC3E}">
        <p14:creationId xmlns:p14="http://schemas.microsoft.com/office/powerpoint/2010/main" val="20787429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xmlns="" id="{65AFB916-36CD-3335-6CAA-0BB26D3B978F}"/>
              </a:ext>
            </a:extLst>
          </p:cNvPr>
          <p:cNvSpPr txBox="1"/>
          <p:nvPr/>
        </p:nvSpPr>
        <p:spPr>
          <a:xfrm>
            <a:off x="1220986" y="3671887"/>
            <a:ext cx="9108876" cy="1257973"/>
          </a:xfrm>
          <a:prstGeom prst="rect">
            <a:avLst/>
          </a:prstGeom>
          <a:ln/>
        </p:spPr>
        <p:style>
          <a:lnRef idx="2">
            <a:schemeClr val="accent6"/>
          </a:lnRef>
          <a:fillRef idx="1">
            <a:schemeClr val="lt1"/>
          </a:fillRef>
          <a:effectRef idx="0">
            <a:schemeClr val="accent6"/>
          </a:effectRef>
          <a:fontRef idx="minor">
            <a:schemeClr val="dk1"/>
          </a:fontRef>
        </p:style>
        <p:txBody>
          <a:bodyPr wrap="square">
            <a:spAutoFit/>
          </a:bodyPr>
          <a:lstStyle>
            <a:defPPr>
              <a:defRPr lang="en-US"/>
            </a:defPPr>
            <a:lvl1pPr algn="just" rtl="1">
              <a:lnSpc>
                <a:spcPct val="107000"/>
              </a:lnSpc>
              <a:spcAft>
                <a:spcPts val="800"/>
              </a:spcAft>
              <a:defRPr sz="2400">
                <a:solidFill>
                  <a:schemeClr val="bg1">
                    <a:lumMod val="10000"/>
                  </a:schemeClr>
                </a:solidFill>
                <a:effectLst/>
                <a:latin typeface="Calibri" panose="020F0502020204030204" pitchFamily="34" charset="0"/>
                <a:ea typeface="Calibri" panose="020F0502020204030204" pitchFamily="34" charset="0"/>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ar-SA" b="1" dirty="0">
                <a:solidFill>
                  <a:srgbClr val="C00000"/>
                </a:solidFill>
              </a:rPr>
              <a:t>احترام قواعد اللّغة الهدف :  </a:t>
            </a:r>
            <a:r>
              <a:rPr lang="ar-SA" dirty="0"/>
              <a:t>اذ لا يكفي نقل الكلمات؛ بل يجب الالتزام بنظام اللّغة الهدف من حيث : النحو ، الصرف ، الأسلوب ، التناغم النصي ... حتى تبدو الترجمة طبيعية ومقبولة لدى القارئ الهدف .</a:t>
            </a:r>
            <a:endParaRPr lang="fr-FR" dirty="0"/>
          </a:p>
        </p:txBody>
      </p:sp>
      <p:sp>
        <p:nvSpPr>
          <p:cNvPr id="6" name="ZoneTexte 5">
            <a:extLst>
              <a:ext uri="{FF2B5EF4-FFF2-40B4-BE49-F238E27FC236}">
                <a16:creationId xmlns:a16="http://schemas.microsoft.com/office/drawing/2014/main" xmlns="" id="{9AF755B6-F74B-40FE-4893-FBF5B9701AB7}"/>
              </a:ext>
            </a:extLst>
          </p:cNvPr>
          <p:cNvSpPr txBox="1"/>
          <p:nvPr/>
        </p:nvSpPr>
        <p:spPr>
          <a:xfrm>
            <a:off x="1220985" y="1352915"/>
            <a:ext cx="9108877" cy="1351717"/>
          </a:xfrm>
          <a:prstGeom prst="rect">
            <a:avLst/>
          </a:prstGeom>
          <a:ln>
            <a:solidFill>
              <a:schemeClr val="bg2"/>
            </a:solidFill>
          </a:ln>
        </p:spPr>
        <p:style>
          <a:lnRef idx="2">
            <a:schemeClr val="dk1"/>
          </a:lnRef>
          <a:fillRef idx="1">
            <a:schemeClr val="lt1"/>
          </a:fillRef>
          <a:effectRef idx="0">
            <a:schemeClr val="dk1"/>
          </a:effectRef>
          <a:fontRef idx="minor">
            <a:schemeClr val="dk1"/>
          </a:fontRef>
        </p:style>
        <p:txBody>
          <a:bodyPr wrap="square">
            <a:spAutoFit/>
          </a:bodyPr>
          <a:lstStyle>
            <a:defPPr>
              <a:defRPr lang="en-US"/>
            </a:defPPr>
            <a:lvl1pPr algn="just" rtl="1">
              <a:lnSpc>
                <a:spcPct val="107000"/>
              </a:lnSpc>
              <a:spcAft>
                <a:spcPts val="800"/>
              </a:spcAft>
              <a:defRPr sz="2400">
                <a:solidFill>
                  <a:schemeClr val="bg1">
                    <a:lumMod val="10000"/>
                  </a:schemeClr>
                </a:solidFill>
                <a:effectLst/>
                <a:latin typeface="Calibri" panose="020F0502020204030204" pitchFamily="34" charset="0"/>
                <a:ea typeface="Calibri" panose="020F0502020204030204" pitchFamily="34" charset="0"/>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ar-SA" b="1" dirty="0">
                <a:solidFill>
                  <a:srgbClr val="C00000"/>
                </a:solidFill>
              </a:rPr>
              <a:t>التحكم في اللّغتين (المصدر والهدف)</a:t>
            </a:r>
            <a:r>
              <a:rPr lang="fr-FR" b="1" dirty="0">
                <a:solidFill>
                  <a:srgbClr val="C00000"/>
                </a:solidFill>
              </a:rPr>
              <a:t> :</a:t>
            </a:r>
            <a:r>
              <a:rPr lang="ar-SA" dirty="0"/>
              <a:t> </a:t>
            </a:r>
            <a:endParaRPr lang="ar-DZ" dirty="0"/>
          </a:p>
          <a:p>
            <a:r>
              <a:rPr lang="ar-SA" dirty="0"/>
              <a:t>أي أنّ المترجم يجب أن يمتلك قدرة لغوية قوية في اللّغة الأصلية لفهم النّص بدقة و قدرة لغوية وأسلوبية في اللّغة الهدف لإنتاج نص سليم ومتقن</a:t>
            </a:r>
            <a:r>
              <a:rPr lang="ar-DZ" dirty="0"/>
              <a:t>.</a:t>
            </a:r>
          </a:p>
        </p:txBody>
      </p:sp>
      <p:sp>
        <p:nvSpPr>
          <p:cNvPr id="7" name="ZoneTexte 6">
            <a:extLst>
              <a:ext uri="{FF2B5EF4-FFF2-40B4-BE49-F238E27FC236}">
                <a16:creationId xmlns:a16="http://schemas.microsoft.com/office/drawing/2014/main" xmlns="" id="{BFA00D13-176B-B926-F207-B30241617978}"/>
              </a:ext>
            </a:extLst>
          </p:cNvPr>
          <p:cNvSpPr txBox="1"/>
          <p:nvPr/>
        </p:nvSpPr>
        <p:spPr>
          <a:xfrm>
            <a:off x="10649544" y="1726808"/>
            <a:ext cx="600075" cy="646331"/>
          </a:xfrm>
          <a:prstGeom prst="rect">
            <a:avLst/>
          </a:prstGeom>
          <a:noFill/>
        </p:spPr>
        <p:txBody>
          <a:bodyPr wrap="square" rtlCol="0">
            <a:spAutoFit/>
          </a:bodyPr>
          <a:lstStyle>
            <a:defPPr>
              <a:defRPr lang="en-US"/>
            </a:defPPr>
            <a:lvl1pPr>
              <a:defRPr sz="3600" b="1">
                <a:solidFill>
                  <a:schemeClr val="accent6"/>
                </a:solidFill>
                <a:cs typeface="+mj-cs"/>
              </a:defRPr>
            </a:lvl1pPr>
          </a:lstStyle>
          <a:p>
            <a:r>
              <a:rPr lang="ar-DZ" dirty="0">
                <a:solidFill>
                  <a:schemeClr val="bg2"/>
                </a:solidFill>
              </a:rPr>
              <a:t>1</a:t>
            </a:r>
            <a:endParaRPr lang="fr-FR" dirty="0">
              <a:solidFill>
                <a:schemeClr val="bg2"/>
              </a:solidFill>
            </a:endParaRPr>
          </a:p>
        </p:txBody>
      </p:sp>
      <p:sp>
        <p:nvSpPr>
          <p:cNvPr id="8" name="ZoneTexte 7">
            <a:extLst>
              <a:ext uri="{FF2B5EF4-FFF2-40B4-BE49-F238E27FC236}">
                <a16:creationId xmlns:a16="http://schemas.microsoft.com/office/drawing/2014/main" xmlns="" id="{B5103B7D-FA46-F1CE-39EE-53E6D10DC5DE}"/>
              </a:ext>
            </a:extLst>
          </p:cNvPr>
          <p:cNvSpPr txBox="1"/>
          <p:nvPr/>
        </p:nvSpPr>
        <p:spPr>
          <a:xfrm>
            <a:off x="10649544" y="3973283"/>
            <a:ext cx="600075" cy="646331"/>
          </a:xfrm>
          <a:prstGeom prst="rect">
            <a:avLst/>
          </a:prstGeom>
          <a:noFill/>
        </p:spPr>
        <p:txBody>
          <a:bodyPr wrap="square" rtlCol="0">
            <a:spAutoFit/>
          </a:bodyPr>
          <a:lstStyle/>
          <a:p>
            <a:r>
              <a:rPr lang="ar-DZ" sz="3600" b="1" dirty="0">
                <a:solidFill>
                  <a:schemeClr val="accent6"/>
                </a:solidFill>
                <a:cs typeface="+mj-cs"/>
              </a:rPr>
              <a:t>2</a:t>
            </a:r>
            <a:endParaRPr lang="fr-FR" sz="3600" b="1" dirty="0">
              <a:solidFill>
                <a:schemeClr val="accent6"/>
              </a:solidFill>
              <a:cs typeface="+mj-cs"/>
            </a:endParaRPr>
          </a:p>
        </p:txBody>
      </p:sp>
    </p:spTree>
    <p:extLst>
      <p:ext uri="{BB962C8B-B14F-4D97-AF65-F5344CB8AC3E}">
        <p14:creationId xmlns:p14="http://schemas.microsoft.com/office/powerpoint/2010/main" val="332580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xmlns="" id="{24474128-B888-F847-BBD3-FE2B6A70C036}"/>
              </a:ext>
            </a:extLst>
          </p:cNvPr>
          <p:cNvSpPr txBox="1"/>
          <p:nvPr/>
        </p:nvSpPr>
        <p:spPr>
          <a:xfrm>
            <a:off x="914400" y="1072759"/>
            <a:ext cx="10054827" cy="1755737"/>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defPPr>
              <a:defRPr lang="en-US"/>
            </a:defPPr>
            <a:lvl1pPr algn="just" rtl="1">
              <a:lnSpc>
                <a:spcPct val="107000"/>
              </a:lnSpc>
              <a:spcAft>
                <a:spcPts val="800"/>
              </a:spcAft>
              <a:defRPr sz="2400">
                <a:solidFill>
                  <a:schemeClr val="bg1">
                    <a:lumMod val="10000"/>
                  </a:schemeClr>
                </a:solidFill>
                <a:effectLst/>
                <a:latin typeface="Calibri" panose="020F0502020204030204" pitchFamily="34" charset="0"/>
                <a:ea typeface="Calibri" panose="020F0502020204030204" pitchFamily="34" charset="0"/>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ar-SA" b="1" dirty="0">
                <a:solidFill>
                  <a:srgbClr val="C00000"/>
                </a:solidFill>
              </a:rPr>
              <a:t>إدراك البعد الثقافي :</a:t>
            </a:r>
            <a:endParaRPr lang="ar-DZ" b="1" dirty="0">
              <a:solidFill>
                <a:srgbClr val="C00000"/>
              </a:solidFill>
            </a:endParaRPr>
          </a:p>
          <a:p>
            <a:r>
              <a:rPr lang="ar-SA" b="1" dirty="0">
                <a:solidFill>
                  <a:srgbClr val="C00000"/>
                </a:solidFill>
              </a:rPr>
              <a:t> </a:t>
            </a:r>
            <a:r>
              <a:rPr lang="ar-SA" dirty="0"/>
              <a:t>لا يُفهم النّص فهماً صحيحاً إلا إذا استحضر المترجم البيئة الثقافية التي نشأ فيها بما فيها القيم والسياقات و  الرموز الثقافية   والخلفيات التاريخية ... وذلك لأن كثير من المعاني مرتبطة بالسّياق الاجتماعي والثقافي</a:t>
            </a:r>
            <a:endParaRPr lang="fr-FR" dirty="0"/>
          </a:p>
        </p:txBody>
      </p:sp>
      <p:sp>
        <p:nvSpPr>
          <p:cNvPr id="3" name="ZoneTexte 2">
            <a:extLst>
              <a:ext uri="{FF2B5EF4-FFF2-40B4-BE49-F238E27FC236}">
                <a16:creationId xmlns:a16="http://schemas.microsoft.com/office/drawing/2014/main" xmlns="" id="{EEBB2F14-BBF0-B079-21CA-76149647E221}"/>
              </a:ext>
            </a:extLst>
          </p:cNvPr>
          <p:cNvSpPr txBox="1"/>
          <p:nvPr/>
        </p:nvSpPr>
        <p:spPr>
          <a:xfrm>
            <a:off x="10969227" y="1616846"/>
            <a:ext cx="600075" cy="646331"/>
          </a:xfrm>
          <a:prstGeom prst="rect">
            <a:avLst/>
          </a:prstGeom>
          <a:noFill/>
        </p:spPr>
        <p:txBody>
          <a:bodyPr wrap="square" rtlCol="0">
            <a:spAutoFit/>
          </a:bodyPr>
          <a:lstStyle/>
          <a:p>
            <a:r>
              <a:rPr lang="ar-DZ" sz="3600" b="1" dirty="0">
                <a:solidFill>
                  <a:schemeClr val="accent2"/>
                </a:solidFill>
                <a:cs typeface="+mj-cs"/>
              </a:rPr>
              <a:t>3</a:t>
            </a:r>
            <a:endParaRPr lang="fr-FR" sz="3600" b="1" dirty="0">
              <a:solidFill>
                <a:schemeClr val="accent2"/>
              </a:solidFill>
              <a:cs typeface="+mj-cs"/>
            </a:endParaRPr>
          </a:p>
        </p:txBody>
      </p:sp>
      <p:sp>
        <p:nvSpPr>
          <p:cNvPr id="4" name="ZoneTexte 3">
            <a:extLst>
              <a:ext uri="{FF2B5EF4-FFF2-40B4-BE49-F238E27FC236}">
                <a16:creationId xmlns:a16="http://schemas.microsoft.com/office/drawing/2014/main" xmlns="" id="{F8B2A92A-46BA-BD4E-1269-4B879DF0F756}"/>
              </a:ext>
            </a:extLst>
          </p:cNvPr>
          <p:cNvSpPr txBox="1"/>
          <p:nvPr/>
        </p:nvSpPr>
        <p:spPr>
          <a:xfrm>
            <a:off x="914400" y="4029504"/>
            <a:ext cx="10054827" cy="1360565"/>
          </a:xfrm>
          <a:prstGeom prst="rect">
            <a:avLst/>
          </a:prstGeom>
          <a:ln/>
        </p:spPr>
        <p:style>
          <a:lnRef idx="2">
            <a:schemeClr val="accent4"/>
          </a:lnRef>
          <a:fillRef idx="1">
            <a:schemeClr val="lt1"/>
          </a:fillRef>
          <a:effectRef idx="0">
            <a:schemeClr val="accent4"/>
          </a:effectRef>
          <a:fontRef idx="minor">
            <a:schemeClr val="dk1"/>
          </a:fontRef>
        </p:style>
        <p:txBody>
          <a:bodyPr wrap="square">
            <a:spAutoFit/>
          </a:bodyPr>
          <a:lstStyle>
            <a:defPPr>
              <a:defRPr lang="en-US"/>
            </a:defPPr>
            <a:lvl1pPr algn="just" rtl="1">
              <a:lnSpc>
                <a:spcPct val="107000"/>
              </a:lnSpc>
              <a:spcAft>
                <a:spcPts val="800"/>
              </a:spcAft>
              <a:defRPr sz="2400">
                <a:solidFill>
                  <a:schemeClr val="bg1">
                    <a:lumMod val="10000"/>
                  </a:schemeClr>
                </a:solidFill>
                <a:effectLst/>
                <a:latin typeface="Calibri" panose="020F0502020204030204" pitchFamily="34" charset="0"/>
                <a:ea typeface="Calibri" panose="020F0502020204030204" pitchFamily="34" charset="0"/>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ar-SA" b="1" dirty="0">
                <a:solidFill>
                  <a:srgbClr val="C00000"/>
                </a:solidFill>
              </a:rPr>
              <a:t>فهم النص في سياقه :</a:t>
            </a:r>
            <a:endParaRPr lang="ar-DZ" b="1" dirty="0">
              <a:solidFill>
                <a:srgbClr val="C00000"/>
              </a:solidFill>
            </a:endParaRPr>
          </a:p>
          <a:p>
            <a:r>
              <a:rPr lang="ar-SA" b="1" dirty="0">
                <a:solidFill>
                  <a:srgbClr val="C00000"/>
                </a:solidFill>
              </a:rPr>
              <a:t> </a:t>
            </a:r>
            <a:r>
              <a:rPr lang="ar-SA" dirty="0"/>
              <a:t>لا يمكن للمترجم فهم النّص إلا إذا استوعب الغرض من النص ، وعرف من هو الجمهور المستهدف والمناسبة التي كتب فيها وكذا السياقات المصاحبة فذلك ما يسمح له بنقل المعنى بدقة وسلامة</a:t>
            </a:r>
            <a:endParaRPr lang="fr-FR" dirty="0"/>
          </a:p>
        </p:txBody>
      </p:sp>
      <p:sp>
        <p:nvSpPr>
          <p:cNvPr id="5" name="ZoneTexte 4">
            <a:extLst>
              <a:ext uri="{FF2B5EF4-FFF2-40B4-BE49-F238E27FC236}">
                <a16:creationId xmlns:a16="http://schemas.microsoft.com/office/drawing/2014/main" xmlns="" id="{EDE692BC-ED1B-C034-1203-D3FA89E6AE83}"/>
              </a:ext>
            </a:extLst>
          </p:cNvPr>
          <p:cNvSpPr txBox="1"/>
          <p:nvPr/>
        </p:nvSpPr>
        <p:spPr>
          <a:xfrm>
            <a:off x="10969227" y="4386620"/>
            <a:ext cx="600075" cy="646331"/>
          </a:xfrm>
          <a:prstGeom prst="rect">
            <a:avLst/>
          </a:prstGeom>
          <a:noFill/>
        </p:spPr>
        <p:txBody>
          <a:bodyPr wrap="square" rtlCol="0">
            <a:spAutoFit/>
          </a:bodyPr>
          <a:lstStyle/>
          <a:p>
            <a:r>
              <a:rPr lang="ar-DZ" sz="3600" b="1" dirty="0">
                <a:solidFill>
                  <a:schemeClr val="accent4"/>
                </a:solidFill>
                <a:cs typeface="+mj-cs"/>
              </a:rPr>
              <a:t>4</a:t>
            </a:r>
            <a:endParaRPr lang="fr-FR" sz="3600" b="1" dirty="0">
              <a:solidFill>
                <a:schemeClr val="accent4"/>
              </a:solidFill>
              <a:cs typeface="+mj-cs"/>
            </a:endParaRPr>
          </a:p>
        </p:txBody>
      </p:sp>
    </p:spTree>
    <p:extLst>
      <p:ext uri="{BB962C8B-B14F-4D97-AF65-F5344CB8AC3E}">
        <p14:creationId xmlns:p14="http://schemas.microsoft.com/office/powerpoint/2010/main" val="3755106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xmlns="" id="{A03D7BF6-DC59-8DEB-FA96-72F5B929ACFB}"/>
              </a:ext>
            </a:extLst>
          </p:cNvPr>
          <p:cNvSpPr txBox="1"/>
          <p:nvPr/>
        </p:nvSpPr>
        <p:spPr>
          <a:xfrm>
            <a:off x="2956832" y="636115"/>
            <a:ext cx="6278336" cy="646331"/>
          </a:xfrm>
          <a:prstGeom prst="rect">
            <a:avLst/>
          </a:prstGeom>
          <a:noFill/>
        </p:spPr>
        <p:txBody>
          <a:bodyPr wrap="square">
            <a:spAutoFit/>
          </a:bodyPr>
          <a:lstStyle>
            <a:defPPr>
              <a:defRPr lang="en-US"/>
            </a:defPPr>
            <a:lvl1pPr algn="ctr">
              <a:defRPr sz="3600" b="1">
                <a:solidFill>
                  <a:schemeClr val="accent6"/>
                </a:solidFill>
                <a:cs typeface="+mj-cs"/>
              </a:defRPr>
            </a:lvl1pPr>
          </a:lstStyle>
          <a:p>
            <a:r>
              <a:rPr lang="ar-DZ" dirty="0">
                <a:solidFill>
                  <a:schemeClr val="bg2">
                    <a:lumMod val="60000"/>
                    <a:lumOff val="40000"/>
                  </a:schemeClr>
                </a:solidFill>
              </a:rPr>
              <a:t>طرق تدريس الترجمة:</a:t>
            </a:r>
          </a:p>
        </p:txBody>
      </p:sp>
      <p:cxnSp>
        <p:nvCxnSpPr>
          <p:cNvPr id="5" name="Connecteur droit 4">
            <a:extLst>
              <a:ext uri="{FF2B5EF4-FFF2-40B4-BE49-F238E27FC236}">
                <a16:creationId xmlns:a16="http://schemas.microsoft.com/office/drawing/2014/main" xmlns="" id="{5176976E-6590-31D3-6FCC-12EDBDC30FB6}"/>
              </a:ext>
            </a:extLst>
          </p:cNvPr>
          <p:cNvCxnSpPr>
            <a:cxnSpLocks/>
          </p:cNvCxnSpPr>
          <p:nvPr/>
        </p:nvCxnSpPr>
        <p:spPr>
          <a:xfrm>
            <a:off x="1428750" y="1282446"/>
            <a:ext cx="9472613"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6" name="ZoneTexte 5">
            <a:extLst>
              <a:ext uri="{FF2B5EF4-FFF2-40B4-BE49-F238E27FC236}">
                <a16:creationId xmlns:a16="http://schemas.microsoft.com/office/drawing/2014/main" xmlns="" id="{FBD196E7-F7DB-B295-AC20-06DBE7424D53}"/>
              </a:ext>
            </a:extLst>
          </p:cNvPr>
          <p:cNvSpPr txBox="1"/>
          <p:nvPr/>
        </p:nvSpPr>
        <p:spPr>
          <a:xfrm>
            <a:off x="914400" y="1758821"/>
            <a:ext cx="10301287" cy="4107278"/>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defPPr>
              <a:defRPr lang="en-US"/>
            </a:defPPr>
            <a:lvl1pPr algn="just" rtl="1">
              <a:lnSpc>
                <a:spcPct val="107000"/>
              </a:lnSpc>
              <a:spcAft>
                <a:spcPts val="800"/>
              </a:spcAft>
              <a:defRPr sz="2200">
                <a:solidFill>
                  <a:schemeClr val="bg1">
                    <a:lumMod val="10000"/>
                  </a:schemeClr>
                </a:solidFill>
                <a:effectLst/>
                <a:latin typeface="Calibri" panose="020F0502020204030204" pitchFamily="34" charset="0"/>
                <a:ea typeface="Calibri" panose="020F0502020204030204" pitchFamily="34" charset="0"/>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ar-SA" b="1" dirty="0">
                <a:solidFill>
                  <a:srgbClr val="C00000"/>
                </a:solidFill>
              </a:rPr>
              <a:t>الطريقة التحليلية:</a:t>
            </a:r>
            <a:r>
              <a:rPr lang="fr-FR" b="1" dirty="0">
                <a:solidFill>
                  <a:srgbClr val="C00000"/>
                </a:solidFill>
              </a:rPr>
              <a:t> </a:t>
            </a:r>
            <a:r>
              <a:rPr lang="fr-FR" b="1" dirty="0" err="1">
                <a:solidFill>
                  <a:srgbClr val="C00000"/>
                </a:solidFill>
              </a:rPr>
              <a:t>analytical</a:t>
            </a:r>
            <a:r>
              <a:rPr lang="fr-FR" b="1" dirty="0">
                <a:solidFill>
                  <a:srgbClr val="C00000"/>
                </a:solidFill>
              </a:rPr>
              <a:t> </a:t>
            </a:r>
            <a:r>
              <a:rPr lang="fr-FR" b="1" dirty="0" err="1">
                <a:solidFill>
                  <a:srgbClr val="C00000"/>
                </a:solidFill>
              </a:rPr>
              <a:t>method</a:t>
            </a:r>
            <a:r>
              <a:rPr lang="fr-FR" b="1" dirty="0">
                <a:solidFill>
                  <a:srgbClr val="C00000"/>
                </a:solidFill>
              </a:rPr>
              <a:t> </a:t>
            </a:r>
            <a:r>
              <a:rPr lang="ar-SA" dirty="0"/>
              <a:t>تقوم على تحليل النّص المرشح للترجمة قبل ترجمته من أجل معرفة نوعه وغرضه وجمهوره.</a:t>
            </a:r>
            <a:endParaRPr lang="fr-FR" dirty="0"/>
          </a:p>
          <a:p>
            <a:r>
              <a:rPr lang="ar-SA" b="1" dirty="0">
                <a:solidFill>
                  <a:srgbClr val="C00000"/>
                </a:solidFill>
              </a:rPr>
              <a:t>الطريقة المقارنة:</a:t>
            </a:r>
            <a:r>
              <a:rPr lang="fr-FR" b="1" dirty="0">
                <a:solidFill>
                  <a:srgbClr val="C00000"/>
                </a:solidFill>
              </a:rPr>
              <a:t> comparative </a:t>
            </a:r>
            <a:r>
              <a:rPr lang="fr-FR" b="1" dirty="0" err="1">
                <a:solidFill>
                  <a:srgbClr val="C00000"/>
                </a:solidFill>
              </a:rPr>
              <a:t>method</a:t>
            </a:r>
            <a:r>
              <a:rPr lang="fr-FR" dirty="0"/>
              <a:t> </a:t>
            </a:r>
            <a:r>
              <a:rPr lang="ar-SA" dirty="0"/>
              <a:t>تعتمد مقارنة ترجمات متعددة لنفس النص لتبرير الاختيارات الأفضل والأنسب لسياق النّص.</a:t>
            </a:r>
            <a:endParaRPr lang="fr-FR" dirty="0"/>
          </a:p>
          <a:p>
            <a:r>
              <a:rPr lang="ar-SA" b="1" dirty="0">
                <a:solidFill>
                  <a:srgbClr val="C00000"/>
                </a:solidFill>
              </a:rPr>
              <a:t>طريقة التفكير بصوت مرتفع </a:t>
            </a:r>
            <a:r>
              <a:rPr lang="fr-FR" b="1" dirty="0" err="1">
                <a:solidFill>
                  <a:srgbClr val="C00000"/>
                </a:solidFill>
              </a:rPr>
              <a:t>Think-aloud</a:t>
            </a:r>
            <a:r>
              <a:rPr lang="fr-FR" b="1" dirty="0">
                <a:solidFill>
                  <a:srgbClr val="C00000"/>
                </a:solidFill>
              </a:rPr>
              <a:t> </a:t>
            </a:r>
            <a:r>
              <a:rPr lang="fr-FR" b="1" dirty="0" err="1">
                <a:solidFill>
                  <a:srgbClr val="C00000"/>
                </a:solidFill>
              </a:rPr>
              <a:t>protocols</a:t>
            </a:r>
            <a:r>
              <a:rPr lang="ar-SA" dirty="0"/>
              <a:t>جعل الطالب يشرح الخطوات والمراحل المتبعة اثناء ترجمته والصعوبات التي واجهها وطريقة حله للمشكلات. </a:t>
            </a:r>
            <a:endParaRPr lang="fr-FR" dirty="0"/>
          </a:p>
          <a:p>
            <a:r>
              <a:rPr lang="ar-SA" b="1" dirty="0">
                <a:solidFill>
                  <a:srgbClr val="C00000"/>
                </a:solidFill>
              </a:rPr>
              <a:t>التدريس بالسقالة </a:t>
            </a:r>
            <a:r>
              <a:rPr lang="fr-FR" b="1" dirty="0">
                <a:solidFill>
                  <a:srgbClr val="C00000"/>
                </a:solidFill>
              </a:rPr>
              <a:t>Scaffolding</a:t>
            </a:r>
            <a:r>
              <a:rPr lang="ar-SA" dirty="0"/>
              <a:t> تتم من خلال دعم تدريجي للطالب حتى الاستقلال التام يعني الترجمات الأولى تكون بمرافقة وتوجيه الأستاذ الذي يبدأ في الانسحاب تدريجيا لترك للطالب فرصة الاعتماد على نفسه.</a:t>
            </a:r>
            <a:endParaRPr lang="fr-FR" dirty="0"/>
          </a:p>
          <a:p>
            <a:r>
              <a:rPr lang="ar-SA" b="1" dirty="0">
                <a:solidFill>
                  <a:srgbClr val="C00000"/>
                </a:solidFill>
              </a:rPr>
              <a:t>التعلم التعاوني </a:t>
            </a:r>
            <a:r>
              <a:rPr lang="fr-FR" b="1" dirty="0" err="1">
                <a:solidFill>
                  <a:srgbClr val="C00000"/>
                </a:solidFill>
              </a:rPr>
              <a:t>cooperative</a:t>
            </a:r>
            <a:r>
              <a:rPr lang="fr-FR" b="1" dirty="0">
                <a:solidFill>
                  <a:srgbClr val="C00000"/>
                </a:solidFill>
              </a:rPr>
              <a:t> </a:t>
            </a:r>
            <a:r>
              <a:rPr lang="fr-FR" b="1" dirty="0" err="1">
                <a:solidFill>
                  <a:srgbClr val="C00000"/>
                </a:solidFill>
              </a:rPr>
              <a:t>learning</a:t>
            </a:r>
            <a:r>
              <a:rPr lang="fr-FR" b="1" dirty="0">
                <a:solidFill>
                  <a:srgbClr val="C00000"/>
                </a:solidFill>
              </a:rPr>
              <a:t> </a:t>
            </a:r>
            <a:r>
              <a:rPr lang="ar-DZ" dirty="0"/>
              <a:t> </a:t>
            </a:r>
            <a:r>
              <a:rPr lang="ar-SA" dirty="0"/>
              <a:t>مجموعات عمل لإنتاج ترجمة واحدة تقوم على ديناميكية الافواج والعمل الجماعي للتعاون والتكامل لإنتاج ترجمة صحيحة</a:t>
            </a:r>
            <a:endParaRPr lang="fr-FR" dirty="0"/>
          </a:p>
        </p:txBody>
      </p:sp>
    </p:spTree>
    <p:extLst>
      <p:ext uri="{BB962C8B-B14F-4D97-AF65-F5344CB8AC3E}">
        <p14:creationId xmlns:p14="http://schemas.microsoft.com/office/powerpoint/2010/main" val="3311683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qu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rganique">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que">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105</TotalTime>
  <Words>1446</Words>
  <Application>Microsoft Office PowerPoint</Application>
  <PresentationFormat>Grand écran</PresentationFormat>
  <Paragraphs>97</Paragraphs>
  <Slides>18</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18</vt:i4>
      </vt:variant>
    </vt:vector>
  </HeadingPairs>
  <TitlesOfParts>
    <vt:vector size="24" baseType="lpstr">
      <vt:lpstr>Arial</vt:lpstr>
      <vt:lpstr>Calibri</vt:lpstr>
      <vt:lpstr>Garamond</vt:lpstr>
      <vt:lpstr>Times New Roman</vt:lpstr>
      <vt:lpstr>Wingdings</vt:lpstr>
      <vt:lpstr>Organique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HP</dc:creator>
  <cp:lastModifiedBy>PC COM</cp:lastModifiedBy>
  <cp:revision>16</cp:revision>
  <dcterms:created xsi:type="dcterms:W3CDTF">2025-11-12T10:07:27Z</dcterms:created>
  <dcterms:modified xsi:type="dcterms:W3CDTF">2025-11-30T20:57:54Z</dcterms:modified>
</cp:coreProperties>
</file>