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sldIdLst>
    <p:sldId id="257" r:id="rId2"/>
    <p:sldId id="259" r:id="rId3"/>
    <p:sldId id="260" r:id="rId4"/>
    <p:sldId id="261" r:id="rId5"/>
    <p:sldId id="262" r:id="rId6"/>
    <p:sldId id="263" r:id="rId7"/>
    <p:sldId id="264" r:id="rId8"/>
    <p:sldId id="265" r:id="rId9"/>
    <p:sldId id="266" r:id="rId10"/>
    <p:sldId id="267" r:id="rId11"/>
    <p:sldId id="268" r:id="rId12"/>
    <p:sldId id="269" r:id="rId13"/>
    <p:sldId id="271" r:id="rId14"/>
    <p:sldId id="270"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Style clair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DBED569-4797-4DF1-A0F4-6AAB3CD982D8}" styleName="Style léger 3 - Accentuation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793D81CF-94F2-401A-BA57-92F5A7B2D0C5}" styleName="Style moyen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FABFCF23-3B69-468F-B69F-88F6DE6A72F2}" styleName="Style moyen 1 - Accentuation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B301B821-A1FF-4177-AEE7-76D212191A09}" styleName="Style moyen 1 - Accentuation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snapToGrid="0">
      <p:cViewPr varScale="1">
        <p:scale>
          <a:sx n="60" d="100"/>
          <a:sy n="60" d="100"/>
        </p:scale>
        <p:origin x="1098"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AC1C79-0E0B-4213-8146-5F1C1B9159C6}" type="datetimeFigureOut">
              <a:rPr lang="fr-FR" smtClean="0"/>
              <a:t>03/12/2025</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3329DAF-DA29-4116-8FBF-1A2BFA0EB9C6}" type="slidenum">
              <a:rPr lang="fr-FR" smtClean="0"/>
              <a:t>‹N°›</a:t>
            </a:fld>
            <a:endParaRPr lang="fr-FR"/>
          </a:p>
        </p:txBody>
      </p:sp>
    </p:spTree>
    <p:extLst>
      <p:ext uri="{BB962C8B-B14F-4D97-AF65-F5344CB8AC3E}">
        <p14:creationId xmlns:p14="http://schemas.microsoft.com/office/powerpoint/2010/main" val="14673860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fr-FR"/>
              <a:t>Modifiez le style du titre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E120D25-75D7-4121-B5DD-79E4099BD99A}" type="datetimeFigureOut">
              <a:rPr lang="fr-FR" smtClean="0"/>
              <a:t>03/12/2025</a:t>
            </a:fld>
            <a:endParaRPr lang="fr-FR"/>
          </a:p>
        </p:txBody>
      </p:sp>
      <p:sp>
        <p:nvSpPr>
          <p:cNvPr id="5" name="Footer Placeholder 4"/>
          <p:cNvSpPr>
            <a:spLocks noGrp="1"/>
          </p:cNvSpPr>
          <p:nvPr>
            <p:ph type="ftr" sz="quarter" idx="11"/>
          </p:nvPr>
        </p:nvSpPr>
        <p:spPr>
          <a:xfrm>
            <a:off x="2692397" y="5037663"/>
            <a:ext cx="5214635" cy="279400"/>
          </a:xfrm>
        </p:spPr>
        <p:txBody>
          <a:bodyPr/>
          <a:lstStyle/>
          <a:p>
            <a:endParaRPr lang="fr-FR"/>
          </a:p>
        </p:txBody>
      </p:sp>
      <p:sp>
        <p:nvSpPr>
          <p:cNvPr id="6" name="Slide Number Placeholder 5"/>
          <p:cNvSpPr>
            <a:spLocks noGrp="1"/>
          </p:cNvSpPr>
          <p:nvPr>
            <p:ph type="sldNum" sz="quarter" idx="12"/>
          </p:nvPr>
        </p:nvSpPr>
        <p:spPr>
          <a:xfrm>
            <a:off x="8956900" y="5037663"/>
            <a:ext cx="551167" cy="279400"/>
          </a:xfrm>
        </p:spPr>
        <p:txBody>
          <a:bodyPr/>
          <a:lstStyle/>
          <a:p>
            <a:fld id="{EC399EAE-37AE-426E-975F-8B2B929B638A}" type="slidenum">
              <a:rPr lang="fr-FR" smtClean="0"/>
              <a:t>‹N°›</a:t>
            </a:fld>
            <a:endParaRPr lang="fr-FR"/>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673685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fr-FR"/>
              <a:t>Modifiez le style du titre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BE120D25-75D7-4121-B5DD-79E4099BD99A}" type="datetimeFigureOut">
              <a:rPr lang="fr-FR" smtClean="0"/>
              <a:t>03/12/2025</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EC399EAE-37AE-426E-975F-8B2B929B638A}" type="slidenum">
              <a:rPr lang="fr-FR" smtClean="0"/>
              <a:t>‹N°›</a:t>
            </a:fld>
            <a:endParaRPr lang="fr-FR"/>
          </a:p>
        </p:txBody>
      </p:sp>
    </p:spTree>
    <p:extLst>
      <p:ext uri="{BB962C8B-B14F-4D97-AF65-F5344CB8AC3E}">
        <p14:creationId xmlns:p14="http://schemas.microsoft.com/office/powerpoint/2010/main" val="41630519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fr-FR"/>
              <a:t>Modifiez le style du titre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BE120D25-75D7-4121-B5DD-79E4099BD99A}" type="datetimeFigureOut">
              <a:rPr lang="fr-FR" smtClean="0"/>
              <a:t>03/12/2025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EC399EAE-37AE-426E-975F-8B2B929B638A}" type="slidenum">
              <a:rPr lang="fr-FR" smtClean="0"/>
              <a:t>‹N°›</a:t>
            </a:fld>
            <a:endParaRPr lang="fr-FR"/>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825899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fr-FR"/>
              <a:t>Modifiez le style du titre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BE120D25-75D7-4121-B5DD-79E4099BD99A}" type="datetimeFigureOut">
              <a:rPr lang="fr-FR" smtClean="0"/>
              <a:t>03/12/2025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EC399EAE-37AE-426E-975F-8B2B929B638A}" type="slidenum">
              <a:rPr lang="fr-FR" smtClean="0"/>
              <a:t>‹N°›</a:t>
            </a:fld>
            <a:endParaRPr lang="fr-FR"/>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081036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fr-FR"/>
              <a:t>Modifiez le style du titre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BE120D25-75D7-4121-B5DD-79E4099BD99A}" type="datetimeFigureOut">
              <a:rPr lang="fr-FR" smtClean="0"/>
              <a:t>03/12/2025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EC399EAE-37AE-426E-975F-8B2B929B638A}" type="slidenum">
              <a:rPr lang="fr-FR" smtClean="0"/>
              <a:t>‹N°›</a:t>
            </a:fld>
            <a:endParaRPr lang="fr-FR"/>
          </a:p>
        </p:txBody>
      </p:sp>
    </p:spTree>
    <p:extLst>
      <p:ext uri="{BB962C8B-B14F-4D97-AF65-F5344CB8AC3E}">
        <p14:creationId xmlns:p14="http://schemas.microsoft.com/office/powerpoint/2010/main" val="3129301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fr-FR"/>
              <a:t>Modifiez le style du titre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BE120D25-75D7-4121-B5DD-79E4099BD99A}" type="datetimeFigureOut">
              <a:rPr lang="fr-FR" smtClean="0"/>
              <a:t>03/12/2025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EC399EAE-37AE-426E-975F-8B2B929B638A}" type="slidenum">
              <a:rPr lang="fr-FR" smtClean="0"/>
              <a:t>‹N°›</a:t>
            </a:fld>
            <a:endParaRPr lang="fr-FR"/>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641853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fr-FR"/>
              <a:t>Modifiez le style du titre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BE120D25-75D7-4121-B5DD-79E4099BD99A}" type="datetimeFigureOut">
              <a:rPr lang="fr-FR" smtClean="0"/>
              <a:t>03/12/2025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EC399EAE-37AE-426E-975F-8B2B929B638A}" type="slidenum">
              <a:rPr lang="fr-FR" smtClean="0"/>
              <a:t>‹N°›</a:t>
            </a:fld>
            <a:endParaRPr lang="fr-FR"/>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111128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E120D25-75D7-4121-B5DD-79E4099BD99A}" type="datetimeFigureOut">
              <a:rPr lang="fr-FR" smtClean="0"/>
              <a:t>03/12/2025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EC399EAE-37AE-426E-975F-8B2B929B638A}" type="slidenum">
              <a:rPr lang="fr-FR" smtClean="0"/>
              <a:t>‹N°›</a:t>
            </a:fld>
            <a:endParaRPr lang="fr-F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334802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E120D25-75D7-4121-B5DD-79E4099BD99A}" type="datetimeFigureOut">
              <a:rPr lang="fr-FR" smtClean="0"/>
              <a:t>03/12/2025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EC399EAE-37AE-426E-975F-8B2B929B638A}" type="slidenum">
              <a:rPr lang="fr-FR" smtClean="0"/>
              <a:t>‹N°›</a:t>
            </a:fld>
            <a:endParaRPr lang="fr-FR"/>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020688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E120D25-75D7-4121-B5DD-79E4099BD99A}" type="datetimeFigureOut">
              <a:rPr lang="fr-FR" smtClean="0"/>
              <a:t>03/12/2025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EC399EAE-37AE-426E-975F-8B2B929B638A}" type="slidenum">
              <a:rPr lang="fr-FR" smtClean="0"/>
              <a:t>‹N°›</a:t>
            </a:fld>
            <a:endParaRPr lang="fr-FR"/>
          </a:p>
        </p:txBody>
      </p:sp>
    </p:spTree>
    <p:extLst>
      <p:ext uri="{BB962C8B-B14F-4D97-AF65-F5344CB8AC3E}">
        <p14:creationId xmlns:p14="http://schemas.microsoft.com/office/powerpoint/2010/main" val="32427752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fr-FR"/>
              <a:t>Modifiez le style du titre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BE120D25-75D7-4121-B5DD-79E4099BD99A}" type="datetimeFigureOut">
              <a:rPr lang="fr-FR" smtClean="0"/>
              <a:t>03/12/2025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EC399EAE-37AE-426E-975F-8B2B929B638A}" type="slidenum">
              <a:rPr lang="fr-FR" smtClean="0"/>
              <a:t>‹N°›</a:t>
            </a:fld>
            <a:endParaRPr lang="fr-FR"/>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734528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BE120D25-75D7-4121-B5DD-79E4099BD99A}" type="datetimeFigureOut">
              <a:rPr lang="fr-FR" smtClean="0"/>
              <a:t>03/12/2025</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EC399EAE-37AE-426E-975F-8B2B929B638A}" type="slidenum">
              <a:rPr lang="fr-FR" smtClean="0"/>
              <a:t>‹N°›</a:t>
            </a:fld>
            <a:endParaRPr lang="fr-FR"/>
          </a:p>
        </p:txBody>
      </p:sp>
    </p:spTree>
    <p:extLst>
      <p:ext uri="{BB962C8B-B14F-4D97-AF65-F5344CB8AC3E}">
        <p14:creationId xmlns:p14="http://schemas.microsoft.com/office/powerpoint/2010/main" val="38642615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a:t>Modifiez le style du titre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BE120D25-75D7-4121-B5DD-79E4099BD99A}" type="datetimeFigureOut">
              <a:rPr lang="fr-FR" smtClean="0"/>
              <a:t>03/12/2025</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EC399EAE-37AE-426E-975F-8B2B929B638A}" type="slidenum">
              <a:rPr lang="fr-FR" smtClean="0"/>
              <a:t>‹N°›</a:t>
            </a:fld>
            <a:endParaRPr lang="fr-FR"/>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825950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BE120D25-75D7-4121-B5DD-79E4099BD99A}" type="datetimeFigureOut">
              <a:rPr lang="fr-FR" smtClean="0"/>
              <a:t>03/12/2025</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EC399EAE-37AE-426E-975F-8B2B929B638A}" type="slidenum">
              <a:rPr lang="fr-FR" smtClean="0"/>
              <a:t>‹N°›</a:t>
            </a:fld>
            <a:endParaRPr lang="fr-F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132366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120D25-75D7-4121-B5DD-79E4099BD99A}" type="datetimeFigureOut">
              <a:rPr lang="fr-FR" smtClean="0"/>
              <a:t>03/12/2025</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EC399EAE-37AE-426E-975F-8B2B929B638A}" type="slidenum">
              <a:rPr lang="fr-FR" smtClean="0"/>
              <a:t>‹N°›</a:t>
            </a:fld>
            <a:endParaRPr lang="fr-FR"/>
          </a:p>
        </p:txBody>
      </p:sp>
    </p:spTree>
    <p:extLst>
      <p:ext uri="{BB962C8B-B14F-4D97-AF65-F5344CB8AC3E}">
        <p14:creationId xmlns:p14="http://schemas.microsoft.com/office/powerpoint/2010/main" val="18180155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fr-FR"/>
              <a:t>Modifiez le style du titre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BE120D25-75D7-4121-B5DD-79E4099BD99A}" type="datetimeFigureOut">
              <a:rPr lang="fr-FR" smtClean="0"/>
              <a:t>03/12/2025</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EC399EAE-37AE-426E-975F-8B2B929B638A}" type="slidenum">
              <a:rPr lang="fr-FR" smtClean="0"/>
              <a:t>‹N°›</a:t>
            </a:fld>
            <a:endParaRPr lang="fr-FR"/>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353776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fr-FR"/>
              <a:t>Modifiez le style du titre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BE120D25-75D7-4121-B5DD-79E4099BD99A}" type="datetimeFigureOut">
              <a:rPr lang="fr-FR" smtClean="0"/>
              <a:t>03/12/2025</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EC399EAE-37AE-426E-975F-8B2B929B638A}" type="slidenum">
              <a:rPr lang="fr-FR" smtClean="0"/>
              <a:t>‹N°›</a:t>
            </a:fld>
            <a:endParaRPr lang="fr-FR"/>
          </a:p>
        </p:txBody>
      </p:sp>
    </p:spTree>
    <p:extLst>
      <p:ext uri="{BB962C8B-B14F-4D97-AF65-F5344CB8AC3E}">
        <p14:creationId xmlns:p14="http://schemas.microsoft.com/office/powerpoint/2010/main" val="34803336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E120D25-75D7-4121-B5DD-79E4099BD99A}" type="datetimeFigureOut">
              <a:rPr lang="fr-FR" smtClean="0"/>
              <a:t>03/12/2025</a:t>
            </a:fld>
            <a:endParaRPr lang="fr-FR"/>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fr-FR"/>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EC399EAE-37AE-426E-975F-8B2B929B638A}" type="slidenum">
              <a:rPr lang="fr-FR" smtClean="0"/>
              <a:t>‹N°›</a:t>
            </a:fld>
            <a:endParaRPr lang="fr-FR"/>
          </a:p>
        </p:txBody>
      </p:sp>
    </p:spTree>
    <p:extLst>
      <p:ext uri="{BB962C8B-B14F-4D97-AF65-F5344CB8AC3E}">
        <p14:creationId xmlns:p14="http://schemas.microsoft.com/office/powerpoint/2010/main" val="2868239611"/>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xmlns="" id="{FC0B18A6-98C6-F1D8-DE5A-BE36686C67BB}"/>
              </a:ext>
            </a:extLst>
          </p:cNvPr>
          <p:cNvSpPr txBox="1"/>
          <p:nvPr/>
        </p:nvSpPr>
        <p:spPr>
          <a:xfrm>
            <a:off x="3539370" y="4779147"/>
            <a:ext cx="5014913" cy="1446550"/>
          </a:xfrm>
          <a:prstGeom prst="rect">
            <a:avLst/>
          </a:prstGeom>
          <a:noFill/>
        </p:spPr>
        <p:txBody>
          <a:bodyPr wrap="square">
            <a:spAutoFit/>
          </a:bodyPr>
          <a:lstStyle/>
          <a:p>
            <a:pPr algn="ctr"/>
            <a:r>
              <a:rPr lang="ar-DZ" sz="2200" b="1" dirty="0">
                <a:solidFill>
                  <a:schemeClr val="bg1"/>
                </a:solidFill>
              </a:rPr>
              <a:t>الأستاذ المسؤول عن المادة :</a:t>
            </a:r>
            <a:endParaRPr lang="fr-FR" sz="2200" b="1" dirty="0">
              <a:solidFill>
                <a:schemeClr val="bg1"/>
              </a:solidFill>
            </a:endParaRPr>
          </a:p>
          <a:p>
            <a:pPr algn="ctr"/>
            <a:r>
              <a:rPr lang="ar-DZ" sz="2200" b="1" dirty="0">
                <a:solidFill>
                  <a:schemeClr val="bg1"/>
                </a:solidFill>
              </a:rPr>
              <a:t> د. سعيدي منال وسام أستاذة محاضرة ’أ‘</a:t>
            </a:r>
          </a:p>
          <a:p>
            <a:pPr algn="ctr"/>
            <a:r>
              <a:rPr lang="ar-DZ" sz="2200" b="1" dirty="0">
                <a:solidFill>
                  <a:schemeClr val="bg1"/>
                </a:solidFill>
              </a:rPr>
              <a:t>السداسي : الخامس</a:t>
            </a:r>
          </a:p>
          <a:p>
            <a:pPr algn="ctr"/>
            <a:r>
              <a:rPr lang="ar-DZ" sz="2200" b="1" dirty="0">
                <a:solidFill>
                  <a:schemeClr val="bg1"/>
                </a:solidFill>
              </a:rPr>
              <a:t>الليسانس : لسانيات تطبيقية</a:t>
            </a:r>
          </a:p>
        </p:txBody>
      </p:sp>
      <p:sp>
        <p:nvSpPr>
          <p:cNvPr id="5" name="ZoneTexte 4">
            <a:extLst>
              <a:ext uri="{FF2B5EF4-FFF2-40B4-BE49-F238E27FC236}">
                <a16:creationId xmlns:a16="http://schemas.microsoft.com/office/drawing/2014/main" xmlns="" id="{6CBC0705-801D-5460-A183-2594B3D91F37}"/>
              </a:ext>
            </a:extLst>
          </p:cNvPr>
          <p:cNvSpPr txBox="1"/>
          <p:nvPr/>
        </p:nvSpPr>
        <p:spPr>
          <a:xfrm>
            <a:off x="4210050" y="2296474"/>
            <a:ext cx="3771899" cy="430887"/>
          </a:xfrm>
          <a:prstGeom prst="rect">
            <a:avLst/>
          </a:prstGeom>
          <a:noFill/>
        </p:spPr>
        <p:txBody>
          <a:bodyPr wrap="square">
            <a:spAutoFit/>
          </a:bodyPr>
          <a:lstStyle>
            <a:defPPr>
              <a:defRPr lang="en-US"/>
            </a:defPPr>
            <a:lvl1pPr algn="ctr">
              <a:defRPr sz="2200" b="1">
                <a:cs typeface="+mj-cs"/>
              </a:defRPr>
            </a:lvl1pPr>
          </a:lstStyle>
          <a:p>
            <a:r>
              <a:rPr lang="ar-DZ" dirty="0">
                <a:solidFill>
                  <a:schemeClr val="bg1"/>
                </a:solidFill>
                <a:cs typeface="+mn-cs"/>
              </a:rPr>
              <a:t>المادة : ترجمة المصطلحات اللغوية</a:t>
            </a:r>
          </a:p>
        </p:txBody>
      </p:sp>
      <p:sp>
        <p:nvSpPr>
          <p:cNvPr id="6" name="ZoneTexte 5">
            <a:extLst>
              <a:ext uri="{FF2B5EF4-FFF2-40B4-BE49-F238E27FC236}">
                <a16:creationId xmlns:a16="http://schemas.microsoft.com/office/drawing/2014/main" xmlns="" id="{E9CA7F73-7DB8-E1DA-A7B1-249680BB94C8}"/>
              </a:ext>
            </a:extLst>
          </p:cNvPr>
          <p:cNvSpPr txBox="1"/>
          <p:nvPr/>
        </p:nvSpPr>
        <p:spPr>
          <a:xfrm>
            <a:off x="2373919" y="632303"/>
            <a:ext cx="7036594" cy="1569660"/>
          </a:xfrm>
          <a:prstGeom prst="rect">
            <a:avLst/>
          </a:prstGeom>
          <a:noFill/>
        </p:spPr>
        <p:txBody>
          <a:bodyPr wrap="square">
            <a:spAutoFit/>
          </a:bodyPr>
          <a:lstStyle/>
          <a:p>
            <a:pPr algn="ctr"/>
            <a:r>
              <a:rPr lang="ar-DZ" sz="2400" dirty="0">
                <a:solidFill>
                  <a:schemeClr val="bg1"/>
                </a:solidFill>
              </a:rPr>
              <a:t>الجمــــــهورية الجــــزائرية الديــــــــــــمقراطية الشـــــــــــعبية</a:t>
            </a:r>
          </a:p>
          <a:p>
            <a:pPr algn="ctr"/>
            <a:r>
              <a:rPr lang="ar-DZ" sz="2400" dirty="0">
                <a:solidFill>
                  <a:schemeClr val="bg1"/>
                </a:solidFill>
              </a:rPr>
              <a:t>       وزارة التعليـــم العــــــــالي والبحـــــــــث العلـــــــــمي</a:t>
            </a:r>
          </a:p>
          <a:p>
            <a:pPr algn="ctr"/>
            <a:r>
              <a:rPr lang="ar-DZ" sz="2400" dirty="0">
                <a:solidFill>
                  <a:schemeClr val="bg1"/>
                </a:solidFill>
              </a:rPr>
              <a:t>جامعـــــة أبــــــي بـــــكر بلقـــــــــايد تلمســـــان</a:t>
            </a:r>
          </a:p>
          <a:p>
            <a:pPr algn="ctr"/>
            <a:r>
              <a:rPr lang="ar-DZ" sz="2400" dirty="0">
                <a:solidFill>
                  <a:schemeClr val="bg1"/>
                </a:solidFill>
              </a:rPr>
              <a:t>كليــــــة الآداب واللغــــــــــات</a:t>
            </a:r>
          </a:p>
        </p:txBody>
      </p:sp>
      <p:pic>
        <p:nvPicPr>
          <p:cNvPr id="7" name="Picture 10">
            <a:extLst>
              <a:ext uri="{FF2B5EF4-FFF2-40B4-BE49-F238E27FC236}">
                <a16:creationId xmlns:a16="http://schemas.microsoft.com/office/drawing/2014/main" xmlns="" id="{0774051A-4499-C1B7-C8F4-F5960BB05F4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020548" y="593702"/>
            <a:ext cx="1024781" cy="140764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0">
            <a:extLst>
              <a:ext uri="{FF2B5EF4-FFF2-40B4-BE49-F238E27FC236}">
                <a16:creationId xmlns:a16="http://schemas.microsoft.com/office/drawing/2014/main" xmlns="" id="{1246BE44-ECE3-32D4-8F8C-1B7FF4E218C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9104" y="688414"/>
            <a:ext cx="1024781" cy="1407649"/>
          </a:xfrm>
          <a:prstGeom prst="rect">
            <a:avLst/>
          </a:prstGeom>
          <a:noFill/>
          <a:extLst>
            <a:ext uri="{909E8E84-426E-40DD-AFC4-6F175D3DCCD1}">
              <a14:hiddenFill xmlns:a14="http://schemas.microsoft.com/office/drawing/2010/main">
                <a:solidFill>
                  <a:srgbClr val="FFFFFF"/>
                </a:solidFill>
              </a14:hiddenFill>
            </a:ext>
          </a:extLst>
        </p:spPr>
      </p:pic>
      <p:sp>
        <p:nvSpPr>
          <p:cNvPr id="9" name="ZoneTexte 8">
            <a:extLst>
              <a:ext uri="{FF2B5EF4-FFF2-40B4-BE49-F238E27FC236}">
                <a16:creationId xmlns:a16="http://schemas.microsoft.com/office/drawing/2014/main" xmlns="" id="{78A0EAC2-F81F-640C-545A-0C1B6A4255AA}"/>
              </a:ext>
            </a:extLst>
          </p:cNvPr>
          <p:cNvSpPr txBox="1"/>
          <p:nvPr/>
        </p:nvSpPr>
        <p:spPr>
          <a:xfrm>
            <a:off x="2683141" y="3474078"/>
            <a:ext cx="6727372" cy="104644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a:spAutoFit/>
          </a:bodyPr>
          <a:lstStyle>
            <a:defPPr>
              <a:defRPr lang="en-US"/>
            </a:defPPr>
            <a:lvl1pPr algn="ctr">
              <a:defRPr sz="6200" b="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cs typeface="+mj-cs"/>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ar-DZ" dirty="0">
                <a:solidFill>
                  <a:srgbClr val="C00000"/>
                </a:solidFill>
                <a:cs typeface="+mn-cs"/>
              </a:rPr>
              <a:t>المصطلح العلمي</a:t>
            </a:r>
            <a:endParaRPr lang="fr-FR" dirty="0">
              <a:solidFill>
                <a:srgbClr val="C00000"/>
              </a:solidFill>
              <a:cs typeface="+mn-cs"/>
            </a:endParaRPr>
          </a:p>
        </p:txBody>
      </p:sp>
      <p:sp>
        <p:nvSpPr>
          <p:cNvPr id="10" name="ZoneTexte 9">
            <a:extLst>
              <a:ext uri="{FF2B5EF4-FFF2-40B4-BE49-F238E27FC236}">
                <a16:creationId xmlns:a16="http://schemas.microsoft.com/office/drawing/2014/main" xmlns="" id="{E473AF64-606A-8F7C-9E30-7DCF49A8F1E3}"/>
              </a:ext>
            </a:extLst>
          </p:cNvPr>
          <p:cNvSpPr txBox="1"/>
          <p:nvPr/>
        </p:nvSpPr>
        <p:spPr>
          <a:xfrm>
            <a:off x="2372899" y="2953036"/>
            <a:ext cx="7037614" cy="430887"/>
          </a:xfrm>
          <a:prstGeom prst="rect">
            <a:avLst/>
          </a:prstGeom>
          <a:noFill/>
        </p:spPr>
        <p:txBody>
          <a:bodyPr wrap="square">
            <a:spAutoFit/>
          </a:bodyPr>
          <a:lstStyle>
            <a:defPPr>
              <a:defRPr lang="en-US"/>
            </a:defPPr>
            <a:lvl1pPr algn="ctr">
              <a:defRPr sz="2200" b="1">
                <a:cs typeface="+mj-cs"/>
              </a:defRPr>
            </a:lvl1pPr>
          </a:lstStyle>
          <a:p>
            <a:r>
              <a:rPr lang="ar-DZ" u="sng" dirty="0">
                <a:solidFill>
                  <a:schemeClr val="bg1"/>
                </a:solidFill>
                <a:cs typeface="+mn-cs"/>
              </a:rPr>
              <a:t>الدرس الثاني عشر :</a:t>
            </a:r>
            <a:endParaRPr lang="fr-FR" u="sng" dirty="0">
              <a:solidFill>
                <a:schemeClr val="bg1"/>
              </a:solidFill>
              <a:cs typeface="+mn-cs"/>
            </a:endParaRPr>
          </a:p>
        </p:txBody>
      </p:sp>
    </p:spTree>
    <p:extLst>
      <p:ext uri="{BB962C8B-B14F-4D97-AF65-F5344CB8AC3E}">
        <p14:creationId xmlns:p14="http://schemas.microsoft.com/office/powerpoint/2010/main" val="6463980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a:extLst>
              <a:ext uri="{FF2B5EF4-FFF2-40B4-BE49-F238E27FC236}">
                <a16:creationId xmlns:a16="http://schemas.microsoft.com/office/drawing/2014/main" xmlns="" id="{72CC7F62-0C2E-2450-69AA-49B53CDCD2DF}"/>
              </a:ext>
            </a:extLst>
          </p:cNvPr>
          <p:cNvSpPr txBox="1"/>
          <p:nvPr/>
        </p:nvSpPr>
        <p:spPr>
          <a:xfrm>
            <a:off x="895350" y="914401"/>
            <a:ext cx="10401299" cy="2048318"/>
          </a:xfrm>
          <a:prstGeom prst="rect">
            <a:avLst/>
          </a:prstGeom>
          <a:ln/>
        </p:spPr>
        <p:style>
          <a:lnRef idx="2">
            <a:schemeClr val="accent3"/>
          </a:lnRef>
          <a:fillRef idx="1">
            <a:schemeClr val="lt1"/>
          </a:fillRef>
          <a:effectRef idx="0">
            <a:schemeClr val="accent3"/>
          </a:effectRef>
          <a:fontRef idx="minor">
            <a:schemeClr val="dk1"/>
          </a:fontRef>
        </p:style>
        <p:txBody>
          <a:bodyPr wrap="square">
            <a:spAutoFit/>
          </a:bodyPr>
          <a:lstStyle>
            <a:defPPr>
              <a:defRPr lang="en-US"/>
            </a:defPPr>
            <a:lvl1pPr algn="just" rtl="1">
              <a:lnSpc>
                <a:spcPct val="107000"/>
              </a:lnSpc>
              <a:spcAft>
                <a:spcPts val="800"/>
              </a:spcAft>
              <a:defRPr sz="2400">
                <a:solidFill>
                  <a:schemeClr val="bg1">
                    <a:lumMod val="10000"/>
                  </a:schemeClr>
                </a:solidFill>
                <a:effectLst/>
                <a:latin typeface="Calibri" panose="020F0502020204030204" pitchFamily="34" charset="0"/>
                <a:ea typeface="Calibri" panose="020F0502020204030204" pitchFamily="34" charset="0"/>
                <a:cs typeface="+mj-cs"/>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ar-DZ" dirty="0"/>
              <a:t>ولغة العلم هي مصطلحاته فلكل علم مصطلحاته إذ هي بمثابة مفاتيحه فأصبحنا الآن نشهد غيابا لترجمة المصطلحات العلمية وإذا كانت هناك جهود للترجمة نشهد غيابا لتوحيدها يعني المفهوم العلمي واحد والمسميات متعددة إذا لم يكتفي العاكفون على الترجمة بالتعريب "إن حركة النقل العلمي إلى العربية ما تزال بعيدة عن الكفاية من حيث الكم، وبعيدة عن الكمال من حيث الكيف على الرغم مما أنجزت حتى الآن ولم تصبح العربية لغة العلم على الوجه الأمثل المطلوب</a:t>
            </a:r>
            <a:r>
              <a:rPr lang="fr-FR" dirty="0"/>
              <a:t>." </a:t>
            </a:r>
          </a:p>
        </p:txBody>
      </p:sp>
      <p:pic>
        <p:nvPicPr>
          <p:cNvPr id="7" name="Image 6">
            <a:extLst>
              <a:ext uri="{FF2B5EF4-FFF2-40B4-BE49-F238E27FC236}">
                <a16:creationId xmlns:a16="http://schemas.microsoft.com/office/drawing/2014/main" xmlns="" id="{A530D222-B68D-BCDE-0FC1-86C801030DF6}"/>
              </a:ext>
            </a:extLst>
          </p:cNvPr>
          <p:cNvPicPr>
            <a:picLocks noChangeAspect="1"/>
          </p:cNvPicPr>
          <p:nvPr/>
        </p:nvPicPr>
        <p:blipFill>
          <a:blip r:embed="rId2"/>
          <a:stretch>
            <a:fillRect/>
          </a:stretch>
        </p:blipFill>
        <p:spPr>
          <a:xfrm>
            <a:off x="3641598" y="3429000"/>
            <a:ext cx="4689727" cy="2514599"/>
          </a:xfrm>
          <a:prstGeom prst="rect">
            <a:avLst/>
          </a:prstGeom>
          <a:ln>
            <a:solidFill>
              <a:schemeClr val="accent1"/>
            </a:solidFill>
          </a:ln>
        </p:spPr>
      </p:pic>
    </p:spTree>
    <p:extLst>
      <p:ext uri="{BB962C8B-B14F-4D97-AF65-F5344CB8AC3E}">
        <p14:creationId xmlns:p14="http://schemas.microsoft.com/office/powerpoint/2010/main" val="3311683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a:extLst>
              <a:ext uri="{FF2B5EF4-FFF2-40B4-BE49-F238E27FC236}">
                <a16:creationId xmlns:a16="http://schemas.microsoft.com/office/drawing/2014/main" xmlns="" id="{6A8F0DDF-57A7-5565-96FE-9074BF255B21}"/>
              </a:ext>
            </a:extLst>
          </p:cNvPr>
          <p:cNvSpPr txBox="1"/>
          <p:nvPr/>
        </p:nvSpPr>
        <p:spPr>
          <a:xfrm>
            <a:off x="5100638" y="985511"/>
            <a:ext cx="6268609" cy="4024179"/>
          </a:xfrm>
          <a:prstGeom prst="rect">
            <a:avLst/>
          </a:prstGeom>
          <a:ln/>
        </p:spPr>
        <p:style>
          <a:lnRef idx="2">
            <a:schemeClr val="accent3"/>
          </a:lnRef>
          <a:fillRef idx="1">
            <a:schemeClr val="lt1"/>
          </a:fillRef>
          <a:effectRef idx="0">
            <a:schemeClr val="accent3"/>
          </a:effectRef>
          <a:fontRef idx="minor">
            <a:schemeClr val="dk1"/>
          </a:fontRef>
        </p:style>
        <p:txBody>
          <a:bodyPr wrap="square">
            <a:spAutoFit/>
          </a:bodyPr>
          <a:lstStyle>
            <a:defPPr>
              <a:defRPr lang="en-US"/>
            </a:defPPr>
            <a:lvl1pPr algn="just" rtl="1">
              <a:lnSpc>
                <a:spcPct val="107000"/>
              </a:lnSpc>
              <a:spcAft>
                <a:spcPts val="800"/>
              </a:spcAft>
              <a:defRPr sz="2400">
                <a:solidFill>
                  <a:schemeClr val="bg1">
                    <a:lumMod val="10000"/>
                  </a:schemeClr>
                </a:solidFill>
                <a:effectLst/>
                <a:latin typeface="Calibri" panose="020F0502020204030204" pitchFamily="34" charset="0"/>
                <a:ea typeface="Calibri" panose="020F0502020204030204" pitchFamily="34" charset="0"/>
                <a:cs typeface="+mj-cs"/>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fr-FR" dirty="0"/>
              <a:t> </a:t>
            </a:r>
            <a:r>
              <a:rPr lang="ar-DZ" dirty="0"/>
              <a:t>لذلك علينا أن ندرك أهمية الترجمة في النهوض بالمصطلح العلمي ومدى حاجة العلم للترجمة كما علينا أن نكاتف الجهود، ونركزها من أجل تطوير علم الترجمة لأنّ تطوير علم الترجمة تطوير لكافة حقول المعرفة بكافة أنواعها وجميع مستوياتها خاصة مع "الطفرة التكنولوجية الهائلة التي عرفها ميدان الحاسوب والاتصالات التي دفعت إلى التفكير في صيغ جديدة من الترجمة يستعان فيها بالوسائل والأساليب الإلكترونية وبدأت فعلا في إحداث تغيير جذري في صورة المترجم ومنظور الترجمة". لان الاهتمام بالمصطلح العلمي وبتطويره ضمان لازدهار وتقدم اللغة.</a:t>
            </a:r>
            <a:endParaRPr lang="fr-FR" dirty="0"/>
          </a:p>
        </p:txBody>
      </p:sp>
      <p:pic>
        <p:nvPicPr>
          <p:cNvPr id="12" name="Image 11">
            <a:extLst>
              <a:ext uri="{FF2B5EF4-FFF2-40B4-BE49-F238E27FC236}">
                <a16:creationId xmlns:a16="http://schemas.microsoft.com/office/drawing/2014/main" xmlns="" id="{0FC61891-D062-233F-E02A-DB3F9A6DB82D}"/>
              </a:ext>
            </a:extLst>
          </p:cNvPr>
          <p:cNvPicPr>
            <a:picLocks noChangeAspect="1"/>
          </p:cNvPicPr>
          <p:nvPr/>
        </p:nvPicPr>
        <p:blipFill>
          <a:blip r:embed="rId2"/>
          <a:stretch>
            <a:fillRect/>
          </a:stretch>
        </p:blipFill>
        <p:spPr>
          <a:xfrm>
            <a:off x="1228779" y="1490396"/>
            <a:ext cx="3586110" cy="3334943"/>
          </a:xfrm>
          <a:prstGeom prst="ellipse">
            <a:avLst/>
          </a:prstGeom>
          <a:ln w="63500" cap="rnd">
            <a:solidFill>
              <a:schemeClr val="accent1">
                <a:lumMod val="40000"/>
                <a:lumOff val="60000"/>
              </a:schemeClr>
            </a:solidFill>
          </a:ln>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793014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xmlns="" id="{6A3F6293-A763-53FF-AFCD-521F55E6F33A}"/>
              </a:ext>
            </a:extLst>
          </p:cNvPr>
          <p:cNvSpPr txBox="1"/>
          <p:nvPr/>
        </p:nvSpPr>
        <p:spPr>
          <a:xfrm>
            <a:off x="731044" y="717435"/>
            <a:ext cx="10729912" cy="86280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wrap="square">
            <a:spAutoFit/>
          </a:bodyPr>
          <a:lstStyle>
            <a:defPPr>
              <a:defRPr lang="en-US"/>
            </a:defPPr>
            <a:lvl1pPr algn="just" rtl="1">
              <a:lnSpc>
                <a:spcPct val="107000"/>
              </a:lnSpc>
              <a:spcAft>
                <a:spcPts val="800"/>
              </a:spcAft>
              <a:defRPr sz="2400">
                <a:solidFill>
                  <a:schemeClr val="bg1">
                    <a:lumMod val="10000"/>
                  </a:schemeClr>
                </a:solidFill>
                <a:effectLst/>
                <a:latin typeface="Calibri" panose="020F0502020204030204" pitchFamily="34" charset="0"/>
                <a:ea typeface="Calibri" panose="020F0502020204030204" pitchFamily="34" charset="0"/>
                <a:cs typeface="+mj-cs"/>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ar-SA" dirty="0"/>
              <a:t> علم الاقتصاد من بين العلوم التي رافقتها العديد من المصطلحات نورد في المسرد التالي بعض المصطلحات العلمية الاقتصادية وترجمتها إلى اللّغة الفرنسية</a:t>
            </a:r>
            <a:r>
              <a:rPr lang="ar-DZ" dirty="0"/>
              <a:t> : </a:t>
            </a:r>
            <a:endParaRPr lang="fr-FR" dirty="0"/>
          </a:p>
        </p:txBody>
      </p:sp>
      <p:graphicFrame>
        <p:nvGraphicFramePr>
          <p:cNvPr id="3" name="Tableau 2">
            <a:extLst>
              <a:ext uri="{FF2B5EF4-FFF2-40B4-BE49-F238E27FC236}">
                <a16:creationId xmlns:a16="http://schemas.microsoft.com/office/drawing/2014/main" xmlns="" id="{4E65C960-F987-5DA4-8362-0FD2339FA69F}"/>
              </a:ext>
            </a:extLst>
          </p:cNvPr>
          <p:cNvGraphicFramePr>
            <a:graphicFrameLocks noGrp="1"/>
          </p:cNvGraphicFramePr>
          <p:nvPr>
            <p:extLst>
              <p:ext uri="{D42A27DB-BD31-4B8C-83A1-F6EECF244321}">
                <p14:modId xmlns:p14="http://schemas.microsoft.com/office/powerpoint/2010/main" val="1267141783"/>
              </p:ext>
            </p:extLst>
          </p:nvPr>
        </p:nvGraphicFramePr>
        <p:xfrm>
          <a:off x="3335453" y="1982903"/>
          <a:ext cx="7772398" cy="3689235"/>
        </p:xfrm>
        <a:graphic>
          <a:graphicData uri="http://schemas.openxmlformats.org/drawingml/2006/table">
            <a:tbl>
              <a:tblPr firstRow="1" bandRow="1">
                <a:tableStyleId>{B301B821-A1FF-4177-AEE7-76D212191A09}</a:tableStyleId>
              </a:tblPr>
              <a:tblGrid>
                <a:gridCol w="4529137">
                  <a:extLst>
                    <a:ext uri="{9D8B030D-6E8A-4147-A177-3AD203B41FA5}">
                      <a16:colId xmlns:a16="http://schemas.microsoft.com/office/drawing/2014/main" xmlns="" val="3172323439"/>
                    </a:ext>
                  </a:extLst>
                </a:gridCol>
                <a:gridCol w="3243261">
                  <a:extLst>
                    <a:ext uri="{9D8B030D-6E8A-4147-A177-3AD203B41FA5}">
                      <a16:colId xmlns:a16="http://schemas.microsoft.com/office/drawing/2014/main" xmlns="" val="3878556743"/>
                    </a:ext>
                  </a:extLst>
                </a:gridCol>
              </a:tblGrid>
              <a:tr h="456106">
                <a:tc>
                  <a:txBody>
                    <a:bodyPr/>
                    <a:lstStyle/>
                    <a:p>
                      <a:pPr algn="r"/>
                      <a:r>
                        <a:rPr lang="ar-SA" sz="2400" b="1" dirty="0">
                          <a:solidFill>
                            <a:schemeClr val="bg2"/>
                          </a:solidFill>
                          <a:cs typeface="+mj-cs"/>
                        </a:rPr>
                        <a:t>المصطلح باللغة الفرنسية</a:t>
                      </a:r>
                      <a:endParaRPr lang="fr-FR" sz="2400" b="1" dirty="0">
                        <a:solidFill>
                          <a:schemeClr val="bg2"/>
                        </a:solidFill>
                        <a:latin typeface="Times New Roman" panose="02020603050405020304" pitchFamily="18" charset="0"/>
                        <a:cs typeface="+mj-cs"/>
                      </a:endParaRPr>
                    </a:p>
                  </a:txBody>
                  <a:tcPr>
                    <a:lnR w="12700" cap="flat" cmpd="sng" algn="ctr">
                      <a:solidFill>
                        <a:schemeClr val="accent1"/>
                      </a:solidFill>
                      <a:prstDash val="solid"/>
                      <a:round/>
                      <a:headEnd type="none" w="med" len="med"/>
                      <a:tailEnd type="none" w="med" len="med"/>
                    </a:lnR>
                    <a:solidFill>
                      <a:schemeClr val="tx1"/>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ar-SA" sz="2400" b="1" dirty="0">
                          <a:solidFill>
                            <a:schemeClr val="bg2"/>
                          </a:solidFill>
                          <a:cs typeface="+mj-cs"/>
                        </a:rPr>
                        <a:t>المصطلح باللغة العربية</a:t>
                      </a:r>
                      <a:endParaRPr lang="fr-FR" sz="2400" b="1" dirty="0">
                        <a:solidFill>
                          <a:schemeClr val="bg2"/>
                        </a:solidFill>
                        <a:effectLst/>
                        <a:latin typeface="Calibri" panose="020F0502020204030204" pitchFamily="34" charset="0"/>
                        <a:ea typeface="Calibri" panose="020F0502020204030204" pitchFamily="34" charset="0"/>
                        <a:cs typeface="+mj-cs"/>
                      </a:endParaRPr>
                    </a:p>
                  </a:txBody>
                  <a:tcPr>
                    <a:lnL w="12700" cap="flat" cmpd="sng" algn="ctr">
                      <a:solidFill>
                        <a:schemeClr val="accent1"/>
                      </a:solidFill>
                      <a:prstDash val="solid"/>
                      <a:round/>
                      <a:headEnd type="none" w="med" len="med"/>
                      <a:tailEnd type="none" w="med" len="med"/>
                    </a:lnL>
                    <a:solidFill>
                      <a:schemeClr val="tx1"/>
                    </a:solidFill>
                  </a:tcPr>
                </a:tc>
                <a:extLst>
                  <a:ext uri="{0D108BD9-81ED-4DB2-BD59-A6C34878D82A}">
                    <a16:rowId xmlns:a16="http://schemas.microsoft.com/office/drawing/2014/main" xmlns="" val="1156710868"/>
                  </a:ext>
                </a:extLst>
              </a:tr>
              <a:tr h="456106">
                <a:tc>
                  <a:txBody>
                    <a:bodyPr/>
                    <a:lstStyle/>
                    <a:p>
                      <a:r>
                        <a:rPr lang="fr-FR" sz="2200" b="1" dirty="0">
                          <a:solidFill>
                            <a:schemeClr val="bg1"/>
                          </a:solidFill>
                          <a:effectLst/>
                          <a:latin typeface="Arial" panose="020B0604020202020204" pitchFamily="34" charset="0"/>
                          <a:cs typeface="Arial" panose="020B0604020202020204" pitchFamily="34" charset="0"/>
                        </a:rPr>
                        <a:t>Balance</a:t>
                      </a:r>
                      <a:endParaRPr lang="fr-FR" sz="2200" b="1" dirty="0">
                        <a:solidFill>
                          <a:schemeClr val="bg1"/>
                        </a:solidFill>
                        <a:latin typeface="Arial" panose="020B0604020202020204" pitchFamily="34" charset="0"/>
                        <a:cs typeface="Arial" panose="020B0604020202020204" pitchFamily="34" charset="0"/>
                      </a:endParaRPr>
                    </a:p>
                  </a:txBody>
                  <a:tcPr>
                    <a:lnR w="12700" cap="flat" cmpd="sng" algn="ctr">
                      <a:solidFill>
                        <a:schemeClr val="accent1"/>
                      </a:solidFill>
                      <a:prstDash val="solid"/>
                      <a:round/>
                      <a:headEnd type="none" w="med" len="med"/>
                      <a:tailEnd type="none" w="med" len="med"/>
                    </a:lnR>
                    <a:solidFill>
                      <a:schemeClr val="tx1"/>
                    </a:solidFill>
                  </a:tcPr>
                </a:tc>
                <a:tc>
                  <a:txBody>
                    <a:bodyPr/>
                    <a:lstStyle/>
                    <a:p>
                      <a:pPr marL="457200" marR="0" lvl="1" indent="0" algn="r" defTabSz="914400" rtl="0" eaLnBrk="1" fontAlgn="auto" latinLnBrk="0" hangingPunct="1">
                        <a:lnSpc>
                          <a:spcPct val="100000"/>
                        </a:lnSpc>
                        <a:spcBef>
                          <a:spcPts val="0"/>
                        </a:spcBef>
                        <a:spcAft>
                          <a:spcPts val="0"/>
                        </a:spcAft>
                        <a:buClrTx/>
                        <a:buSzTx/>
                        <a:buFontTx/>
                        <a:buNone/>
                        <a:tabLst/>
                        <a:defRPr/>
                      </a:pPr>
                      <a:r>
                        <a:rPr lang="ar-SA" sz="2400" b="1" dirty="0">
                          <a:solidFill>
                            <a:schemeClr val="bg1"/>
                          </a:solidFill>
                          <a:effectLst/>
                          <a:cs typeface="+mj-cs"/>
                        </a:rPr>
                        <a:t>ميزان تجاري</a:t>
                      </a:r>
                      <a:r>
                        <a:rPr lang="fr-FR" sz="2400" b="1" dirty="0">
                          <a:solidFill>
                            <a:schemeClr val="bg1"/>
                          </a:solidFill>
                          <a:effectLst/>
                          <a:cs typeface="+mj-cs"/>
                        </a:rPr>
                        <a:t>	</a:t>
                      </a:r>
                      <a:endParaRPr lang="fr-FR" sz="2400" b="1" dirty="0">
                        <a:solidFill>
                          <a:schemeClr val="bg1"/>
                        </a:solidFill>
                        <a:effectLst/>
                        <a:latin typeface="Calibri" panose="020F0502020204030204" pitchFamily="34" charset="0"/>
                        <a:ea typeface="Calibri" panose="020F0502020204030204" pitchFamily="34" charset="0"/>
                        <a:cs typeface="+mj-cs"/>
                      </a:endParaRPr>
                    </a:p>
                  </a:txBody>
                  <a:tcPr>
                    <a:lnL w="12700" cap="flat" cmpd="sng" algn="ctr">
                      <a:solidFill>
                        <a:schemeClr val="accent1"/>
                      </a:solidFill>
                      <a:prstDash val="solid"/>
                      <a:round/>
                      <a:headEnd type="none" w="med" len="med"/>
                      <a:tailEnd type="none" w="med" len="med"/>
                    </a:lnL>
                    <a:solidFill>
                      <a:schemeClr val="tx1"/>
                    </a:solidFill>
                  </a:tcPr>
                </a:tc>
                <a:extLst>
                  <a:ext uri="{0D108BD9-81ED-4DB2-BD59-A6C34878D82A}">
                    <a16:rowId xmlns:a16="http://schemas.microsoft.com/office/drawing/2014/main" xmlns="" val="2857211611"/>
                  </a:ext>
                </a:extLst>
              </a:tr>
              <a:tr h="456106">
                <a:tc>
                  <a:txBody>
                    <a:bodyPr/>
                    <a:lstStyle/>
                    <a:p>
                      <a:r>
                        <a:rPr lang="fr-FR" sz="2200" b="1" dirty="0">
                          <a:solidFill>
                            <a:schemeClr val="bg1"/>
                          </a:solidFill>
                          <a:effectLst/>
                          <a:latin typeface="Arial" panose="020B0604020202020204" pitchFamily="34" charset="0"/>
                          <a:cs typeface="Arial" panose="020B0604020202020204" pitchFamily="34" charset="0"/>
                        </a:rPr>
                        <a:t>Partenaire</a:t>
                      </a:r>
                      <a:endParaRPr lang="fr-FR" sz="2200" b="1" dirty="0">
                        <a:solidFill>
                          <a:schemeClr val="bg1"/>
                        </a:solidFill>
                        <a:latin typeface="Arial" panose="020B0604020202020204" pitchFamily="34" charset="0"/>
                        <a:cs typeface="Arial" panose="020B0604020202020204" pitchFamily="34" charset="0"/>
                      </a:endParaRPr>
                    </a:p>
                  </a:txBody>
                  <a:tcPr>
                    <a:lnR w="12700" cap="flat" cmpd="sng" algn="ctr">
                      <a:solidFill>
                        <a:schemeClr val="accent1"/>
                      </a:solidFill>
                      <a:prstDash val="solid"/>
                      <a:round/>
                      <a:headEnd type="none" w="med" len="med"/>
                      <a:tailEnd type="none" w="med" len="med"/>
                    </a:lnR>
                    <a:solidFill>
                      <a:schemeClr val="tx1"/>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ar-SA" sz="2400" b="1" dirty="0">
                          <a:solidFill>
                            <a:schemeClr val="bg1"/>
                          </a:solidFill>
                          <a:effectLst/>
                          <a:cs typeface="+mj-cs"/>
                        </a:rPr>
                        <a:t>شريك</a:t>
                      </a:r>
                      <a:endParaRPr lang="fr-FR" sz="2400" b="1" dirty="0">
                        <a:solidFill>
                          <a:schemeClr val="bg1"/>
                        </a:solidFill>
                        <a:effectLst/>
                        <a:latin typeface="Calibri" panose="020F0502020204030204" pitchFamily="34" charset="0"/>
                        <a:ea typeface="Calibri" panose="020F0502020204030204" pitchFamily="34" charset="0"/>
                        <a:cs typeface="+mj-cs"/>
                      </a:endParaRPr>
                    </a:p>
                  </a:txBody>
                  <a:tcPr>
                    <a:lnL w="12700" cap="flat" cmpd="sng" algn="ctr">
                      <a:solidFill>
                        <a:schemeClr val="accent1"/>
                      </a:solidFill>
                      <a:prstDash val="solid"/>
                      <a:round/>
                      <a:headEnd type="none" w="med" len="med"/>
                      <a:tailEnd type="none" w="med" len="med"/>
                    </a:lnL>
                    <a:solidFill>
                      <a:schemeClr val="tx1"/>
                    </a:solidFill>
                  </a:tcPr>
                </a:tc>
                <a:extLst>
                  <a:ext uri="{0D108BD9-81ED-4DB2-BD59-A6C34878D82A}">
                    <a16:rowId xmlns:a16="http://schemas.microsoft.com/office/drawing/2014/main" xmlns="" val="4161839189"/>
                  </a:ext>
                </a:extLst>
              </a:tr>
              <a:tr h="456106">
                <a:tc>
                  <a:txBody>
                    <a:bodyPr/>
                    <a:lstStyle/>
                    <a:p>
                      <a:r>
                        <a:rPr lang="fr-FR" sz="2200" b="1" dirty="0">
                          <a:solidFill>
                            <a:schemeClr val="bg1"/>
                          </a:solidFill>
                          <a:effectLst/>
                          <a:latin typeface="Arial" panose="020B0604020202020204" pitchFamily="34" charset="0"/>
                          <a:cs typeface="Arial" panose="020B0604020202020204" pitchFamily="34" charset="0"/>
                        </a:rPr>
                        <a:t>Acte de vente</a:t>
                      </a:r>
                      <a:endParaRPr lang="fr-FR" sz="2200" b="1" dirty="0">
                        <a:solidFill>
                          <a:schemeClr val="bg1"/>
                        </a:solidFill>
                        <a:latin typeface="Arial" panose="020B0604020202020204" pitchFamily="34" charset="0"/>
                        <a:cs typeface="Arial" panose="020B0604020202020204" pitchFamily="34" charset="0"/>
                      </a:endParaRPr>
                    </a:p>
                  </a:txBody>
                  <a:tcPr>
                    <a:lnR w="12700" cap="flat" cmpd="sng" algn="ctr">
                      <a:solidFill>
                        <a:schemeClr val="accent1"/>
                      </a:solidFill>
                      <a:prstDash val="solid"/>
                      <a:round/>
                      <a:headEnd type="none" w="med" len="med"/>
                      <a:tailEnd type="none" w="med" len="med"/>
                    </a:lnR>
                    <a:solidFill>
                      <a:schemeClr val="tx1"/>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ar-SA" sz="2400" b="1" dirty="0">
                          <a:solidFill>
                            <a:schemeClr val="bg1"/>
                          </a:solidFill>
                          <a:effectLst/>
                          <a:cs typeface="+mj-cs"/>
                        </a:rPr>
                        <a:t>عقد البيع</a:t>
                      </a:r>
                      <a:r>
                        <a:rPr lang="fr-FR" sz="2400" b="1" dirty="0">
                          <a:solidFill>
                            <a:schemeClr val="bg1"/>
                          </a:solidFill>
                          <a:effectLst/>
                          <a:cs typeface="+mj-cs"/>
                        </a:rPr>
                        <a:t>	</a:t>
                      </a:r>
                      <a:endParaRPr lang="fr-FR" sz="2400" b="1" dirty="0">
                        <a:solidFill>
                          <a:schemeClr val="bg1"/>
                        </a:solidFill>
                        <a:effectLst/>
                        <a:latin typeface="Calibri" panose="020F0502020204030204" pitchFamily="34" charset="0"/>
                        <a:ea typeface="Calibri" panose="020F0502020204030204" pitchFamily="34" charset="0"/>
                        <a:cs typeface="+mj-cs"/>
                      </a:endParaRPr>
                    </a:p>
                  </a:txBody>
                  <a:tcPr>
                    <a:lnL w="12700" cap="flat" cmpd="sng" algn="ctr">
                      <a:solidFill>
                        <a:schemeClr val="accent1"/>
                      </a:solidFill>
                      <a:prstDash val="solid"/>
                      <a:round/>
                      <a:headEnd type="none" w="med" len="med"/>
                      <a:tailEnd type="none" w="med" len="med"/>
                    </a:lnL>
                    <a:solidFill>
                      <a:schemeClr val="tx1"/>
                    </a:solidFill>
                  </a:tcPr>
                </a:tc>
                <a:extLst>
                  <a:ext uri="{0D108BD9-81ED-4DB2-BD59-A6C34878D82A}">
                    <a16:rowId xmlns:a16="http://schemas.microsoft.com/office/drawing/2014/main" xmlns="" val="566780276"/>
                  </a:ext>
                </a:extLst>
              </a:tr>
              <a:tr h="488835">
                <a:tc>
                  <a:txBody>
                    <a:bodyPr/>
                    <a:lstStyle/>
                    <a:p>
                      <a:r>
                        <a:rPr lang="fr-FR" sz="2200" b="1" dirty="0">
                          <a:solidFill>
                            <a:schemeClr val="bg1"/>
                          </a:solidFill>
                          <a:effectLst/>
                          <a:latin typeface="Arial" panose="020B0604020202020204" pitchFamily="34" charset="0"/>
                          <a:cs typeface="Arial" panose="020B0604020202020204" pitchFamily="34" charset="0"/>
                        </a:rPr>
                        <a:t>société à responsabilité limitée</a:t>
                      </a:r>
                      <a:endParaRPr lang="fr-FR" sz="2200" b="1" dirty="0">
                        <a:solidFill>
                          <a:schemeClr val="bg1"/>
                        </a:solidFill>
                        <a:latin typeface="Arial" panose="020B0604020202020204" pitchFamily="34" charset="0"/>
                        <a:cs typeface="Arial" panose="020B0604020202020204" pitchFamily="34" charset="0"/>
                      </a:endParaRPr>
                    </a:p>
                  </a:txBody>
                  <a:tcPr>
                    <a:lnR w="12700" cap="flat" cmpd="sng" algn="ctr">
                      <a:solidFill>
                        <a:schemeClr val="accent1"/>
                      </a:solidFill>
                      <a:prstDash val="solid"/>
                      <a:round/>
                      <a:headEnd type="none" w="med" len="med"/>
                      <a:tailEnd type="none" w="med" len="med"/>
                    </a:lnR>
                    <a:solidFill>
                      <a:schemeClr val="tx1"/>
                    </a:solidFill>
                  </a:tcPr>
                </a:tc>
                <a:tc>
                  <a:txBody>
                    <a:bodyPr/>
                    <a:lstStyle/>
                    <a:p>
                      <a:pPr algn="r"/>
                      <a:r>
                        <a:rPr lang="ar-SA" sz="2400" b="1" dirty="0">
                          <a:solidFill>
                            <a:schemeClr val="bg1"/>
                          </a:solidFill>
                          <a:effectLst/>
                          <a:cs typeface="+mj-cs"/>
                        </a:rPr>
                        <a:t>شركة ذات مسؤولية محدودة</a:t>
                      </a:r>
                      <a:endParaRPr lang="fr-FR" sz="2400" b="1" dirty="0">
                        <a:solidFill>
                          <a:schemeClr val="bg1"/>
                        </a:solidFill>
                        <a:cs typeface="+mj-cs"/>
                      </a:endParaRPr>
                    </a:p>
                  </a:txBody>
                  <a:tcPr>
                    <a:lnL w="12700" cap="flat" cmpd="sng" algn="ctr">
                      <a:solidFill>
                        <a:schemeClr val="accent1"/>
                      </a:solidFill>
                      <a:prstDash val="solid"/>
                      <a:round/>
                      <a:headEnd type="none" w="med" len="med"/>
                      <a:tailEnd type="none" w="med" len="med"/>
                    </a:lnL>
                    <a:solidFill>
                      <a:schemeClr val="tx1"/>
                    </a:solidFill>
                  </a:tcPr>
                </a:tc>
                <a:extLst>
                  <a:ext uri="{0D108BD9-81ED-4DB2-BD59-A6C34878D82A}">
                    <a16:rowId xmlns:a16="http://schemas.microsoft.com/office/drawing/2014/main" xmlns="" val="3068982021"/>
                  </a:ext>
                </a:extLst>
              </a:tr>
              <a:tr h="456106">
                <a:tc>
                  <a:txBody>
                    <a:bodyPr/>
                    <a:lstStyle/>
                    <a:p>
                      <a:r>
                        <a:rPr lang="fr-FR" sz="2200" b="1" dirty="0">
                          <a:solidFill>
                            <a:schemeClr val="bg1"/>
                          </a:solidFill>
                          <a:effectLst/>
                          <a:latin typeface="Arial" panose="020B0604020202020204" pitchFamily="34" charset="0"/>
                          <a:cs typeface="Arial" panose="020B0604020202020204" pitchFamily="34" charset="0"/>
                        </a:rPr>
                        <a:t>Capital</a:t>
                      </a:r>
                      <a:endParaRPr lang="fr-FR" sz="2200" b="1" dirty="0">
                        <a:solidFill>
                          <a:schemeClr val="bg1"/>
                        </a:solidFill>
                        <a:latin typeface="Arial" panose="020B0604020202020204" pitchFamily="34" charset="0"/>
                        <a:cs typeface="Arial" panose="020B0604020202020204" pitchFamily="34" charset="0"/>
                      </a:endParaRPr>
                    </a:p>
                  </a:txBody>
                  <a:tcPr>
                    <a:lnR w="12700" cap="flat" cmpd="sng" algn="ctr">
                      <a:solidFill>
                        <a:schemeClr val="accent1"/>
                      </a:solidFill>
                      <a:prstDash val="solid"/>
                      <a:round/>
                      <a:headEnd type="none" w="med" len="med"/>
                      <a:tailEnd type="none" w="med" len="med"/>
                    </a:lnR>
                    <a:solidFill>
                      <a:schemeClr val="tx1"/>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ar-SA" sz="2400" b="1" dirty="0">
                          <a:solidFill>
                            <a:schemeClr val="bg1"/>
                          </a:solidFill>
                          <a:effectLst/>
                          <a:cs typeface="+mj-cs"/>
                        </a:rPr>
                        <a:t>راس المال</a:t>
                      </a:r>
                      <a:endParaRPr lang="fr-FR" sz="2400" b="1" dirty="0">
                        <a:solidFill>
                          <a:schemeClr val="bg1"/>
                        </a:solidFill>
                        <a:effectLst/>
                        <a:latin typeface="Calibri" panose="020F0502020204030204" pitchFamily="34" charset="0"/>
                        <a:ea typeface="Calibri" panose="020F0502020204030204" pitchFamily="34" charset="0"/>
                        <a:cs typeface="+mj-cs"/>
                      </a:endParaRPr>
                    </a:p>
                  </a:txBody>
                  <a:tcPr>
                    <a:lnL w="12700" cap="flat" cmpd="sng" algn="ctr">
                      <a:solidFill>
                        <a:schemeClr val="accent1"/>
                      </a:solidFill>
                      <a:prstDash val="solid"/>
                      <a:round/>
                      <a:headEnd type="none" w="med" len="med"/>
                      <a:tailEnd type="none" w="med" len="med"/>
                    </a:lnL>
                    <a:solidFill>
                      <a:schemeClr val="tx1"/>
                    </a:solidFill>
                  </a:tcPr>
                </a:tc>
                <a:extLst>
                  <a:ext uri="{0D108BD9-81ED-4DB2-BD59-A6C34878D82A}">
                    <a16:rowId xmlns:a16="http://schemas.microsoft.com/office/drawing/2014/main" xmlns="" val="2170744161"/>
                  </a:ext>
                </a:extLst>
              </a:tr>
              <a:tr h="456106">
                <a:tc>
                  <a:txBody>
                    <a:bodyPr/>
                    <a:lstStyle/>
                    <a:p>
                      <a:r>
                        <a:rPr lang="fr-FR" sz="2200" b="1" dirty="0">
                          <a:solidFill>
                            <a:schemeClr val="bg1"/>
                          </a:solidFill>
                          <a:effectLst/>
                          <a:latin typeface="Arial" panose="020B0604020202020204" pitchFamily="34" charset="0"/>
                          <a:cs typeface="Arial" panose="020B0604020202020204" pitchFamily="34" charset="0"/>
                        </a:rPr>
                        <a:t>Liquidité</a:t>
                      </a:r>
                      <a:endParaRPr lang="fr-FR" sz="2200" b="1" dirty="0">
                        <a:solidFill>
                          <a:schemeClr val="bg1"/>
                        </a:solidFill>
                        <a:latin typeface="Arial" panose="020B0604020202020204" pitchFamily="34" charset="0"/>
                        <a:cs typeface="Arial" panose="020B0604020202020204" pitchFamily="34" charset="0"/>
                      </a:endParaRPr>
                    </a:p>
                  </a:txBody>
                  <a:tcPr>
                    <a:lnR w="12700" cap="flat" cmpd="sng" algn="ctr">
                      <a:solidFill>
                        <a:schemeClr val="accent1"/>
                      </a:solidFill>
                      <a:prstDash val="solid"/>
                      <a:round/>
                      <a:headEnd type="none" w="med" len="med"/>
                      <a:tailEnd type="none" w="med" len="med"/>
                    </a:lnR>
                    <a:solidFill>
                      <a:schemeClr val="tx1"/>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ar-SA" sz="2400" b="1" dirty="0">
                          <a:solidFill>
                            <a:schemeClr val="bg1"/>
                          </a:solidFill>
                          <a:effectLst/>
                          <a:cs typeface="+mj-cs"/>
                        </a:rPr>
                        <a:t>سيولة</a:t>
                      </a:r>
                      <a:endParaRPr lang="fr-FR" sz="2400" b="1" dirty="0">
                        <a:solidFill>
                          <a:schemeClr val="bg1"/>
                        </a:solidFill>
                        <a:effectLst/>
                        <a:latin typeface="Calibri" panose="020F0502020204030204" pitchFamily="34" charset="0"/>
                        <a:ea typeface="Calibri" panose="020F0502020204030204" pitchFamily="34" charset="0"/>
                        <a:cs typeface="+mj-cs"/>
                      </a:endParaRPr>
                    </a:p>
                  </a:txBody>
                  <a:tcPr>
                    <a:lnL w="12700" cap="flat" cmpd="sng" algn="ctr">
                      <a:solidFill>
                        <a:schemeClr val="accent1"/>
                      </a:solidFill>
                      <a:prstDash val="solid"/>
                      <a:round/>
                      <a:headEnd type="none" w="med" len="med"/>
                      <a:tailEnd type="none" w="med" len="med"/>
                    </a:lnL>
                    <a:solidFill>
                      <a:schemeClr val="tx1"/>
                    </a:solidFill>
                  </a:tcPr>
                </a:tc>
                <a:extLst>
                  <a:ext uri="{0D108BD9-81ED-4DB2-BD59-A6C34878D82A}">
                    <a16:rowId xmlns:a16="http://schemas.microsoft.com/office/drawing/2014/main" xmlns="" val="4165723103"/>
                  </a:ext>
                </a:extLst>
              </a:tr>
              <a:tr h="456106">
                <a:tc>
                  <a:txBody>
                    <a:bodyPr/>
                    <a:lstStyle/>
                    <a:p>
                      <a:r>
                        <a:rPr lang="fr-FR" sz="2200" b="1" dirty="0">
                          <a:solidFill>
                            <a:schemeClr val="bg1"/>
                          </a:solidFill>
                          <a:effectLst/>
                          <a:latin typeface="Arial" panose="020B0604020202020204" pitchFamily="34" charset="0"/>
                          <a:cs typeface="Arial" panose="020B0604020202020204" pitchFamily="34" charset="0"/>
                        </a:rPr>
                        <a:t>Bourse</a:t>
                      </a:r>
                      <a:endParaRPr lang="fr-FR" sz="2200" b="1" dirty="0">
                        <a:solidFill>
                          <a:schemeClr val="bg1"/>
                        </a:solidFill>
                        <a:latin typeface="Arial" panose="020B0604020202020204" pitchFamily="34" charset="0"/>
                        <a:cs typeface="Arial" panose="020B0604020202020204" pitchFamily="34" charset="0"/>
                      </a:endParaRPr>
                    </a:p>
                  </a:txBody>
                  <a:tcPr>
                    <a:lnR w="12700" cap="flat" cmpd="sng" algn="ctr">
                      <a:solidFill>
                        <a:schemeClr val="accent1"/>
                      </a:solidFill>
                      <a:prstDash val="solid"/>
                      <a:round/>
                      <a:headEnd type="none" w="med" len="med"/>
                      <a:tailEnd type="none" w="med" len="med"/>
                    </a:lnR>
                    <a:solidFill>
                      <a:schemeClr val="tx1"/>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ar-SA" sz="2400" b="1" dirty="0">
                          <a:solidFill>
                            <a:schemeClr val="bg1"/>
                          </a:solidFill>
                          <a:effectLst/>
                          <a:cs typeface="+mj-cs"/>
                        </a:rPr>
                        <a:t>بورصة</a:t>
                      </a:r>
                      <a:endParaRPr lang="fr-FR" sz="2400" b="1" dirty="0">
                        <a:solidFill>
                          <a:schemeClr val="bg1"/>
                        </a:solidFill>
                        <a:effectLst/>
                        <a:latin typeface="Calibri" panose="020F0502020204030204" pitchFamily="34" charset="0"/>
                        <a:ea typeface="Calibri" panose="020F0502020204030204" pitchFamily="34" charset="0"/>
                        <a:cs typeface="+mj-cs"/>
                      </a:endParaRPr>
                    </a:p>
                  </a:txBody>
                  <a:tcPr>
                    <a:lnL w="12700" cap="flat" cmpd="sng" algn="ctr">
                      <a:solidFill>
                        <a:schemeClr val="accent1"/>
                      </a:solidFill>
                      <a:prstDash val="solid"/>
                      <a:round/>
                      <a:headEnd type="none" w="med" len="med"/>
                      <a:tailEnd type="none" w="med" len="med"/>
                    </a:lnL>
                    <a:solidFill>
                      <a:schemeClr val="tx1"/>
                    </a:solidFill>
                  </a:tcPr>
                </a:tc>
                <a:extLst>
                  <a:ext uri="{0D108BD9-81ED-4DB2-BD59-A6C34878D82A}">
                    <a16:rowId xmlns:a16="http://schemas.microsoft.com/office/drawing/2014/main" xmlns="" val="4151993784"/>
                  </a:ext>
                </a:extLst>
              </a:tr>
            </a:tbl>
          </a:graphicData>
        </a:graphic>
      </p:graphicFrame>
      <p:pic>
        <p:nvPicPr>
          <p:cNvPr id="5" name="Image 4">
            <a:extLst>
              <a:ext uri="{FF2B5EF4-FFF2-40B4-BE49-F238E27FC236}">
                <a16:creationId xmlns:a16="http://schemas.microsoft.com/office/drawing/2014/main" xmlns="" id="{8B2B595C-3132-F077-F036-776B70CA5E81}"/>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881062" y="2443163"/>
            <a:ext cx="2454391" cy="2454391"/>
          </a:xfrm>
          <a:prstGeom prst="rect">
            <a:avLst/>
          </a:prstGeom>
        </p:spPr>
      </p:pic>
    </p:spTree>
    <p:extLst>
      <p:ext uri="{BB962C8B-B14F-4D97-AF65-F5344CB8AC3E}">
        <p14:creationId xmlns:p14="http://schemas.microsoft.com/office/powerpoint/2010/main" val="2819069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BA1B5053-0901-19A5-A119-38CA304C89F2}"/>
            </a:ext>
          </a:extLst>
        </p:cNvPr>
        <p:cNvGrpSpPr/>
        <p:nvPr/>
      </p:nvGrpSpPr>
      <p:grpSpPr>
        <a:xfrm>
          <a:off x="0" y="0"/>
          <a:ext cx="0" cy="0"/>
          <a:chOff x="0" y="0"/>
          <a:chExt cx="0" cy="0"/>
        </a:xfrm>
      </p:grpSpPr>
      <p:graphicFrame>
        <p:nvGraphicFramePr>
          <p:cNvPr id="3" name="Tableau 2">
            <a:extLst>
              <a:ext uri="{FF2B5EF4-FFF2-40B4-BE49-F238E27FC236}">
                <a16:creationId xmlns:a16="http://schemas.microsoft.com/office/drawing/2014/main" xmlns="" id="{90324668-0B2A-201E-165A-30F86403B5D7}"/>
              </a:ext>
            </a:extLst>
          </p:cNvPr>
          <p:cNvGraphicFramePr>
            <a:graphicFrameLocks noGrp="1"/>
          </p:cNvGraphicFramePr>
          <p:nvPr>
            <p:extLst>
              <p:ext uri="{D42A27DB-BD31-4B8C-83A1-F6EECF244321}">
                <p14:modId xmlns:p14="http://schemas.microsoft.com/office/powerpoint/2010/main" val="4155742041"/>
              </p:ext>
            </p:extLst>
          </p:nvPr>
        </p:nvGraphicFramePr>
        <p:xfrm>
          <a:off x="3538541" y="1797165"/>
          <a:ext cx="7772397" cy="3689235"/>
        </p:xfrm>
        <a:graphic>
          <a:graphicData uri="http://schemas.openxmlformats.org/drawingml/2006/table">
            <a:tbl>
              <a:tblPr firstRow="1" bandRow="1">
                <a:tableStyleId>{B301B821-A1FF-4177-AEE7-76D212191A09}</a:tableStyleId>
              </a:tblPr>
              <a:tblGrid>
                <a:gridCol w="4529136">
                  <a:extLst>
                    <a:ext uri="{9D8B030D-6E8A-4147-A177-3AD203B41FA5}">
                      <a16:colId xmlns:a16="http://schemas.microsoft.com/office/drawing/2014/main" xmlns="" val="3172323439"/>
                    </a:ext>
                  </a:extLst>
                </a:gridCol>
                <a:gridCol w="3243261">
                  <a:extLst>
                    <a:ext uri="{9D8B030D-6E8A-4147-A177-3AD203B41FA5}">
                      <a16:colId xmlns:a16="http://schemas.microsoft.com/office/drawing/2014/main" xmlns="" val="3878556743"/>
                    </a:ext>
                  </a:extLst>
                </a:gridCol>
              </a:tblGrid>
              <a:tr h="456106">
                <a:tc>
                  <a:txBody>
                    <a:bodyPr/>
                    <a:lstStyle/>
                    <a:p>
                      <a:pPr algn="r"/>
                      <a:r>
                        <a:rPr lang="ar-SA" sz="2400" b="1" dirty="0">
                          <a:solidFill>
                            <a:schemeClr val="bg2"/>
                          </a:solidFill>
                          <a:cs typeface="+mj-cs"/>
                        </a:rPr>
                        <a:t>المصطلح باللغة الفرنسية</a:t>
                      </a:r>
                      <a:endParaRPr lang="fr-FR" sz="2400" b="1" dirty="0">
                        <a:solidFill>
                          <a:schemeClr val="bg2"/>
                        </a:solidFill>
                        <a:latin typeface="Times New Roman" panose="02020603050405020304" pitchFamily="18" charset="0"/>
                        <a:cs typeface="+mj-cs"/>
                      </a:endParaRPr>
                    </a:p>
                  </a:txBody>
                  <a:tcPr>
                    <a:lnR w="12700" cap="flat" cmpd="sng" algn="ctr">
                      <a:solidFill>
                        <a:schemeClr val="accent1"/>
                      </a:solidFill>
                      <a:prstDash val="solid"/>
                      <a:round/>
                      <a:headEnd type="none" w="med" len="med"/>
                      <a:tailEnd type="none" w="med" len="med"/>
                    </a:lnR>
                    <a:solidFill>
                      <a:schemeClr val="tx1"/>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ar-SA" sz="2400" b="1" dirty="0">
                          <a:solidFill>
                            <a:schemeClr val="bg2"/>
                          </a:solidFill>
                          <a:cs typeface="+mj-cs"/>
                        </a:rPr>
                        <a:t>المصطلح باللغة العربية</a:t>
                      </a:r>
                      <a:endParaRPr lang="fr-FR" sz="2400" b="1" dirty="0">
                        <a:solidFill>
                          <a:schemeClr val="bg2"/>
                        </a:solidFill>
                        <a:effectLst/>
                        <a:latin typeface="Calibri" panose="020F0502020204030204" pitchFamily="34" charset="0"/>
                        <a:ea typeface="Calibri" panose="020F0502020204030204" pitchFamily="34" charset="0"/>
                        <a:cs typeface="+mj-cs"/>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solidFill>
                      <a:schemeClr val="tx1"/>
                    </a:solidFill>
                  </a:tcPr>
                </a:tc>
                <a:extLst>
                  <a:ext uri="{0D108BD9-81ED-4DB2-BD59-A6C34878D82A}">
                    <a16:rowId xmlns:a16="http://schemas.microsoft.com/office/drawing/2014/main" xmlns="" val="1156710868"/>
                  </a:ext>
                </a:extLst>
              </a:tr>
              <a:tr h="456106">
                <a:tc>
                  <a:txBody>
                    <a:bodyPr/>
                    <a:lstStyle/>
                    <a:p>
                      <a:r>
                        <a:rPr lang="fr-FR" sz="2200" b="1" dirty="0">
                          <a:solidFill>
                            <a:schemeClr val="bg1"/>
                          </a:solidFill>
                          <a:effectLst/>
                          <a:latin typeface="Arial" panose="020B0604020202020204" pitchFamily="34" charset="0"/>
                          <a:cs typeface="Arial" panose="020B0604020202020204" pitchFamily="34" charset="0"/>
                        </a:rPr>
                        <a:t>Crise économique</a:t>
                      </a:r>
                      <a:endParaRPr lang="fr-FR" sz="2200" b="1" dirty="0">
                        <a:solidFill>
                          <a:schemeClr val="bg1"/>
                        </a:solidFill>
                        <a:latin typeface="Arial" panose="020B0604020202020204" pitchFamily="34" charset="0"/>
                        <a:cs typeface="Arial" panose="020B0604020202020204" pitchFamily="34" charset="0"/>
                      </a:endParaRPr>
                    </a:p>
                  </a:txBody>
                  <a:tcPr>
                    <a:lnR w="12700" cap="flat" cmpd="sng" algn="ctr">
                      <a:solidFill>
                        <a:schemeClr val="accent1"/>
                      </a:solidFill>
                      <a:prstDash val="solid"/>
                      <a:round/>
                      <a:headEnd type="none" w="med" len="med"/>
                      <a:tailEnd type="none" w="med" len="med"/>
                    </a:lnR>
                    <a:solidFill>
                      <a:schemeClr val="tx1"/>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ar-SA" sz="2400" b="1" dirty="0">
                          <a:solidFill>
                            <a:schemeClr val="bg1"/>
                          </a:solidFill>
                          <a:effectLst/>
                          <a:cs typeface="+mj-cs"/>
                        </a:rPr>
                        <a:t>أزمة اقتصادية</a:t>
                      </a:r>
                      <a:endParaRPr lang="fr-FR" sz="2400" b="1" dirty="0">
                        <a:solidFill>
                          <a:schemeClr val="bg1"/>
                        </a:solidFill>
                        <a:effectLst/>
                        <a:latin typeface="Calibri" panose="020F0502020204030204" pitchFamily="34" charset="0"/>
                        <a:ea typeface="Calibri" panose="020F0502020204030204" pitchFamily="34" charset="0"/>
                        <a:cs typeface="+mj-cs"/>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solidFill>
                      <a:schemeClr val="tx1"/>
                    </a:solidFill>
                  </a:tcPr>
                </a:tc>
                <a:extLst>
                  <a:ext uri="{0D108BD9-81ED-4DB2-BD59-A6C34878D82A}">
                    <a16:rowId xmlns:a16="http://schemas.microsoft.com/office/drawing/2014/main" xmlns="" val="212167141"/>
                  </a:ext>
                </a:extLst>
              </a:tr>
              <a:tr h="456106">
                <a:tc>
                  <a:txBody>
                    <a:bodyPr/>
                    <a:lstStyle/>
                    <a:p>
                      <a:r>
                        <a:rPr lang="fr-FR" sz="2200" b="1" dirty="0">
                          <a:solidFill>
                            <a:schemeClr val="bg1"/>
                          </a:solidFill>
                          <a:effectLst/>
                          <a:latin typeface="Arial" panose="020B0604020202020204" pitchFamily="34" charset="0"/>
                          <a:cs typeface="Arial" panose="020B0604020202020204" pitchFamily="34" charset="0"/>
                        </a:rPr>
                        <a:t>Action</a:t>
                      </a:r>
                      <a:endParaRPr lang="fr-FR" sz="2200" b="1" dirty="0">
                        <a:solidFill>
                          <a:schemeClr val="bg1"/>
                        </a:solidFill>
                        <a:latin typeface="Arial" panose="020B0604020202020204" pitchFamily="34" charset="0"/>
                        <a:cs typeface="Arial" panose="020B0604020202020204" pitchFamily="34" charset="0"/>
                      </a:endParaRPr>
                    </a:p>
                  </a:txBody>
                  <a:tcPr>
                    <a:lnR w="12700" cap="flat" cmpd="sng" algn="ctr">
                      <a:solidFill>
                        <a:schemeClr val="accent1"/>
                      </a:solidFill>
                      <a:prstDash val="solid"/>
                      <a:round/>
                      <a:headEnd type="none" w="med" len="med"/>
                      <a:tailEnd type="none" w="med" len="med"/>
                    </a:lnR>
                    <a:solidFill>
                      <a:schemeClr val="tx1"/>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ar-SA" sz="2400" b="1" dirty="0">
                          <a:solidFill>
                            <a:schemeClr val="bg1"/>
                          </a:solidFill>
                          <a:effectLst/>
                          <a:cs typeface="+mj-cs"/>
                        </a:rPr>
                        <a:t>سهم</a:t>
                      </a:r>
                      <a:endParaRPr lang="fr-FR" sz="2400" b="1" dirty="0">
                        <a:solidFill>
                          <a:schemeClr val="bg1"/>
                        </a:solidFill>
                        <a:effectLst/>
                        <a:latin typeface="Calibri" panose="020F0502020204030204" pitchFamily="34" charset="0"/>
                        <a:ea typeface="Calibri" panose="020F0502020204030204" pitchFamily="34" charset="0"/>
                        <a:cs typeface="+mj-cs"/>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solidFill>
                      <a:schemeClr val="tx1"/>
                    </a:solidFill>
                  </a:tcPr>
                </a:tc>
                <a:extLst>
                  <a:ext uri="{0D108BD9-81ED-4DB2-BD59-A6C34878D82A}">
                    <a16:rowId xmlns:a16="http://schemas.microsoft.com/office/drawing/2014/main" xmlns="" val="126056895"/>
                  </a:ext>
                </a:extLst>
              </a:tr>
              <a:tr h="456106">
                <a:tc>
                  <a:txBody>
                    <a:bodyPr/>
                    <a:lstStyle/>
                    <a:p>
                      <a:r>
                        <a:rPr lang="fr-FR" sz="2200" b="1" dirty="0">
                          <a:solidFill>
                            <a:schemeClr val="bg1"/>
                          </a:solidFill>
                          <a:effectLst/>
                          <a:latin typeface="Arial" panose="020B0604020202020204" pitchFamily="34" charset="0"/>
                          <a:cs typeface="Arial" panose="020B0604020202020204" pitchFamily="34" charset="0"/>
                        </a:rPr>
                        <a:t>Pertes et profits</a:t>
                      </a:r>
                      <a:endParaRPr lang="fr-FR" sz="2200" b="1" dirty="0">
                        <a:solidFill>
                          <a:schemeClr val="bg1"/>
                        </a:solidFill>
                        <a:latin typeface="Arial" panose="020B0604020202020204" pitchFamily="34" charset="0"/>
                        <a:cs typeface="Arial" panose="020B0604020202020204" pitchFamily="34" charset="0"/>
                      </a:endParaRPr>
                    </a:p>
                  </a:txBody>
                  <a:tcPr>
                    <a:lnR w="12700" cap="flat" cmpd="sng" algn="ctr">
                      <a:solidFill>
                        <a:schemeClr val="accent1"/>
                      </a:solidFill>
                      <a:prstDash val="solid"/>
                      <a:round/>
                      <a:headEnd type="none" w="med" len="med"/>
                      <a:tailEnd type="none" w="med" len="med"/>
                    </a:lnR>
                    <a:solidFill>
                      <a:schemeClr val="tx1"/>
                    </a:solidFill>
                  </a:tcPr>
                </a:tc>
                <a:tc>
                  <a:txBody>
                    <a:bodyPr/>
                    <a:lstStyle/>
                    <a:p>
                      <a:pPr marL="1371600" marR="0" lvl="3" indent="0" algn="r" defTabSz="914400" rtl="0" eaLnBrk="1" fontAlgn="auto" latinLnBrk="0" hangingPunct="1">
                        <a:lnSpc>
                          <a:spcPct val="100000"/>
                        </a:lnSpc>
                        <a:spcBef>
                          <a:spcPts val="0"/>
                        </a:spcBef>
                        <a:spcAft>
                          <a:spcPts val="0"/>
                        </a:spcAft>
                        <a:buClrTx/>
                        <a:buSzTx/>
                        <a:buFontTx/>
                        <a:buNone/>
                        <a:tabLst/>
                        <a:defRPr/>
                      </a:pPr>
                      <a:r>
                        <a:rPr lang="ar-SA" sz="2400" b="1" dirty="0">
                          <a:solidFill>
                            <a:schemeClr val="bg1"/>
                          </a:solidFill>
                          <a:effectLst/>
                          <a:cs typeface="+mj-cs"/>
                        </a:rPr>
                        <a:t>الخسائر والأرباح</a:t>
                      </a:r>
                      <a:endParaRPr lang="fr-FR" sz="2400" b="1" dirty="0">
                        <a:solidFill>
                          <a:schemeClr val="bg1"/>
                        </a:solidFill>
                        <a:effectLst/>
                        <a:latin typeface="Calibri" panose="020F0502020204030204" pitchFamily="34" charset="0"/>
                        <a:ea typeface="Calibri" panose="020F0502020204030204" pitchFamily="34" charset="0"/>
                        <a:cs typeface="+mj-cs"/>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solidFill>
                      <a:schemeClr val="tx1"/>
                    </a:solidFill>
                  </a:tcPr>
                </a:tc>
                <a:extLst>
                  <a:ext uri="{0D108BD9-81ED-4DB2-BD59-A6C34878D82A}">
                    <a16:rowId xmlns:a16="http://schemas.microsoft.com/office/drawing/2014/main" xmlns="" val="2857211611"/>
                  </a:ext>
                </a:extLst>
              </a:tr>
              <a:tr h="456106">
                <a:tc>
                  <a:txBody>
                    <a:bodyPr/>
                    <a:lstStyle/>
                    <a:p>
                      <a:r>
                        <a:rPr lang="fr-FR" sz="2200" b="1" dirty="0">
                          <a:solidFill>
                            <a:schemeClr val="bg1"/>
                          </a:solidFill>
                          <a:effectLst/>
                          <a:latin typeface="Arial" panose="020B0604020202020204" pitchFamily="34" charset="0"/>
                          <a:cs typeface="Arial" panose="020B0604020202020204" pitchFamily="34" charset="0"/>
                        </a:rPr>
                        <a:t>Politique monétaire</a:t>
                      </a:r>
                      <a:endParaRPr lang="fr-FR" sz="2200" b="1" dirty="0">
                        <a:solidFill>
                          <a:schemeClr val="bg1"/>
                        </a:solidFill>
                        <a:latin typeface="Arial" panose="020B0604020202020204" pitchFamily="34" charset="0"/>
                        <a:cs typeface="Arial" panose="020B0604020202020204" pitchFamily="34" charset="0"/>
                      </a:endParaRPr>
                    </a:p>
                  </a:txBody>
                  <a:tcPr>
                    <a:lnR w="12700" cap="flat" cmpd="sng" algn="ctr">
                      <a:solidFill>
                        <a:schemeClr val="accent1"/>
                      </a:solidFill>
                      <a:prstDash val="solid"/>
                      <a:round/>
                      <a:headEnd type="none" w="med" len="med"/>
                      <a:tailEnd type="none" w="med" len="med"/>
                    </a:lnR>
                    <a:solidFill>
                      <a:schemeClr val="tx1"/>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ar-SA" sz="2400" b="1" dirty="0">
                          <a:solidFill>
                            <a:schemeClr val="bg1"/>
                          </a:solidFill>
                          <a:effectLst/>
                          <a:cs typeface="+mj-cs"/>
                        </a:rPr>
                        <a:t>سياسة مالية</a:t>
                      </a:r>
                      <a:endParaRPr lang="fr-FR" sz="2400" b="1" dirty="0">
                        <a:solidFill>
                          <a:schemeClr val="bg1"/>
                        </a:solidFill>
                        <a:effectLst/>
                        <a:latin typeface="Calibri" panose="020F0502020204030204" pitchFamily="34" charset="0"/>
                        <a:ea typeface="Calibri" panose="020F0502020204030204" pitchFamily="34" charset="0"/>
                        <a:cs typeface="+mj-cs"/>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solidFill>
                      <a:schemeClr val="tx1"/>
                    </a:solidFill>
                  </a:tcPr>
                </a:tc>
                <a:extLst>
                  <a:ext uri="{0D108BD9-81ED-4DB2-BD59-A6C34878D82A}">
                    <a16:rowId xmlns:a16="http://schemas.microsoft.com/office/drawing/2014/main" xmlns="" val="4161839189"/>
                  </a:ext>
                </a:extLst>
              </a:tr>
              <a:tr h="456106">
                <a:tc>
                  <a:txBody>
                    <a:bodyPr/>
                    <a:lstStyle/>
                    <a:p>
                      <a:r>
                        <a:rPr lang="fr-FR" sz="2200" b="1" dirty="0">
                          <a:solidFill>
                            <a:schemeClr val="bg1"/>
                          </a:solidFill>
                          <a:effectLst/>
                          <a:latin typeface="Arial" panose="020B0604020202020204" pitchFamily="34" charset="0"/>
                          <a:cs typeface="Arial" panose="020B0604020202020204" pitchFamily="34" charset="0"/>
                        </a:rPr>
                        <a:t>Perte</a:t>
                      </a:r>
                      <a:endParaRPr lang="fr-FR" sz="2200" b="1" dirty="0">
                        <a:solidFill>
                          <a:schemeClr val="bg1"/>
                        </a:solidFill>
                        <a:latin typeface="Arial" panose="020B0604020202020204" pitchFamily="34" charset="0"/>
                        <a:cs typeface="Arial" panose="020B0604020202020204" pitchFamily="34" charset="0"/>
                      </a:endParaRPr>
                    </a:p>
                  </a:txBody>
                  <a:tcPr>
                    <a:lnR w="12700" cap="flat" cmpd="sng" algn="ctr">
                      <a:solidFill>
                        <a:schemeClr val="accent1"/>
                      </a:solidFill>
                      <a:prstDash val="solid"/>
                      <a:round/>
                      <a:headEnd type="none" w="med" len="med"/>
                      <a:tailEnd type="none" w="med" len="med"/>
                    </a:lnR>
                    <a:solidFill>
                      <a:schemeClr val="tx1"/>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ar-SA" sz="2400" b="1" dirty="0">
                          <a:solidFill>
                            <a:schemeClr val="bg1"/>
                          </a:solidFill>
                          <a:effectLst/>
                          <a:cs typeface="+mj-cs"/>
                        </a:rPr>
                        <a:t>خسارة</a:t>
                      </a:r>
                      <a:r>
                        <a:rPr lang="fr-FR" sz="2400" b="1" dirty="0">
                          <a:solidFill>
                            <a:schemeClr val="bg1"/>
                          </a:solidFill>
                          <a:effectLst/>
                          <a:cs typeface="+mj-cs"/>
                        </a:rPr>
                        <a:t>	</a:t>
                      </a:r>
                      <a:endParaRPr lang="fr-FR" sz="2400" b="1" dirty="0">
                        <a:solidFill>
                          <a:schemeClr val="bg1"/>
                        </a:solidFill>
                        <a:effectLst/>
                        <a:latin typeface="Calibri" panose="020F0502020204030204" pitchFamily="34" charset="0"/>
                        <a:ea typeface="Calibri" panose="020F0502020204030204" pitchFamily="34" charset="0"/>
                        <a:cs typeface="+mj-cs"/>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solidFill>
                      <a:schemeClr val="tx1"/>
                    </a:solidFill>
                  </a:tcPr>
                </a:tc>
                <a:extLst>
                  <a:ext uri="{0D108BD9-81ED-4DB2-BD59-A6C34878D82A}">
                    <a16:rowId xmlns:a16="http://schemas.microsoft.com/office/drawing/2014/main" xmlns="" val="566780276"/>
                  </a:ext>
                </a:extLst>
              </a:tr>
              <a:tr h="488835">
                <a:tc>
                  <a:txBody>
                    <a:bodyPr/>
                    <a:lstStyle/>
                    <a:p>
                      <a:r>
                        <a:rPr lang="fr-FR" sz="2200" b="1" dirty="0">
                          <a:solidFill>
                            <a:schemeClr val="bg1"/>
                          </a:solidFill>
                          <a:effectLst/>
                          <a:latin typeface="Arial" panose="020B0604020202020204" pitchFamily="34" charset="0"/>
                          <a:cs typeface="Arial" panose="020B0604020202020204" pitchFamily="34" charset="0"/>
                        </a:rPr>
                        <a:t>Accord commercial</a:t>
                      </a:r>
                      <a:endParaRPr lang="fr-FR" sz="2200" b="1" dirty="0">
                        <a:solidFill>
                          <a:schemeClr val="bg1"/>
                        </a:solidFill>
                        <a:latin typeface="Arial" panose="020B0604020202020204" pitchFamily="34" charset="0"/>
                        <a:cs typeface="Arial" panose="020B0604020202020204" pitchFamily="34" charset="0"/>
                      </a:endParaRPr>
                    </a:p>
                  </a:txBody>
                  <a:tcPr>
                    <a:lnR w="12700" cap="flat" cmpd="sng" algn="ctr">
                      <a:solidFill>
                        <a:schemeClr val="accent1"/>
                      </a:solidFill>
                      <a:prstDash val="solid"/>
                      <a:round/>
                      <a:headEnd type="none" w="med" len="med"/>
                      <a:tailEnd type="none" w="med" len="med"/>
                    </a:lnR>
                    <a:solidFill>
                      <a:schemeClr val="tx1"/>
                    </a:solidFill>
                  </a:tcPr>
                </a:tc>
                <a:tc>
                  <a:txBody>
                    <a:bodyPr/>
                    <a:lstStyle/>
                    <a:p>
                      <a:pPr algn="r"/>
                      <a:r>
                        <a:rPr lang="ar-SA" sz="2400" b="1" dirty="0">
                          <a:solidFill>
                            <a:schemeClr val="bg1"/>
                          </a:solidFill>
                          <a:effectLst/>
                          <a:cs typeface="+mj-cs"/>
                        </a:rPr>
                        <a:t>اتفاق تجاري</a:t>
                      </a:r>
                      <a:endParaRPr lang="fr-FR" sz="2400" b="1" dirty="0">
                        <a:solidFill>
                          <a:schemeClr val="bg1"/>
                        </a:solidFill>
                        <a:cs typeface="+mj-cs"/>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solidFill>
                      <a:schemeClr val="tx1"/>
                    </a:solidFill>
                  </a:tcPr>
                </a:tc>
                <a:extLst>
                  <a:ext uri="{0D108BD9-81ED-4DB2-BD59-A6C34878D82A}">
                    <a16:rowId xmlns:a16="http://schemas.microsoft.com/office/drawing/2014/main" xmlns="" val="3068982021"/>
                  </a:ext>
                </a:extLst>
              </a:tr>
              <a:tr h="456106">
                <a:tc>
                  <a:txBody>
                    <a:bodyPr/>
                    <a:lstStyle/>
                    <a:p>
                      <a:r>
                        <a:rPr lang="fr-FR" sz="2200" b="1" dirty="0">
                          <a:solidFill>
                            <a:schemeClr val="bg1"/>
                          </a:solidFill>
                          <a:effectLst/>
                          <a:latin typeface="Arial" panose="020B0604020202020204" pitchFamily="34" charset="0"/>
                          <a:cs typeface="Arial" panose="020B0604020202020204" pitchFamily="34" charset="0"/>
                        </a:rPr>
                        <a:t>Conditions de vente</a:t>
                      </a:r>
                      <a:endParaRPr lang="fr-FR" sz="2200" b="1" dirty="0">
                        <a:solidFill>
                          <a:schemeClr val="bg1"/>
                        </a:solidFill>
                        <a:latin typeface="Arial" panose="020B0604020202020204" pitchFamily="34" charset="0"/>
                        <a:cs typeface="Arial" panose="020B0604020202020204" pitchFamily="34" charset="0"/>
                      </a:endParaRPr>
                    </a:p>
                  </a:txBody>
                  <a:tcPr>
                    <a:lnR w="12700" cap="flat" cmpd="sng" algn="ctr">
                      <a:solidFill>
                        <a:schemeClr val="accent1"/>
                      </a:solidFill>
                      <a:prstDash val="solid"/>
                      <a:round/>
                      <a:headEnd type="none" w="med" len="med"/>
                      <a:tailEnd type="none" w="med" len="med"/>
                    </a:lnR>
                    <a:solidFill>
                      <a:schemeClr val="tx1"/>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ar-SA" sz="2400" b="1" dirty="0">
                          <a:solidFill>
                            <a:schemeClr val="bg1"/>
                          </a:solidFill>
                          <a:effectLst/>
                          <a:cs typeface="+mj-cs"/>
                        </a:rPr>
                        <a:t>شروط البيع</a:t>
                      </a:r>
                      <a:endParaRPr lang="fr-FR" sz="2400" b="1" dirty="0">
                        <a:solidFill>
                          <a:schemeClr val="bg1"/>
                        </a:solidFill>
                        <a:effectLst/>
                        <a:latin typeface="Calibri" panose="020F0502020204030204" pitchFamily="34" charset="0"/>
                        <a:ea typeface="Calibri" panose="020F0502020204030204" pitchFamily="34" charset="0"/>
                        <a:cs typeface="+mj-cs"/>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solidFill>
                      <a:schemeClr val="tx1"/>
                    </a:solidFill>
                  </a:tcPr>
                </a:tc>
                <a:extLst>
                  <a:ext uri="{0D108BD9-81ED-4DB2-BD59-A6C34878D82A}">
                    <a16:rowId xmlns:a16="http://schemas.microsoft.com/office/drawing/2014/main" xmlns="" val="2170744161"/>
                  </a:ext>
                </a:extLst>
              </a:tr>
            </a:tbl>
          </a:graphicData>
        </a:graphic>
      </p:graphicFrame>
      <p:pic>
        <p:nvPicPr>
          <p:cNvPr id="5" name="Image 4">
            <a:extLst>
              <a:ext uri="{FF2B5EF4-FFF2-40B4-BE49-F238E27FC236}">
                <a16:creationId xmlns:a16="http://schemas.microsoft.com/office/drawing/2014/main" xmlns="" id="{9367B97A-CDC7-2FE9-3766-C0EA8DBFDED9}"/>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881062" y="2443163"/>
            <a:ext cx="2454391" cy="2454391"/>
          </a:xfrm>
          <a:prstGeom prst="rect">
            <a:avLst/>
          </a:prstGeom>
        </p:spPr>
      </p:pic>
    </p:spTree>
    <p:extLst>
      <p:ext uri="{BB962C8B-B14F-4D97-AF65-F5344CB8AC3E}">
        <p14:creationId xmlns:p14="http://schemas.microsoft.com/office/powerpoint/2010/main" val="3194723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xmlns="" id="{FC9DA0D8-265D-BEEA-554B-227F0A5DCC78}"/>
              </a:ext>
            </a:extLst>
          </p:cNvPr>
          <p:cNvSpPr txBox="1"/>
          <p:nvPr/>
        </p:nvSpPr>
        <p:spPr>
          <a:xfrm>
            <a:off x="985838" y="1379010"/>
            <a:ext cx="10387012" cy="4893647"/>
          </a:xfrm>
          <a:prstGeom prst="rect">
            <a:avLst/>
          </a:prstGeom>
          <a:noFill/>
        </p:spPr>
        <p:txBody>
          <a:bodyPr wrap="square">
            <a:spAutoFit/>
          </a:bodyPr>
          <a:lstStyle/>
          <a:p>
            <a:pPr marL="342900" lvl="0" indent="-342900" algn="just" rtl="1">
              <a:buFont typeface="Wingdings" panose="05000000000000000000" pitchFamily="2" charset="2"/>
              <a:buChar char="q"/>
            </a:pPr>
            <a:r>
              <a:rPr lang="ar-DZ" sz="2400" dirty="0">
                <a:solidFill>
                  <a:schemeClr val="bg2">
                    <a:lumMod val="10000"/>
                  </a:schemeClr>
                </a:solidFill>
                <a:effectLst/>
                <a:latin typeface="Times New Roman" panose="02020603050405020304" pitchFamily="18" charset="0"/>
                <a:ea typeface="Times New Roman" panose="02020603050405020304" pitchFamily="18" charset="0"/>
                <a:cs typeface="+mj-cs"/>
              </a:rPr>
              <a:t>يوسف وغليسي – </a:t>
            </a:r>
            <a:r>
              <a:rPr lang="ar-DZ" sz="2400" b="1" dirty="0">
                <a:solidFill>
                  <a:schemeClr val="bg2">
                    <a:lumMod val="10000"/>
                  </a:schemeClr>
                </a:solidFill>
                <a:effectLst/>
                <a:latin typeface="Times New Roman" panose="02020603050405020304" pitchFamily="18" charset="0"/>
                <a:ea typeface="Times New Roman" panose="02020603050405020304" pitchFamily="18" charset="0"/>
                <a:cs typeface="+mj-cs"/>
              </a:rPr>
              <a:t>إشكالية المصطلح في الخطاب النقدي العربي الجديد </a:t>
            </a:r>
            <a:r>
              <a:rPr lang="ar-DZ" sz="2400" dirty="0">
                <a:solidFill>
                  <a:schemeClr val="bg2">
                    <a:lumMod val="10000"/>
                  </a:schemeClr>
                </a:solidFill>
                <a:effectLst/>
                <a:latin typeface="Times New Roman" panose="02020603050405020304" pitchFamily="18" charset="0"/>
                <a:ea typeface="Times New Roman" panose="02020603050405020304" pitchFamily="18" charset="0"/>
                <a:cs typeface="+mj-cs"/>
              </a:rPr>
              <a:t>– الدار العربية للعلوم ناشرون – منشورات الاختلاف – بيروت – لبنان 2020</a:t>
            </a:r>
            <a:endParaRPr lang="fr-FR" sz="2400" dirty="0">
              <a:solidFill>
                <a:schemeClr val="bg2">
                  <a:lumMod val="10000"/>
                </a:schemeClr>
              </a:solidFill>
              <a:effectLst/>
              <a:latin typeface="Times New Roman" panose="02020603050405020304" pitchFamily="18" charset="0"/>
              <a:ea typeface="Times New Roman" panose="02020603050405020304" pitchFamily="18" charset="0"/>
              <a:cs typeface="+mj-cs"/>
            </a:endParaRPr>
          </a:p>
          <a:p>
            <a:pPr marL="342900" lvl="0" indent="-342900" algn="just" rtl="1">
              <a:buFont typeface="Wingdings" panose="05000000000000000000" pitchFamily="2" charset="2"/>
              <a:buChar char="q"/>
            </a:pPr>
            <a:r>
              <a:rPr lang="ar-DZ" sz="2400" dirty="0">
                <a:solidFill>
                  <a:schemeClr val="bg2">
                    <a:lumMod val="10000"/>
                  </a:schemeClr>
                </a:solidFill>
                <a:effectLst/>
                <a:latin typeface="Times New Roman" panose="02020603050405020304" pitchFamily="18" charset="0"/>
                <a:ea typeface="Times New Roman" panose="02020603050405020304" pitchFamily="18" charset="0"/>
                <a:cs typeface="+mj-cs"/>
              </a:rPr>
              <a:t>شحادة الخوري   </a:t>
            </a:r>
            <a:r>
              <a:rPr lang="ar-DZ" sz="2400" b="1" dirty="0">
                <a:solidFill>
                  <a:schemeClr val="bg2">
                    <a:lumMod val="10000"/>
                  </a:schemeClr>
                </a:solidFill>
                <a:effectLst/>
                <a:latin typeface="Times New Roman" panose="02020603050405020304" pitchFamily="18" charset="0"/>
                <a:ea typeface="Times New Roman" panose="02020603050405020304" pitchFamily="18" charset="0"/>
                <a:cs typeface="+mj-cs"/>
              </a:rPr>
              <a:t>- دراسات في الترجمة والمصطلح والتعريب </a:t>
            </a:r>
            <a:r>
              <a:rPr lang="ar-DZ" sz="2400" dirty="0">
                <a:solidFill>
                  <a:schemeClr val="bg2">
                    <a:lumMod val="10000"/>
                  </a:schemeClr>
                </a:solidFill>
                <a:effectLst/>
                <a:latin typeface="Times New Roman" panose="02020603050405020304" pitchFamily="18" charset="0"/>
                <a:ea typeface="Times New Roman" panose="02020603050405020304" pitchFamily="18" charset="0"/>
                <a:cs typeface="+mj-cs"/>
              </a:rPr>
              <a:t>– دار طلاس للطباعة و النشر   - دمشق 1989</a:t>
            </a:r>
            <a:endParaRPr lang="fr-FR" sz="2400" dirty="0">
              <a:solidFill>
                <a:schemeClr val="bg2">
                  <a:lumMod val="10000"/>
                </a:schemeClr>
              </a:solidFill>
              <a:effectLst/>
              <a:latin typeface="Times New Roman" panose="02020603050405020304" pitchFamily="18" charset="0"/>
              <a:ea typeface="Times New Roman" panose="02020603050405020304" pitchFamily="18" charset="0"/>
              <a:cs typeface="+mj-cs"/>
            </a:endParaRPr>
          </a:p>
          <a:p>
            <a:pPr marL="342900" lvl="0" indent="-342900" algn="just" rtl="1">
              <a:buFont typeface="Wingdings" panose="05000000000000000000" pitchFamily="2" charset="2"/>
              <a:buChar char="q"/>
            </a:pPr>
            <a:r>
              <a:rPr lang="ar-DZ" sz="2400" dirty="0">
                <a:solidFill>
                  <a:schemeClr val="bg2">
                    <a:lumMod val="10000"/>
                  </a:schemeClr>
                </a:solidFill>
                <a:effectLst/>
                <a:latin typeface="Times New Roman" panose="02020603050405020304" pitchFamily="18" charset="0"/>
                <a:ea typeface="Times New Roman" panose="02020603050405020304" pitchFamily="18" charset="0"/>
                <a:cs typeface="+mj-cs"/>
              </a:rPr>
              <a:t>محمد النويري، </a:t>
            </a:r>
            <a:r>
              <a:rPr lang="ar-DZ" sz="2400" b="1" dirty="0">
                <a:solidFill>
                  <a:schemeClr val="bg2">
                    <a:lumMod val="10000"/>
                  </a:schemeClr>
                </a:solidFill>
                <a:effectLst/>
                <a:latin typeface="Times New Roman" panose="02020603050405020304" pitchFamily="18" charset="0"/>
                <a:ea typeface="Times New Roman" panose="02020603050405020304" pitchFamily="18" charset="0"/>
                <a:cs typeface="+mj-cs"/>
              </a:rPr>
              <a:t>المصطلح اللساني النقدي بين واقع العلم وهواجسه توحيد المصطلح</a:t>
            </a:r>
            <a:r>
              <a:rPr lang="ar-DZ" sz="2400" dirty="0">
                <a:solidFill>
                  <a:schemeClr val="bg2">
                    <a:lumMod val="10000"/>
                  </a:schemeClr>
                </a:solidFill>
                <a:effectLst/>
                <a:latin typeface="Times New Roman" panose="02020603050405020304" pitchFamily="18" charset="0"/>
                <a:ea typeface="Times New Roman" panose="02020603050405020304" pitchFamily="18" charset="0"/>
                <a:cs typeface="+mj-cs"/>
              </a:rPr>
              <a:t>، مجلة علامات، عدد خاص- </a:t>
            </a:r>
            <a:r>
              <a:rPr lang="ar-DZ" sz="2400" dirty="0" err="1">
                <a:solidFill>
                  <a:schemeClr val="bg2">
                    <a:lumMod val="10000"/>
                  </a:schemeClr>
                </a:solidFill>
                <a:effectLst/>
                <a:latin typeface="Times New Roman" panose="02020603050405020304" pitchFamily="18" charset="0"/>
                <a:ea typeface="Times New Roman" panose="02020603050405020304" pitchFamily="18" charset="0"/>
                <a:cs typeface="+mj-cs"/>
              </a:rPr>
              <a:t>م.س</a:t>
            </a:r>
            <a:r>
              <a:rPr lang="ar-DZ" sz="2400" dirty="0">
                <a:solidFill>
                  <a:schemeClr val="bg2">
                    <a:lumMod val="10000"/>
                  </a:schemeClr>
                </a:solidFill>
                <a:effectLst/>
                <a:latin typeface="Times New Roman" panose="02020603050405020304" pitchFamily="18" charset="0"/>
                <a:ea typeface="Times New Roman" panose="02020603050405020304" pitchFamily="18" charset="0"/>
                <a:cs typeface="+mj-cs"/>
              </a:rPr>
              <a:t>. </a:t>
            </a:r>
            <a:endParaRPr lang="fr-FR" sz="2400" dirty="0">
              <a:solidFill>
                <a:schemeClr val="bg2">
                  <a:lumMod val="10000"/>
                </a:schemeClr>
              </a:solidFill>
              <a:effectLst/>
              <a:latin typeface="Times New Roman" panose="02020603050405020304" pitchFamily="18" charset="0"/>
              <a:ea typeface="Times New Roman" panose="02020603050405020304" pitchFamily="18" charset="0"/>
              <a:cs typeface="+mj-cs"/>
            </a:endParaRPr>
          </a:p>
          <a:p>
            <a:pPr marL="342900" lvl="0" indent="-342900" algn="just" rtl="1">
              <a:buFont typeface="Wingdings" panose="05000000000000000000" pitchFamily="2" charset="2"/>
              <a:buChar char="q"/>
            </a:pPr>
            <a:r>
              <a:rPr lang="ar-DZ" sz="2400" dirty="0">
                <a:solidFill>
                  <a:schemeClr val="bg2">
                    <a:lumMod val="10000"/>
                  </a:schemeClr>
                </a:solidFill>
                <a:effectLst/>
                <a:latin typeface="Times New Roman" panose="02020603050405020304" pitchFamily="18" charset="0"/>
                <a:ea typeface="Times New Roman" panose="02020603050405020304" pitchFamily="18" charset="0"/>
                <a:cs typeface="+mj-cs"/>
              </a:rPr>
              <a:t>خالد </a:t>
            </a:r>
            <a:r>
              <a:rPr lang="ar-DZ" sz="2400" dirty="0" err="1">
                <a:solidFill>
                  <a:schemeClr val="bg2">
                    <a:lumMod val="10000"/>
                  </a:schemeClr>
                </a:solidFill>
                <a:effectLst/>
                <a:latin typeface="Times New Roman" panose="02020603050405020304" pitchFamily="18" charset="0"/>
                <a:ea typeface="Times New Roman" panose="02020603050405020304" pitchFamily="18" charset="0"/>
                <a:cs typeface="+mj-cs"/>
              </a:rPr>
              <a:t>اليعبوبي</a:t>
            </a:r>
            <a:r>
              <a:rPr lang="ar-DZ" sz="2400" dirty="0">
                <a:solidFill>
                  <a:schemeClr val="bg2">
                    <a:lumMod val="10000"/>
                  </a:schemeClr>
                </a:solidFill>
                <a:effectLst/>
                <a:latin typeface="Times New Roman" panose="02020603050405020304" pitchFamily="18" charset="0"/>
                <a:ea typeface="Times New Roman" panose="02020603050405020304" pitchFamily="18" charset="0"/>
                <a:cs typeface="+mj-cs"/>
              </a:rPr>
              <a:t>: </a:t>
            </a:r>
            <a:r>
              <a:rPr lang="ar-DZ" sz="2400" b="1" dirty="0">
                <a:solidFill>
                  <a:schemeClr val="bg2">
                    <a:lumMod val="10000"/>
                  </a:schemeClr>
                </a:solidFill>
                <a:effectLst/>
                <a:latin typeface="Times New Roman" panose="02020603050405020304" pitchFamily="18" charset="0"/>
                <a:ea typeface="Times New Roman" panose="02020603050405020304" pitchFamily="18" charset="0"/>
                <a:cs typeface="+mj-cs"/>
              </a:rPr>
              <a:t>المصطلحية و واقع العمل المصطلحي بالوطن العربي </a:t>
            </a:r>
            <a:r>
              <a:rPr lang="ar-DZ" sz="2400" dirty="0">
                <a:solidFill>
                  <a:schemeClr val="bg2">
                    <a:lumMod val="10000"/>
                  </a:schemeClr>
                </a:solidFill>
                <a:effectLst/>
                <a:latin typeface="Times New Roman" panose="02020603050405020304" pitchFamily="18" charset="0"/>
                <a:ea typeface="Times New Roman" panose="02020603050405020304" pitchFamily="18" charset="0"/>
                <a:cs typeface="+mj-cs"/>
              </a:rPr>
              <a:t>– دار ما بعد </a:t>
            </a:r>
            <a:r>
              <a:rPr lang="ar-DZ" sz="2400" dirty="0" err="1">
                <a:solidFill>
                  <a:schemeClr val="bg2">
                    <a:lumMod val="10000"/>
                  </a:schemeClr>
                </a:solidFill>
                <a:effectLst/>
                <a:latin typeface="Times New Roman" panose="02020603050405020304" pitchFamily="18" charset="0"/>
                <a:ea typeface="Times New Roman" panose="02020603050405020304" pitchFamily="18" charset="0"/>
                <a:cs typeface="+mj-cs"/>
              </a:rPr>
              <a:t>الحذاثة</a:t>
            </a:r>
            <a:r>
              <a:rPr lang="ar-DZ" sz="2400" dirty="0">
                <a:solidFill>
                  <a:schemeClr val="bg2">
                    <a:lumMod val="10000"/>
                  </a:schemeClr>
                </a:solidFill>
                <a:effectLst/>
                <a:latin typeface="Times New Roman" panose="02020603050405020304" pitchFamily="18" charset="0"/>
                <a:ea typeface="Times New Roman" panose="02020603050405020304" pitchFamily="18" charset="0"/>
                <a:cs typeface="+mj-cs"/>
              </a:rPr>
              <a:t> –فاس – المغرب -2004</a:t>
            </a:r>
            <a:endParaRPr lang="fr-FR" sz="2400" dirty="0">
              <a:solidFill>
                <a:schemeClr val="bg2">
                  <a:lumMod val="10000"/>
                </a:schemeClr>
              </a:solidFill>
              <a:effectLst/>
              <a:latin typeface="Times New Roman" panose="02020603050405020304" pitchFamily="18" charset="0"/>
              <a:ea typeface="Times New Roman" panose="02020603050405020304" pitchFamily="18" charset="0"/>
              <a:cs typeface="+mj-cs"/>
            </a:endParaRPr>
          </a:p>
          <a:p>
            <a:pPr marL="342900" lvl="0" indent="-342900" algn="just" rtl="1">
              <a:buFont typeface="Wingdings" panose="05000000000000000000" pitchFamily="2" charset="2"/>
              <a:buChar char="q"/>
            </a:pPr>
            <a:r>
              <a:rPr lang="ar-DZ" sz="2400" dirty="0">
                <a:solidFill>
                  <a:schemeClr val="bg2">
                    <a:lumMod val="10000"/>
                  </a:schemeClr>
                </a:solidFill>
                <a:effectLst/>
                <a:latin typeface="Times New Roman" panose="02020603050405020304" pitchFamily="18" charset="0"/>
                <a:ea typeface="Times New Roman" panose="02020603050405020304" pitchFamily="18" charset="0"/>
                <a:cs typeface="+mj-cs"/>
              </a:rPr>
              <a:t>عزت محمد جاد : </a:t>
            </a:r>
            <a:r>
              <a:rPr lang="ar-DZ" sz="2400" b="1" dirty="0">
                <a:solidFill>
                  <a:schemeClr val="bg2">
                    <a:lumMod val="10000"/>
                  </a:schemeClr>
                </a:solidFill>
                <a:effectLst/>
                <a:latin typeface="Times New Roman" panose="02020603050405020304" pitchFamily="18" charset="0"/>
                <a:ea typeface="Times New Roman" panose="02020603050405020304" pitchFamily="18" charset="0"/>
                <a:cs typeface="+mj-cs"/>
              </a:rPr>
              <a:t>نظرية المصطلح النقدي </a:t>
            </a:r>
            <a:r>
              <a:rPr lang="ar-DZ" sz="2400" dirty="0">
                <a:solidFill>
                  <a:schemeClr val="bg2">
                    <a:lumMod val="10000"/>
                  </a:schemeClr>
                </a:solidFill>
                <a:effectLst/>
                <a:latin typeface="Times New Roman" panose="02020603050405020304" pitchFamily="18" charset="0"/>
                <a:ea typeface="Times New Roman" panose="02020603050405020304" pitchFamily="18" charset="0"/>
                <a:cs typeface="+mj-cs"/>
              </a:rPr>
              <a:t>: الهيئة المصرية العامة للكتاب :2002 </a:t>
            </a:r>
            <a:endParaRPr lang="fr-FR" sz="2400" dirty="0">
              <a:solidFill>
                <a:schemeClr val="bg2">
                  <a:lumMod val="10000"/>
                </a:schemeClr>
              </a:solidFill>
              <a:effectLst/>
              <a:latin typeface="Times New Roman" panose="02020603050405020304" pitchFamily="18" charset="0"/>
              <a:ea typeface="Times New Roman" panose="02020603050405020304" pitchFamily="18" charset="0"/>
              <a:cs typeface="+mj-cs"/>
            </a:endParaRPr>
          </a:p>
          <a:p>
            <a:pPr marL="342900" lvl="0" indent="-342900" algn="r" rtl="1">
              <a:buFont typeface="Wingdings" panose="05000000000000000000" pitchFamily="2" charset="2"/>
              <a:buChar char="q"/>
            </a:pPr>
            <a:r>
              <a:rPr lang="ar-DZ" sz="2400" b="1" dirty="0">
                <a:solidFill>
                  <a:schemeClr val="bg2">
                    <a:lumMod val="10000"/>
                  </a:schemeClr>
                </a:solidFill>
                <a:effectLst/>
                <a:latin typeface="Times New Roman" panose="02020603050405020304" pitchFamily="18" charset="0"/>
                <a:ea typeface="Times New Roman" panose="02020603050405020304" pitchFamily="18" charset="0"/>
                <a:cs typeface="+mj-cs"/>
              </a:rPr>
              <a:t>الترجمة والتواصل </a:t>
            </a:r>
            <a:r>
              <a:rPr lang="ar-DZ" sz="2400" dirty="0">
                <a:solidFill>
                  <a:schemeClr val="bg2">
                    <a:lumMod val="10000"/>
                  </a:schemeClr>
                </a:solidFill>
                <a:effectLst/>
                <a:latin typeface="Times New Roman" panose="02020603050405020304" pitchFamily="18" charset="0"/>
                <a:ea typeface="Times New Roman" panose="02020603050405020304" pitchFamily="18" charset="0"/>
                <a:cs typeface="+mj-cs"/>
              </a:rPr>
              <a:t>: محمد </a:t>
            </a:r>
            <a:r>
              <a:rPr lang="ar-DZ" sz="2400" dirty="0" err="1">
                <a:solidFill>
                  <a:schemeClr val="bg2">
                    <a:lumMod val="10000"/>
                  </a:schemeClr>
                </a:solidFill>
                <a:effectLst/>
                <a:latin typeface="Times New Roman" panose="02020603050405020304" pitchFamily="18" charset="0"/>
                <a:ea typeface="Times New Roman" panose="02020603050405020304" pitchFamily="18" charset="0"/>
                <a:cs typeface="+mj-cs"/>
              </a:rPr>
              <a:t>الديداوي</a:t>
            </a:r>
            <a:r>
              <a:rPr lang="ar-DZ" sz="2400" dirty="0">
                <a:solidFill>
                  <a:schemeClr val="bg2">
                    <a:lumMod val="10000"/>
                  </a:schemeClr>
                </a:solidFill>
                <a:effectLst/>
                <a:latin typeface="Times New Roman" panose="02020603050405020304" pitchFamily="18" charset="0"/>
                <a:ea typeface="Times New Roman" panose="02020603050405020304" pitchFamily="18" charset="0"/>
                <a:cs typeface="+mj-cs"/>
              </a:rPr>
              <a:t>  : المركز الثقافي العربي – 2000 -</a:t>
            </a:r>
            <a:endParaRPr lang="fr-FR" sz="2400" dirty="0">
              <a:solidFill>
                <a:schemeClr val="bg2">
                  <a:lumMod val="10000"/>
                </a:schemeClr>
              </a:solidFill>
              <a:effectLst/>
              <a:latin typeface="Times New Roman" panose="02020603050405020304" pitchFamily="18" charset="0"/>
              <a:ea typeface="Times New Roman" panose="02020603050405020304" pitchFamily="18" charset="0"/>
              <a:cs typeface="+mj-cs"/>
            </a:endParaRPr>
          </a:p>
          <a:p>
            <a:pPr marL="342900" lvl="0" indent="-342900" algn="just" rtl="1">
              <a:buFont typeface="Wingdings" panose="05000000000000000000" pitchFamily="2" charset="2"/>
              <a:buChar char="q"/>
            </a:pPr>
            <a:r>
              <a:rPr lang="ar-SA" sz="2400" dirty="0">
                <a:solidFill>
                  <a:schemeClr val="bg2">
                    <a:lumMod val="10000"/>
                  </a:schemeClr>
                </a:solidFill>
                <a:effectLst/>
                <a:latin typeface="Times New Roman" panose="02020603050405020304" pitchFamily="18" charset="0"/>
                <a:ea typeface="Times New Roman" panose="02020603050405020304" pitchFamily="18" charset="0"/>
                <a:cs typeface="+mj-cs"/>
              </a:rPr>
              <a:t>عبد السلام مسدي </a:t>
            </a:r>
            <a:r>
              <a:rPr lang="ar-SA" sz="2400" b="1" dirty="0">
                <a:solidFill>
                  <a:schemeClr val="bg2">
                    <a:lumMod val="10000"/>
                  </a:schemeClr>
                </a:solidFill>
                <a:effectLst/>
                <a:latin typeface="Times New Roman" panose="02020603050405020304" pitchFamily="18" charset="0"/>
                <a:ea typeface="Times New Roman" panose="02020603050405020304" pitchFamily="18" charset="0"/>
                <a:cs typeface="+mj-cs"/>
              </a:rPr>
              <a:t>قاموس اللسانيات عربي فرنسي، فرنسي عربي مع مقدمة في علم المصطلح </a:t>
            </a:r>
            <a:r>
              <a:rPr lang="ar-SA" sz="2400" dirty="0">
                <a:solidFill>
                  <a:schemeClr val="bg2">
                    <a:lumMod val="10000"/>
                  </a:schemeClr>
                </a:solidFill>
                <a:effectLst/>
                <a:latin typeface="Times New Roman" panose="02020603050405020304" pitchFamily="18" charset="0"/>
                <a:ea typeface="Times New Roman" panose="02020603050405020304" pitchFamily="18" charset="0"/>
                <a:cs typeface="+mj-cs"/>
              </a:rPr>
              <a:t>، د.عبد السلام </a:t>
            </a:r>
            <a:r>
              <a:rPr lang="ar-SA" sz="2400" dirty="0" err="1">
                <a:solidFill>
                  <a:schemeClr val="bg2">
                    <a:lumMod val="10000"/>
                  </a:schemeClr>
                </a:solidFill>
                <a:effectLst/>
                <a:latin typeface="Times New Roman" panose="02020603050405020304" pitchFamily="18" charset="0"/>
                <a:ea typeface="Times New Roman" panose="02020603050405020304" pitchFamily="18" charset="0"/>
                <a:cs typeface="+mj-cs"/>
              </a:rPr>
              <a:t>المسدي</a:t>
            </a:r>
            <a:r>
              <a:rPr lang="ar-SA" sz="2400" dirty="0">
                <a:solidFill>
                  <a:schemeClr val="bg2">
                    <a:lumMod val="10000"/>
                  </a:schemeClr>
                </a:solidFill>
                <a:effectLst/>
                <a:latin typeface="Times New Roman" panose="02020603050405020304" pitchFamily="18" charset="0"/>
                <a:ea typeface="Times New Roman" panose="02020603050405020304" pitchFamily="18" charset="0"/>
                <a:cs typeface="+mj-cs"/>
              </a:rPr>
              <a:t>: - الدار العربية للكتاب- 1984 </a:t>
            </a:r>
            <a:endParaRPr lang="fr-FR" sz="2400" dirty="0">
              <a:solidFill>
                <a:schemeClr val="bg2">
                  <a:lumMod val="10000"/>
                </a:schemeClr>
              </a:solidFill>
              <a:effectLst/>
              <a:latin typeface="Times New Roman" panose="02020603050405020304" pitchFamily="18" charset="0"/>
              <a:ea typeface="Times New Roman" panose="02020603050405020304" pitchFamily="18" charset="0"/>
              <a:cs typeface="+mj-cs"/>
            </a:endParaRPr>
          </a:p>
          <a:p>
            <a:pPr marL="342900" lvl="0" indent="-342900" algn="just" rtl="1">
              <a:buFont typeface="Wingdings" panose="05000000000000000000" pitchFamily="2" charset="2"/>
              <a:buChar char="q"/>
            </a:pPr>
            <a:r>
              <a:rPr lang="ar-SA" sz="2400" dirty="0">
                <a:solidFill>
                  <a:schemeClr val="bg2">
                    <a:lumMod val="10000"/>
                  </a:schemeClr>
                </a:solidFill>
                <a:effectLst/>
                <a:latin typeface="Times New Roman" panose="02020603050405020304" pitchFamily="18" charset="0"/>
                <a:ea typeface="Times New Roman" panose="02020603050405020304" pitchFamily="18" charset="0"/>
                <a:cs typeface="+mj-cs"/>
              </a:rPr>
              <a:t>ادوارد مرقص – </a:t>
            </a:r>
            <a:r>
              <a:rPr lang="ar-SA" sz="2400" b="1" dirty="0">
                <a:solidFill>
                  <a:schemeClr val="bg2">
                    <a:lumMod val="10000"/>
                  </a:schemeClr>
                </a:solidFill>
                <a:effectLst/>
                <a:latin typeface="Times New Roman" panose="02020603050405020304" pitchFamily="18" charset="0"/>
                <a:ea typeface="Times New Roman" panose="02020603050405020304" pitchFamily="18" charset="0"/>
                <a:cs typeface="+mj-cs"/>
              </a:rPr>
              <a:t>في التعريب</a:t>
            </a:r>
            <a:r>
              <a:rPr lang="ar-SA" sz="2400" dirty="0">
                <a:solidFill>
                  <a:schemeClr val="bg2">
                    <a:lumMod val="10000"/>
                  </a:schemeClr>
                </a:solidFill>
                <a:effectLst/>
                <a:latin typeface="Times New Roman" panose="02020603050405020304" pitchFamily="18" charset="0"/>
                <a:ea typeface="Times New Roman" panose="02020603050405020304" pitchFamily="18" charset="0"/>
                <a:cs typeface="+mj-cs"/>
              </a:rPr>
              <a:t>-  مطبعة كومين – </a:t>
            </a:r>
            <a:r>
              <a:rPr lang="ar-SA" sz="2400" dirty="0" err="1">
                <a:solidFill>
                  <a:schemeClr val="bg2">
                    <a:lumMod val="10000"/>
                  </a:schemeClr>
                </a:solidFill>
                <a:effectLst/>
                <a:latin typeface="Times New Roman" panose="02020603050405020304" pitchFamily="18" charset="0"/>
                <a:ea typeface="Times New Roman" panose="02020603050405020304" pitchFamily="18" charset="0"/>
                <a:cs typeface="+mj-cs"/>
              </a:rPr>
              <a:t>الاذقية</a:t>
            </a:r>
            <a:r>
              <a:rPr lang="ar-SA" sz="2400" dirty="0">
                <a:solidFill>
                  <a:schemeClr val="bg2">
                    <a:lumMod val="10000"/>
                  </a:schemeClr>
                </a:solidFill>
                <a:effectLst/>
                <a:latin typeface="Times New Roman" panose="02020603050405020304" pitchFamily="18" charset="0"/>
                <a:ea typeface="Times New Roman" panose="02020603050405020304" pitchFamily="18" charset="0"/>
                <a:cs typeface="+mj-cs"/>
              </a:rPr>
              <a:t> </a:t>
            </a:r>
            <a:endParaRPr lang="fr-FR" sz="2400" dirty="0">
              <a:solidFill>
                <a:schemeClr val="bg2">
                  <a:lumMod val="10000"/>
                </a:schemeClr>
              </a:solidFill>
              <a:effectLst/>
              <a:latin typeface="Times New Roman" panose="02020603050405020304" pitchFamily="18" charset="0"/>
              <a:ea typeface="Times New Roman" panose="02020603050405020304" pitchFamily="18" charset="0"/>
              <a:cs typeface="+mj-cs"/>
            </a:endParaRPr>
          </a:p>
        </p:txBody>
      </p:sp>
      <p:sp>
        <p:nvSpPr>
          <p:cNvPr id="4" name="ZoneTexte 3">
            <a:extLst>
              <a:ext uri="{FF2B5EF4-FFF2-40B4-BE49-F238E27FC236}">
                <a16:creationId xmlns:a16="http://schemas.microsoft.com/office/drawing/2014/main" xmlns="" id="{C5A16486-12D4-68CF-D6DD-5C24D9182F7C}"/>
              </a:ext>
            </a:extLst>
          </p:cNvPr>
          <p:cNvSpPr txBox="1"/>
          <p:nvPr/>
        </p:nvSpPr>
        <p:spPr>
          <a:xfrm>
            <a:off x="2956832" y="636115"/>
            <a:ext cx="6278336" cy="646331"/>
          </a:xfrm>
          <a:prstGeom prst="rect">
            <a:avLst/>
          </a:prstGeom>
          <a:noFill/>
        </p:spPr>
        <p:txBody>
          <a:bodyPr wrap="square">
            <a:spAutoFit/>
          </a:bodyPr>
          <a:lstStyle>
            <a:defPPr>
              <a:defRPr lang="en-US"/>
            </a:defPPr>
            <a:lvl1pPr algn="ctr">
              <a:defRPr sz="3600" b="1">
                <a:solidFill>
                  <a:schemeClr val="accent6"/>
                </a:solidFill>
                <a:cs typeface="+mj-cs"/>
              </a:defRPr>
            </a:lvl1pPr>
          </a:lstStyle>
          <a:p>
            <a:r>
              <a:rPr lang="ar-DZ" dirty="0">
                <a:solidFill>
                  <a:schemeClr val="bg2">
                    <a:lumMod val="60000"/>
                    <a:lumOff val="40000"/>
                  </a:schemeClr>
                </a:solidFill>
              </a:rPr>
              <a:t>قائمة المصادر و المراجع</a:t>
            </a:r>
          </a:p>
        </p:txBody>
      </p:sp>
      <p:cxnSp>
        <p:nvCxnSpPr>
          <p:cNvPr id="5" name="Connecteur droit 4">
            <a:extLst>
              <a:ext uri="{FF2B5EF4-FFF2-40B4-BE49-F238E27FC236}">
                <a16:creationId xmlns:a16="http://schemas.microsoft.com/office/drawing/2014/main" xmlns="" id="{EBEF783E-55D4-FAD1-840F-BF11155A0C51}"/>
              </a:ext>
            </a:extLst>
          </p:cNvPr>
          <p:cNvCxnSpPr>
            <a:cxnSpLocks/>
          </p:cNvCxnSpPr>
          <p:nvPr/>
        </p:nvCxnSpPr>
        <p:spPr>
          <a:xfrm>
            <a:off x="1428750" y="1282446"/>
            <a:ext cx="9472613"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57240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xmlns="" id="{9F6C83B7-6D10-5BF9-86FC-82C7B3125175}"/>
              </a:ext>
            </a:extLst>
          </p:cNvPr>
          <p:cNvSpPr txBox="1"/>
          <p:nvPr/>
        </p:nvSpPr>
        <p:spPr>
          <a:xfrm>
            <a:off x="6224588" y="1871311"/>
            <a:ext cx="5105398" cy="3696909"/>
          </a:xfrm>
          <a:prstGeom prst="rect">
            <a:avLst/>
          </a:prstGeom>
          <a:ln/>
        </p:spPr>
        <p:style>
          <a:lnRef idx="2">
            <a:schemeClr val="accent5"/>
          </a:lnRef>
          <a:fillRef idx="1">
            <a:schemeClr val="lt1"/>
          </a:fillRef>
          <a:effectRef idx="0">
            <a:schemeClr val="accent5"/>
          </a:effectRef>
          <a:fontRef idx="minor">
            <a:schemeClr val="dk1"/>
          </a:fontRef>
        </p:style>
        <p:txBody>
          <a:bodyPr wrap="square">
            <a:spAutoFit/>
          </a:bodyPr>
          <a:lstStyle>
            <a:defPPr>
              <a:defRPr lang="en-US"/>
            </a:defPPr>
            <a:lvl1pPr algn="just" rtl="1">
              <a:lnSpc>
                <a:spcPct val="107000"/>
              </a:lnSpc>
              <a:spcAft>
                <a:spcPts val="800"/>
              </a:spcAft>
              <a:defRPr sz="2400">
                <a:solidFill>
                  <a:schemeClr val="bg1">
                    <a:lumMod val="10000"/>
                  </a:schemeClr>
                </a:solidFill>
                <a:effectLst/>
                <a:latin typeface="Calibri" panose="020F0502020204030204" pitchFamily="34" charset="0"/>
                <a:ea typeface="Calibri" panose="020F0502020204030204" pitchFamily="34" charset="0"/>
                <a:cs typeface="+mj-cs"/>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ar-SA" sz="2200" dirty="0"/>
              <a:t>سنحاول من خلال هذه الدرس معالجة قضية تتعلّق بالمصطلح العلمي ودوره في بناء اللّغة المتخصصة، فالمصطلحات مفاتيح العلوم، ولا يشهد التاريخ لعلم لم يجلب معه مصطلحاته التي تشكّل وتمثل لغته التخصصية التي تميّزه عمّا سواه من العلوم والمعارف وتصبح لغة يتحدثها أبناء هذا العلم بعدما يكونوا قد اتفقوا على إرساء قواعدها وبنائها بناء صحيحا. "فالمصطلحات خلاصات العلوم، </a:t>
            </a:r>
            <a:r>
              <a:rPr lang="ar-SA" sz="2200" dirty="0" err="1"/>
              <a:t>رحاق</a:t>
            </a:r>
            <a:r>
              <a:rPr lang="ar-SA" sz="2200" dirty="0"/>
              <a:t> المعارف ورحيقها المختوم وهي أبجدية التواصل المعرفي ومفاتيحه الأولى" التي لا غنى له عنها</a:t>
            </a:r>
            <a:endParaRPr lang="fr-FR" sz="2200" dirty="0"/>
          </a:p>
        </p:txBody>
      </p:sp>
      <p:pic>
        <p:nvPicPr>
          <p:cNvPr id="7" name="Image 6">
            <a:extLst>
              <a:ext uri="{FF2B5EF4-FFF2-40B4-BE49-F238E27FC236}">
                <a16:creationId xmlns:a16="http://schemas.microsoft.com/office/drawing/2014/main" xmlns="" id="{51409960-67ED-3B5D-21C6-2D1F394299A6}"/>
              </a:ext>
            </a:extLst>
          </p:cNvPr>
          <p:cNvPicPr>
            <a:picLocks noChangeAspect="1"/>
          </p:cNvPicPr>
          <p:nvPr/>
        </p:nvPicPr>
        <p:blipFill>
          <a:blip r:embed="rId2"/>
          <a:stretch>
            <a:fillRect/>
          </a:stretch>
        </p:blipFill>
        <p:spPr>
          <a:xfrm>
            <a:off x="1171576" y="2414587"/>
            <a:ext cx="4532732" cy="2719639"/>
          </a:xfrm>
          <a:prstGeom prst="rect">
            <a:avLst/>
          </a:prstGeom>
          <a:solidFill>
            <a:srgbClr val="FFFFFF">
              <a:shade val="85000"/>
            </a:srgbClr>
          </a:solidFill>
          <a:ln w="28575" cap="sq">
            <a:solidFill>
              <a:schemeClr val="accent1"/>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588822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oneTexte 9">
            <a:extLst>
              <a:ext uri="{FF2B5EF4-FFF2-40B4-BE49-F238E27FC236}">
                <a16:creationId xmlns:a16="http://schemas.microsoft.com/office/drawing/2014/main" xmlns="" id="{1B087DE2-7A23-8F7B-4C27-65F02E9E093E}"/>
              </a:ext>
            </a:extLst>
          </p:cNvPr>
          <p:cNvSpPr txBox="1"/>
          <p:nvPr/>
        </p:nvSpPr>
        <p:spPr>
          <a:xfrm>
            <a:off x="3715390" y="899563"/>
            <a:ext cx="7528872" cy="2443489"/>
          </a:xfrm>
          <a:prstGeom prst="rect">
            <a:avLst/>
          </a:prstGeom>
          <a:ln/>
        </p:spPr>
        <p:style>
          <a:lnRef idx="2">
            <a:schemeClr val="accent5"/>
          </a:lnRef>
          <a:fillRef idx="1">
            <a:schemeClr val="lt1"/>
          </a:fillRef>
          <a:effectRef idx="0">
            <a:schemeClr val="accent5"/>
          </a:effectRef>
          <a:fontRef idx="minor">
            <a:schemeClr val="dk1"/>
          </a:fontRef>
        </p:style>
        <p:txBody>
          <a:bodyPr wrap="square">
            <a:spAutoFit/>
          </a:bodyPr>
          <a:lstStyle>
            <a:defPPr>
              <a:defRPr lang="en-US"/>
            </a:defPPr>
            <a:lvl1pPr algn="just" rtl="1">
              <a:lnSpc>
                <a:spcPct val="107000"/>
              </a:lnSpc>
              <a:spcAft>
                <a:spcPts val="800"/>
              </a:spcAft>
              <a:defRPr sz="2200">
                <a:solidFill>
                  <a:schemeClr val="bg1">
                    <a:lumMod val="10000"/>
                  </a:schemeClr>
                </a:solidFill>
                <a:effectLst/>
                <a:latin typeface="Calibri" panose="020F0502020204030204" pitchFamily="34" charset="0"/>
                <a:ea typeface="Calibri" panose="020F0502020204030204" pitchFamily="34" charset="0"/>
                <a:cs typeface="+mj-cs"/>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ar-DZ" sz="2400" dirty="0"/>
              <a:t>كما أسلفنا الذكر فإنّ المصطلحات العلمية المتخصصة التي تشكل لبنة اللغة المتخصصة لوضعها شروط وأوّل هذه الشروط الاتفاق بين العلماء والمختصين، والعلوم هي عابرة للقارات تنتقل من هذه إلى تلك لكي يستفيد الشرق من الغرب والشمال من الجنوب ويعمّ النفع ويتمّ التبادل المعرفي، وأهمّ وسيلة في هذا العبور والتبادل هي الترجمة التي لا مجال للاستغناء عنها في مجال العلوم والتخصصات المختلفة، إذ تعتبر المحرّك الأساسي للعلوم.</a:t>
            </a:r>
            <a:endParaRPr lang="fr-FR" sz="2400" dirty="0"/>
          </a:p>
        </p:txBody>
      </p:sp>
      <p:pic>
        <p:nvPicPr>
          <p:cNvPr id="11" name="Image 10">
            <a:extLst>
              <a:ext uri="{FF2B5EF4-FFF2-40B4-BE49-F238E27FC236}">
                <a16:creationId xmlns:a16="http://schemas.microsoft.com/office/drawing/2014/main" xmlns="" id="{CAF173BE-B326-4F12-E6E9-A91C2A836BB8}"/>
              </a:ext>
            </a:extLst>
          </p:cNvPr>
          <p:cNvPicPr>
            <a:picLocks noChangeAspect="1"/>
          </p:cNvPicPr>
          <p:nvPr/>
        </p:nvPicPr>
        <p:blipFill>
          <a:blip r:embed="rId2"/>
          <a:stretch>
            <a:fillRect/>
          </a:stretch>
        </p:blipFill>
        <p:spPr>
          <a:xfrm>
            <a:off x="947738" y="818927"/>
            <a:ext cx="2524125" cy="2524125"/>
          </a:xfrm>
          <a:prstGeom prst="rect">
            <a:avLst/>
          </a:prstGeom>
        </p:spPr>
      </p:pic>
      <p:sp>
        <p:nvSpPr>
          <p:cNvPr id="13" name="ZoneTexte 12">
            <a:extLst>
              <a:ext uri="{FF2B5EF4-FFF2-40B4-BE49-F238E27FC236}">
                <a16:creationId xmlns:a16="http://schemas.microsoft.com/office/drawing/2014/main" xmlns="" id="{1463EDE7-2C21-5C0C-8F7B-6B28469D1A44}"/>
              </a:ext>
            </a:extLst>
          </p:cNvPr>
          <p:cNvSpPr txBox="1"/>
          <p:nvPr/>
        </p:nvSpPr>
        <p:spPr>
          <a:xfrm>
            <a:off x="812007" y="3714750"/>
            <a:ext cx="10567986" cy="2443489"/>
          </a:xfrm>
          <a:prstGeom prst="rect">
            <a:avLst/>
          </a:prstGeom>
          <a:ln/>
        </p:spPr>
        <p:style>
          <a:lnRef idx="2">
            <a:schemeClr val="accent4"/>
          </a:lnRef>
          <a:fillRef idx="1">
            <a:schemeClr val="lt1"/>
          </a:fillRef>
          <a:effectRef idx="0">
            <a:schemeClr val="accent4"/>
          </a:effectRef>
          <a:fontRef idx="minor">
            <a:schemeClr val="dk1"/>
          </a:fontRef>
        </p:style>
        <p:txBody>
          <a:bodyPr wrap="square">
            <a:spAutoFit/>
          </a:bodyPr>
          <a:lstStyle>
            <a:defPPr>
              <a:defRPr lang="en-US"/>
            </a:defPPr>
            <a:lvl1pPr algn="just" rtl="1">
              <a:lnSpc>
                <a:spcPct val="107000"/>
              </a:lnSpc>
              <a:spcAft>
                <a:spcPts val="800"/>
              </a:spcAft>
              <a:defRPr sz="2200">
                <a:solidFill>
                  <a:schemeClr val="bg1">
                    <a:lumMod val="10000"/>
                  </a:schemeClr>
                </a:solidFill>
                <a:effectLst/>
                <a:latin typeface="Calibri" panose="020F0502020204030204" pitchFamily="34" charset="0"/>
                <a:ea typeface="Calibri" panose="020F0502020204030204" pitchFamily="34" charset="0"/>
                <a:cs typeface="+mj-cs"/>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ar-DZ" sz="2400" dirty="0"/>
              <a:t>وبقدر ما تشكّل المصطلحات اللبنة الأولى للّغة التخصصية تعتبر أيضا الركيزة الأساسية للترجمة المتخصصة ودعامتها ذلك أنّه بقدر ما يحتاج العالم المتخصص للمصطلحات يحتاج المترجم المتخصص للمصطلحات، الاختلاف يكمن في أنّ العالم المتخصص قد أوجد المصطلح في لغة الأصل فكانت أرضا خصبة لزرع هذه المصطلحات، في حين أنّ المترجم المتخصص لم يجد هذه المصطلحات في لغته المترجم إليها بل عليه أن يبحث لها عن أرضية خصبة إمّا أن يكون المصطلحي قد اجتهد فيها وإمّا أن يجد نفسه يؤدي دورا مزدوجا دور المترجم الناقل ودور المصطلحي الواضع، فإمّا أن يولّها من لغته فيشتقها أو يقترضها فيعربها</a:t>
            </a:r>
            <a:r>
              <a:rPr lang="fr-FR" sz="2400" dirty="0"/>
              <a:t>...</a:t>
            </a:r>
          </a:p>
        </p:txBody>
      </p:sp>
    </p:spTree>
    <p:extLst>
      <p:ext uri="{BB962C8B-B14F-4D97-AF65-F5344CB8AC3E}">
        <p14:creationId xmlns:p14="http://schemas.microsoft.com/office/powerpoint/2010/main" val="49317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000"/>
                                        <p:tgtEl>
                                          <p:spTgt spid="11"/>
                                        </p:tgtEl>
                                      </p:cBhvr>
                                    </p:animEffect>
                                    <p:anim calcmode="lin" valueType="num">
                                      <p:cBhvr>
                                        <p:cTn id="8" dur="2000" fill="hold"/>
                                        <p:tgtEl>
                                          <p:spTgt spid="11"/>
                                        </p:tgtEl>
                                        <p:attrNameLst>
                                          <p:attrName>ppt_w</p:attrName>
                                        </p:attrNameLst>
                                      </p:cBhvr>
                                      <p:tavLst>
                                        <p:tav tm="0" fmla="#ppt_w*sin(2.5*pi*$)">
                                          <p:val>
                                            <p:fltVal val="0"/>
                                          </p:val>
                                        </p:tav>
                                        <p:tav tm="100000">
                                          <p:val>
                                            <p:fltVal val="1"/>
                                          </p:val>
                                        </p:tav>
                                      </p:tavLst>
                                    </p:anim>
                                    <p:anim calcmode="lin" valueType="num">
                                      <p:cBhvr>
                                        <p:cTn id="9" dur="2000" fill="hold"/>
                                        <p:tgtEl>
                                          <p:spTgt spid="11"/>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oneTexte 9">
            <a:extLst>
              <a:ext uri="{FF2B5EF4-FFF2-40B4-BE49-F238E27FC236}">
                <a16:creationId xmlns:a16="http://schemas.microsoft.com/office/drawing/2014/main" xmlns="" id="{A95AFD1C-EF50-001D-9BF9-0DBD6DEA7A16}"/>
              </a:ext>
            </a:extLst>
          </p:cNvPr>
          <p:cNvSpPr txBox="1"/>
          <p:nvPr/>
        </p:nvSpPr>
        <p:spPr>
          <a:xfrm>
            <a:off x="1071563" y="1133306"/>
            <a:ext cx="10272712" cy="1360565"/>
          </a:xfrm>
          <a:prstGeom prst="rect">
            <a:avLst/>
          </a:prstGeom>
          <a:ln/>
        </p:spPr>
        <p:style>
          <a:lnRef idx="2">
            <a:schemeClr val="accent5"/>
          </a:lnRef>
          <a:fillRef idx="1">
            <a:schemeClr val="lt1"/>
          </a:fillRef>
          <a:effectRef idx="0">
            <a:schemeClr val="accent5"/>
          </a:effectRef>
          <a:fontRef idx="minor">
            <a:schemeClr val="dk1"/>
          </a:fontRef>
        </p:style>
        <p:txBody>
          <a:bodyPr wrap="square">
            <a:spAutoFit/>
          </a:bodyPr>
          <a:lstStyle>
            <a:defPPr>
              <a:defRPr lang="en-US"/>
            </a:defPPr>
            <a:lvl1pPr algn="just" rtl="1">
              <a:lnSpc>
                <a:spcPct val="107000"/>
              </a:lnSpc>
              <a:spcAft>
                <a:spcPts val="800"/>
              </a:spcAft>
              <a:defRPr sz="2200">
                <a:solidFill>
                  <a:schemeClr val="bg1">
                    <a:lumMod val="10000"/>
                  </a:schemeClr>
                </a:solidFill>
                <a:effectLst/>
                <a:latin typeface="Calibri" panose="020F0502020204030204" pitchFamily="34" charset="0"/>
                <a:ea typeface="Calibri" panose="020F0502020204030204" pitchFamily="34" charset="0"/>
                <a:cs typeface="+mj-cs"/>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ar-DZ" sz="2400" dirty="0"/>
              <a:t>هذا الواقع الحساس الذي يعيشه المترجم أمام هذه الوضعية قد يخلق تعدّدا اصطلاحيا يؤدي لا محالة إلى خلط وإرباك وغموض لدى المترجم نفسه ولدى الدارس والباحث المتخصص أيضا</a:t>
            </a:r>
            <a:r>
              <a:rPr lang="fr-FR" sz="2400" dirty="0"/>
              <a:t>.</a:t>
            </a:r>
          </a:p>
          <a:p>
            <a:r>
              <a:rPr lang="ar-DZ" sz="2400" dirty="0"/>
              <a:t>حيث أنّ العالم بذاته "محتاج إلى المصطلح لتجسيد علمه وينقسم المصطلح العلمي إلى ثلاثة أقسام رئيسية</a:t>
            </a:r>
            <a:r>
              <a:rPr lang="fr-FR" sz="2400" dirty="0"/>
              <a:t>:</a:t>
            </a:r>
          </a:p>
        </p:txBody>
      </p:sp>
      <p:sp>
        <p:nvSpPr>
          <p:cNvPr id="14" name="ZoneTexte 13">
            <a:extLst>
              <a:ext uri="{FF2B5EF4-FFF2-40B4-BE49-F238E27FC236}">
                <a16:creationId xmlns:a16="http://schemas.microsoft.com/office/drawing/2014/main" xmlns="" id="{C2D19AE6-17F9-63D6-1886-9859CD45C207}"/>
              </a:ext>
            </a:extLst>
          </p:cNvPr>
          <p:cNvSpPr txBox="1"/>
          <p:nvPr/>
        </p:nvSpPr>
        <p:spPr>
          <a:xfrm>
            <a:off x="2286001" y="3015730"/>
            <a:ext cx="7343774" cy="592726"/>
          </a:xfrm>
          <a:prstGeom prst="rect">
            <a:avLst/>
          </a:prstGeom>
          <a:ln/>
        </p:spPr>
        <p:style>
          <a:lnRef idx="1">
            <a:schemeClr val="accent1"/>
          </a:lnRef>
          <a:fillRef idx="2">
            <a:schemeClr val="accent1"/>
          </a:fillRef>
          <a:effectRef idx="1">
            <a:schemeClr val="accent1"/>
          </a:effectRef>
          <a:fontRef idx="minor">
            <a:schemeClr val="dk1"/>
          </a:fontRef>
        </p:style>
        <p:txBody>
          <a:bodyPr wrap="square">
            <a:spAutoFit/>
          </a:bodyPr>
          <a:lstStyle>
            <a:defPPr>
              <a:defRPr lang="en-US"/>
            </a:defPPr>
            <a:lvl1pPr algn="just" rtl="1">
              <a:lnSpc>
                <a:spcPct val="107000"/>
              </a:lnSpc>
              <a:spcAft>
                <a:spcPts val="800"/>
              </a:spcAft>
              <a:defRPr sz="2400">
                <a:solidFill>
                  <a:schemeClr val="bg1">
                    <a:lumMod val="10000"/>
                  </a:schemeClr>
                </a:solidFill>
                <a:effectLst/>
                <a:latin typeface="Calibri" panose="020F0502020204030204" pitchFamily="34" charset="0"/>
                <a:ea typeface="Calibri" panose="020F0502020204030204" pitchFamily="34" charset="0"/>
                <a:cs typeface="+mj-cs"/>
              </a:defRPr>
            </a:lvl1pPr>
          </a:lstStyle>
          <a:p>
            <a:r>
              <a:rPr lang="ar-DZ" sz="3200" b="1" dirty="0"/>
              <a:t>المستعار : </a:t>
            </a:r>
            <a:r>
              <a:rPr lang="ar-DZ" sz="3200" dirty="0"/>
              <a:t>يؤخذ من متن اللّغة للدّلالة على مفهوم جديد</a:t>
            </a:r>
            <a:r>
              <a:rPr lang="fr-FR" sz="3200" dirty="0"/>
              <a:t>.</a:t>
            </a:r>
          </a:p>
        </p:txBody>
      </p:sp>
      <p:sp>
        <p:nvSpPr>
          <p:cNvPr id="16" name="ZoneTexte 15">
            <a:extLst>
              <a:ext uri="{FF2B5EF4-FFF2-40B4-BE49-F238E27FC236}">
                <a16:creationId xmlns:a16="http://schemas.microsoft.com/office/drawing/2014/main" xmlns="" id="{0C8818D0-A892-44CC-F076-C76978C3C7F0}"/>
              </a:ext>
            </a:extLst>
          </p:cNvPr>
          <p:cNvSpPr txBox="1"/>
          <p:nvPr/>
        </p:nvSpPr>
        <p:spPr>
          <a:xfrm>
            <a:off x="2286000" y="4130315"/>
            <a:ext cx="7343773" cy="592726"/>
          </a:xfrm>
          <a:prstGeom prst="rect">
            <a:avLst/>
          </a:prstGeom>
          <a:ln/>
        </p:spPr>
        <p:style>
          <a:lnRef idx="1">
            <a:schemeClr val="accent2"/>
          </a:lnRef>
          <a:fillRef idx="2">
            <a:schemeClr val="accent2"/>
          </a:fillRef>
          <a:effectRef idx="1">
            <a:schemeClr val="accent2"/>
          </a:effectRef>
          <a:fontRef idx="minor">
            <a:schemeClr val="dk1"/>
          </a:fontRef>
        </p:style>
        <p:txBody>
          <a:bodyPr wrap="square">
            <a:spAutoFit/>
          </a:bodyPr>
          <a:lstStyle>
            <a:defPPr>
              <a:defRPr lang="en-US"/>
            </a:defPPr>
            <a:lvl1pPr algn="just" rtl="1">
              <a:lnSpc>
                <a:spcPct val="107000"/>
              </a:lnSpc>
              <a:spcAft>
                <a:spcPts val="800"/>
              </a:spcAft>
              <a:defRPr sz="2400">
                <a:solidFill>
                  <a:schemeClr val="bg1">
                    <a:lumMod val="10000"/>
                  </a:schemeClr>
                </a:solidFill>
                <a:effectLst/>
                <a:latin typeface="Calibri" panose="020F0502020204030204" pitchFamily="34" charset="0"/>
                <a:ea typeface="Calibri" panose="020F0502020204030204" pitchFamily="34" charset="0"/>
                <a:cs typeface="+mj-cs"/>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ar-DZ" sz="3200" b="1" dirty="0"/>
              <a:t>المستورد : </a:t>
            </a:r>
            <a:r>
              <a:rPr lang="ar-DZ" sz="3200" dirty="0"/>
              <a:t>يستمد من لغة أخرى ويستعمل على حاله</a:t>
            </a:r>
            <a:r>
              <a:rPr lang="fr-FR" sz="3200" dirty="0"/>
              <a:t>.</a:t>
            </a:r>
          </a:p>
        </p:txBody>
      </p:sp>
      <p:sp>
        <p:nvSpPr>
          <p:cNvPr id="18" name="ZoneTexte 17">
            <a:extLst>
              <a:ext uri="{FF2B5EF4-FFF2-40B4-BE49-F238E27FC236}">
                <a16:creationId xmlns:a16="http://schemas.microsoft.com/office/drawing/2014/main" xmlns="" id="{CDCB0A3A-345F-DACA-F86D-EFF162CBE1BC}"/>
              </a:ext>
            </a:extLst>
          </p:cNvPr>
          <p:cNvSpPr txBox="1"/>
          <p:nvPr/>
        </p:nvSpPr>
        <p:spPr>
          <a:xfrm>
            <a:off x="2286000" y="5257065"/>
            <a:ext cx="7343773" cy="592726"/>
          </a:xfrm>
          <a:prstGeom prst="rect">
            <a:avLst/>
          </a:prstGeom>
          <a:ln/>
        </p:spPr>
        <p:style>
          <a:lnRef idx="1">
            <a:schemeClr val="accent4"/>
          </a:lnRef>
          <a:fillRef idx="2">
            <a:schemeClr val="accent4"/>
          </a:fillRef>
          <a:effectRef idx="1">
            <a:schemeClr val="accent4"/>
          </a:effectRef>
          <a:fontRef idx="minor">
            <a:schemeClr val="dk1"/>
          </a:fontRef>
        </p:style>
        <p:txBody>
          <a:bodyPr wrap="square">
            <a:spAutoFit/>
          </a:bodyPr>
          <a:lstStyle>
            <a:defPPr>
              <a:defRPr lang="en-US"/>
            </a:defPPr>
            <a:lvl1pPr algn="just" rtl="1">
              <a:lnSpc>
                <a:spcPct val="107000"/>
              </a:lnSpc>
              <a:spcAft>
                <a:spcPts val="800"/>
              </a:spcAft>
              <a:defRPr sz="2400">
                <a:solidFill>
                  <a:schemeClr val="bg1">
                    <a:lumMod val="10000"/>
                  </a:schemeClr>
                </a:solidFill>
                <a:effectLst/>
                <a:latin typeface="Calibri" panose="020F0502020204030204" pitchFamily="34" charset="0"/>
                <a:ea typeface="Calibri" panose="020F0502020204030204" pitchFamily="34" charset="0"/>
                <a:cs typeface="+mj-cs"/>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ar-DZ" sz="3200" b="1" dirty="0"/>
              <a:t>المستجدُ : </a:t>
            </a:r>
            <a:r>
              <a:rPr lang="ar-DZ" sz="3200" dirty="0"/>
              <a:t>هو الذي لا وجود له في اللّغة ويبتكر فيها </a:t>
            </a:r>
            <a:endParaRPr lang="fr-FR" sz="3200" dirty="0"/>
          </a:p>
        </p:txBody>
      </p:sp>
      <p:sp>
        <p:nvSpPr>
          <p:cNvPr id="19" name="Flèche : gauche 18">
            <a:extLst>
              <a:ext uri="{FF2B5EF4-FFF2-40B4-BE49-F238E27FC236}">
                <a16:creationId xmlns:a16="http://schemas.microsoft.com/office/drawing/2014/main" xmlns="" id="{37EBC6BF-79F6-4A61-2EFF-EE27D259C259}"/>
              </a:ext>
            </a:extLst>
          </p:cNvPr>
          <p:cNvSpPr/>
          <p:nvPr/>
        </p:nvSpPr>
        <p:spPr>
          <a:xfrm>
            <a:off x="9772651" y="3146429"/>
            <a:ext cx="714374" cy="339721"/>
          </a:xfrm>
          <a:prstGeom prst="leftArrow">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fr-FR"/>
          </a:p>
        </p:txBody>
      </p:sp>
      <p:sp>
        <p:nvSpPr>
          <p:cNvPr id="20" name="Flèche : gauche 19">
            <a:extLst>
              <a:ext uri="{FF2B5EF4-FFF2-40B4-BE49-F238E27FC236}">
                <a16:creationId xmlns:a16="http://schemas.microsoft.com/office/drawing/2014/main" xmlns="" id="{A0E9AC1F-3522-E629-5ABF-8CF76785580A}"/>
              </a:ext>
            </a:extLst>
          </p:cNvPr>
          <p:cNvSpPr/>
          <p:nvPr/>
        </p:nvSpPr>
        <p:spPr>
          <a:xfrm>
            <a:off x="9772651" y="4256817"/>
            <a:ext cx="714374" cy="339721"/>
          </a:xfrm>
          <a:prstGeom prst="left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fr-FR" dirty="0"/>
          </a:p>
        </p:txBody>
      </p:sp>
      <p:sp>
        <p:nvSpPr>
          <p:cNvPr id="21" name="Flèche : gauche 20">
            <a:extLst>
              <a:ext uri="{FF2B5EF4-FFF2-40B4-BE49-F238E27FC236}">
                <a16:creationId xmlns:a16="http://schemas.microsoft.com/office/drawing/2014/main" xmlns="" id="{F040788E-DD3F-8261-43CC-B62044747497}"/>
              </a:ext>
            </a:extLst>
          </p:cNvPr>
          <p:cNvSpPr/>
          <p:nvPr/>
        </p:nvSpPr>
        <p:spPr>
          <a:xfrm>
            <a:off x="9772651" y="5367205"/>
            <a:ext cx="714374" cy="339721"/>
          </a:xfrm>
          <a:prstGeom prst="leftArrow">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3126768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fade">
                                      <p:cBhvr>
                                        <p:cTn id="14" dur="1000"/>
                                        <p:tgtEl>
                                          <p:spTgt spid="19"/>
                                        </p:tgtEl>
                                      </p:cBhvr>
                                    </p:animEffect>
                                    <p:anim calcmode="lin" valueType="num">
                                      <p:cBhvr>
                                        <p:cTn id="15" dur="1000" fill="hold"/>
                                        <p:tgtEl>
                                          <p:spTgt spid="19"/>
                                        </p:tgtEl>
                                        <p:attrNameLst>
                                          <p:attrName>ppt_x</p:attrName>
                                        </p:attrNameLst>
                                      </p:cBhvr>
                                      <p:tavLst>
                                        <p:tav tm="0">
                                          <p:val>
                                            <p:strVal val="#ppt_x"/>
                                          </p:val>
                                        </p:tav>
                                        <p:tav tm="100000">
                                          <p:val>
                                            <p:strVal val="#ppt_x"/>
                                          </p:val>
                                        </p:tav>
                                      </p:tavLst>
                                    </p:anim>
                                    <p:anim calcmode="lin" valueType="num">
                                      <p:cBhvr>
                                        <p:cTn id="16" dur="1000" fill="hold"/>
                                        <p:tgtEl>
                                          <p:spTgt spid="19"/>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1000"/>
                                        <p:tgtEl>
                                          <p:spTgt spid="14"/>
                                        </p:tgtEl>
                                      </p:cBhvr>
                                    </p:animEffect>
                                    <p:anim calcmode="lin" valueType="num">
                                      <p:cBhvr>
                                        <p:cTn id="20" dur="1000" fill="hold"/>
                                        <p:tgtEl>
                                          <p:spTgt spid="14"/>
                                        </p:tgtEl>
                                        <p:attrNameLst>
                                          <p:attrName>ppt_x</p:attrName>
                                        </p:attrNameLst>
                                      </p:cBhvr>
                                      <p:tavLst>
                                        <p:tav tm="0">
                                          <p:val>
                                            <p:strVal val="#ppt_x"/>
                                          </p:val>
                                        </p:tav>
                                        <p:tav tm="100000">
                                          <p:val>
                                            <p:strVal val="#ppt_x"/>
                                          </p:val>
                                        </p:tav>
                                      </p:tavLst>
                                    </p:anim>
                                    <p:anim calcmode="lin" valueType="num">
                                      <p:cBhvr>
                                        <p:cTn id="21"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fade">
                                      <p:cBhvr>
                                        <p:cTn id="26" dur="1000"/>
                                        <p:tgtEl>
                                          <p:spTgt spid="20"/>
                                        </p:tgtEl>
                                      </p:cBhvr>
                                    </p:animEffect>
                                    <p:anim calcmode="lin" valueType="num">
                                      <p:cBhvr>
                                        <p:cTn id="27" dur="1000" fill="hold"/>
                                        <p:tgtEl>
                                          <p:spTgt spid="20"/>
                                        </p:tgtEl>
                                        <p:attrNameLst>
                                          <p:attrName>ppt_x</p:attrName>
                                        </p:attrNameLst>
                                      </p:cBhvr>
                                      <p:tavLst>
                                        <p:tav tm="0">
                                          <p:val>
                                            <p:strVal val="#ppt_x"/>
                                          </p:val>
                                        </p:tav>
                                        <p:tav tm="100000">
                                          <p:val>
                                            <p:strVal val="#ppt_x"/>
                                          </p:val>
                                        </p:tav>
                                      </p:tavLst>
                                    </p:anim>
                                    <p:anim calcmode="lin" valueType="num">
                                      <p:cBhvr>
                                        <p:cTn id="28" dur="1000" fill="hold"/>
                                        <p:tgtEl>
                                          <p:spTgt spid="20"/>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1000"/>
                                        <p:tgtEl>
                                          <p:spTgt spid="16"/>
                                        </p:tgtEl>
                                      </p:cBhvr>
                                    </p:animEffect>
                                    <p:anim calcmode="lin" valueType="num">
                                      <p:cBhvr>
                                        <p:cTn id="32" dur="1000" fill="hold"/>
                                        <p:tgtEl>
                                          <p:spTgt spid="16"/>
                                        </p:tgtEl>
                                        <p:attrNameLst>
                                          <p:attrName>ppt_x</p:attrName>
                                        </p:attrNameLst>
                                      </p:cBhvr>
                                      <p:tavLst>
                                        <p:tav tm="0">
                                          <p:val>
                                            <p:strVal val="#ppt_x"/>
                                          </p:val>
                                        </p:tav>
                                        <p:tav tm="100000">
                                          <p:val>
                                            <p:strVal val="#ppt_x"/>
                                          </p:val>
                                        </p:tav>
                                      </p:tavLst>
                                    </p:anim>
                                    <p:anim calcmode="lin" valueType="num">
                                      <p:cBhvr>
                                        <p:cTn id="33"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4" grpId="0" animBg="1"/>
      <p:bldP spid="16" grpId="0" animBg="1"/>
      <p:bldP spid="18" grpId="0" animBg="1"/>
      <p:bldP spid="19" grpId="0" animBg="1"/>
      <p:bldP spid="20" grpId="0" animBg="1"/>
      <p:bldP spid="2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xmlns="" id="{F7A50BD4-6183-AAAE-0AE8-B71E8B0A7812}"/>
              </a:ext>
            </a:extLst>
          </p:cNvPr>
          <p:cNvSpPr txBox="1"/>
          <p:nvPr/>
        </p:nvSpPr>
        <p:spPr>
          <a:xfrm>
            <a:off x="1027338" y="755931"/>
            <a:ext cx="10157733" cy="2443489"/>
          </a:xfrm>
          <a:prstGeom prst="rect">
            <a:avLst/>
          </a:prstGeom>
          <a:ln/>
        </p:spPr>
        <p:style>
          <a:lnRef idx="2">
            <a:schemeClr val="dk1"/>
          </a:lnRef>
          <a:fillRef idx="1">
            <a:schemeClr val="lt1"/>
          </a:fillRef>
          <a:effectRef idx="0">
            <a:schemeClr val="dk1"/>
          </a:effectRef>
          <a:fontRef idx="minor">
            <a:schemeClr val="dk1"/>
          </a:fontRef>
        </p:style>
        <p:txBody>
          <a:bodyPr wrap="square">
            <a:spAutoFit/>
          </a:bodyPr>
          <a:lstStyle>
            <a:defPPr>
              <a:defRPr lang="en-US"/>
            </a:defPPr>
            <a:lvl1pPr algn="just" rtl="1">
              <a:lnSpc>
                <a:spcPct val="107000"/>
              </a:lnSpc>
              <a:spcAft>
                <a:spcPts val="800"/>
              </a:spcAft>
              <a:defRPr sz="2400">
                <a:solidFill>
                  <a:schemeClr val="bg1">
                    <a:lumMod val="10000"/>
                  </a:schemeClr>
                </a:solidFill>
                <a:effectLst/>
                <a:latin typeface="Calibri" panose="020F0502020204030204" pitchFamily="34" charset="0"/>
                <a:ea typeface="Calibri" panose="020F0502020204030204" pitchFamily="34" charset="0"/>
                <a:cs typeface="+mj-cs"/>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ar-SA" dirty="0"/>
              <a:t>تمثل المصطلحات العمود الفقري لأيّ علم من العلوم، فبها يقوم العلم وعليها يستند وبها يتميّز عمّا سواه، وبفعل الاستعمال والتداول تصبح هذه المصطلحات بصمته التي تميزه عن سائر العلوم، فعلى هذا الأساس نجد لعلم الطبّ مصطلحاته ولعلم الاقتصاد مصطلحاته ولعلم اللّغة مصطلحاته... والحديث عن المصطلحات العلمية المتخصصة يقودنا حتما إلى الحديث عن اللّغة المتخصصة، إذن "للمصطلح دور كبير في حياة الناس فهو ناظم للتواصل بينهم في شتّى ميادين النظر والعمل لأنّ المفاهيم إنّما تنتقل إلى الأذهان بالكلمات التي اتفق عليها لتكون دالة عليها والتي ندعوها بالمصطلحات" . </a:t>
            </a:r>
            <a:endParaRPr lang="fr-FR" dirty="0"/>
          </a:p>
        </p:txBody>
      </p:sp>
      <p:sp>
        <p:nvSpPr>
          <p:cNvPr id="3" name="ZoneTexte 2">
            <a:extLst>
              <a:ext uri="{FF2B5EF4-FFF2-40B4-BE49-F238E27FC236}">
                <a16:creationId xmlns:a16="http://schemas.microsoft.com/office/drawing/2014/main" xmlns="" id="{F0D746E7-65A7-7091-7919-8348BFCD8A7F}"/>
              </a:ext>
            </a:extLst>
          </p:cNvPr>
          <p:cNvSpPr txBox="1"/>
          <p:nvPr/>
        </p:nvSpPr>
        <p:spPr>
          <a:xfrm>
            <a:off x="1027338" y="3589514"/>
            <a:ext cx="10157733" cy="2443489"/>
          </a:xfrm>
          <a:prstGeom prst="rect">
            <a:avLst/>
          </a:prstGeom>
          <a:ln/>
        </p:spPr>
        <p:style>
          <a:lnRef idx="2">
            <a:schemeClr val="accent5"/>
          </a:lnRef>
          <a:fillRef idx="1">
            <a:schemeClr val="lt1"/>
          </a:fillRef>
          <a:effectRef idx="0">
            <a:schemeClr val="accent5"/>
          </a:effectRef>
          <a:fontRef idx="minor">
            <a:schemeClr val="dk1"/>
          </a:fontRef>
        </p:style>
        <p:txBody>
          <a:bodyPr wrap="square">
            <a:spAutoFit/>
          </a:bodyPr>
          <a:lstStyle>
            <a:defPPr>
              <a:defRPr lang="en-US"/>
            </a:defPPr>
            <a:lvl1pPr algn="just" rtl="1">
              <a:lnSpc>
                <a:spcPct val="107000"/>
              </a:lnSpc>
              <a:spcAft>
                <a:spcPts val="800"/>
              </a:spcAft>
              <a:defRPr sz="2400">
                <a:solidFill>
                  <a:schemeClr val="bg1">
                    <a:lumMod val="10000"/>
                  </a:schemeClr>
                </a:solidFill>
                <a:effectLst/>
                <a:latin typeface="Calibri" panose="020F0502020204030204" pitchFamily="34" charset="0"/>
                <a:ea typeface="Calibri" panose="020F0502020204030204" pitchFamily="34" charset="0"/>
                <a:cs typeface="+mj-cs"/>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ar-SA" dirty="0"/>
              <a:t>إضافة إلى دور المصطلحات الفعال والفاعل في تنظيم التواصل والتفاهم العلمي بين أبناء التخصص الواحد فإنّها تساهم وبقدر كبير في تنمية اللّغة وزيادة عدد مفرداتها وإثراء رصيدها فكلّ علم جديد إلاّ وله نصيب وافر من المصطلحات التي تنضوي تحت لوائه، فهي بالنسبة للعلم بمثابة "الجهاز العصبي من الكائن الحي عليه يقوم وجوده وبه يتيسّر بقاؤه، إذ أنّ المصطلح تراكم مقولي يكتنز وحده نظريات العلم وأطروحاته". ومن أسباب بقاء العلم ذيوعه وشيوعه والذيوع والشيوع لا يتحققان إلاّ من خلال الترجمة وترجمة العلم هي ترجمة للغته المتخصصة ولغته المتخصصة هي مصطلحاته. </a:t>
            </a:r>
            <a:endParaRPr lang="fr-FR" dirty="0"/>
          </a:p>
        </p:txBody>
      </p:sp>
    </p:spTree>
    <p:extLst>
      <p:ext uri="{BB962C8B-B14F-4D97-AF65-F5344CB8AC3E}">
        <p14:creationId xmlns:p14="http://schemas.microsoft.com/office/powerpoint/2010/main" val="604253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xmlns="" id="{8F1790A5-D7C1-373A-72D2-85D91BB37DFF}"/>
              </a:ext>
            </a:extLst>
          </p:cNvPr>
          <p:cNvSpPr txBox="1"/>
          <p:nvPr/>
        </p:nvSpPr>
        <p:spPr>
          <a:xfrm>
            <a:off x="5700712" y="1416909"/>
            <a:ext cx="5514975" cy="4024179"/>
          </a:xfrm>
          <a:prstGeom prst="rect">
            <a:avLst/>
          </a:prstGeom>
          <a:ln/>
        </p:spPr>
        <p:style>
          <a:lnRef idx="2">
            <a:schemeClr val="accent3"/>
          </a:lnRef>
          <a:fillRef idx="1">
            <a:schemeClr val="lt1"/>
          </a:fillRef>
          <a:effectRef idx="0">
            <a:schemeClr val="accent3"/>
          </a:effectRef>
          <a:fontRef idx="minor">
            <a:schemeClr val="dk1"/>
          </a:fontRef>
        </p:style>
        <p:txBody>
          <a:bodyPr wrap="square">
            <a:spAutoFit/>
          </a:bodyPr>
          <a:lstStyle>
            <a:defPPr>
              <a:defRPr lang="en-US"/>
            </a:defPPr>
            <a:lvl1pPr algn="ctr" rtl="1">
              <a:lnSpc>
                <a:spcPct val="107000"/>
              </a:lnSpc>
              <a:spcAft>
                <a:spcPts val="800"/>
              </a:spcAft>
              <a:defRPr sz="2800">
                <a:solidFill>
                  <a:schemeClr val="bg1">
                    <a:lumMod val="10000"/>
                  </a:schemeClr>
                </a:solidFill>
                <a:effectLst/>
                <a:latin typeface="Calibri" panose="020F0502020204030204" pitchFamily="34" charset="0"/>
                <a:ea typeface="Calibri" panose="020F0502020204030204" pitchFamily="34" charset="0"/>
                <a:cs typeface="+mj-cs"/>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algn="r"/>
            <a:r>
              <a:rPr lang="ar-SA" sz="2400" dirty="0"/>
              <a:t>إنّ المصطلح أداة ناظمة للتواصل ميسّرة للتلاقح المعرفي في لغته الأصل، لكن إذا ما سافر من لغته الأصل إلى لغة أخرى يتعرّض لعدّة عوامل ليرسو في ميناء غير مينائه الأصلي، ويعيش في وسط غير وسطه الأصلي، والسبب في ذلك "أنّ المصطلحات الجديدة إنّما يضعها القائمون بالكشف أو الاختراع باللغة التي يستخدمونها ويسعى أهل اللغات الأخرى – أثناء الترجمة – بعد ذلك لإيجاد المقابلات لها في لغاتهم حسبما يصطلح عليها أهل الاختصاص منهم أو يقترضون هذه المصطلحات من اللغة التي وضعت بها في الأصل". </a:t>
            </a:r>
            <a:endParaRPr lang="fr-FR" sz="2400" dirty="0"/>
          </a:p>
        </p:txBody>
      </p:sp>
      <p:pic>
        <p:nvPicPr>
          <p:cNvPr id="5" name="Image 4">
            <a:extLst>
              <a:ext uri="{FF2B5EF4-FFF2-40B4-BE49-F238E27FC236}">
                <a16:creationId xmlns:a16="http://schemas.microsoft.com/office/drawing/2014/main" xmlns="" id="{9447BDF2-CBAE-2396-D48F-64A833441AED}"/>
              </a:ext>
            </a:extLst>
          </p:cNvPr>
          <p:cNvPicPr>
            <a:picLocks noChangeAspect="1"/>
          </p:cNvPicPr>
          <p:nvPr/>
        </p:nvPicPr>
        <p:blipFill>
          <a:blip r:embed="rId2"/>
          <a:srcRect l="11325" r="15983"/>
          <a:stretch>
            <a:fillRect/>
          </a:stretch>
        </p:blipFill>
        <p:spPr>
          <a:xfrm>
            <a:off x="976313" y="2256264"/>
            <a:ext cx="4628354" cy="2345468"/>
          </a:xfrm>
          <a:prstGeom prst="rect">
            <a:avLst/>
          </a:prstGeom>
        </p:spPr>
      </p:pic>
    </p:spTree>
    <p:extLst>
      <p:ext uri="{BB962C8B-B14F-4D97-AF65-F5344CB8AC3E}">
        <p14:creationId xmlns:p14="http://schemas.microsoft.com/office/powerpoint/2010/main" val="2302845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xmlns="" id="{FC773EBB-A90E-4D64-BF71-EFCC9A9AA09F}"/>
              </a:ext>
            </a:extLst>
          </p:cNvPr>
          <p:cNvSpPr txBox="1"/>
          <p:nvPr/>
        </p:nvSpPr>
        <p:spPr>
          <a:xfrm>
            <a:off x="1100138" y="1416910"/>
            <a:ext cx="6093617" cy="4024179"/>
          </a:xfrm>
          <a:prstGeom prst="rect">
            <a:avLst/>
          </a:prstGeom>
          <a:ln/>
        </p:spPr>
        <p:style>
          <a:lnRef idx="2">
            <a:schemeClr val="accent3"/>
          </a:lnRef>
          <a:fillRef idx="1">
            <a:schemeClr val="lt1"/>
          </a:fillRef>
          <a:effectRef idx="0">
            <a:schemeClr val="accent3"/>
          </a:effectRef>
          <a:fontRef idx="minor">
            <a:schemeClr val="dk1"/>
          </a:fontRef>
        </p:style>
        <p:txBody>
          <a:bodyPr wrap="square">
            <a:spAutoFit/>
          </a:bodyPr>
          <a:lstStyle>
            <a:defPPr>
              <a:defRPr lang="en-US"/>
            </a:defPPr>
            <a:lvl1pPr algn="r" rtl="1">
              <a:lnSpc>
                <a:spcPct val="107000"/>
              </a:lnSpc>
              <a:spcAft>
                <a:spcPts val="800"/>
              </a:spcAft>
              <a:defRPr sz="2400">
                <a:solidFill>
                  <a:schemeClr val="bg1">
                    <a:lumMod val="10000"/>
                  </a:schemeClr>
                </a:solidFill>
                <a:effectLst/>
                <a:latin typeface="Calibri" panose="020F0502020204030204" pitchFamily="34" charset="0"/>
                <a:ea typeface="Calibri" panose="020F0502020204030204" pitchFamily="34" charset="0"/>
                <a:cs typeface="+mj-cs"/>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ar-DZ" dirty="0"/>
              <a:t>أي أنّ المصطلحات الجديدة في اللّغة المترجم إليها تستقبل بجهود عديدة ومساعي مختلفة لإيجاد مقابلات لها في اللّغة الهدف، فمن القائمين على المصطلح من يلجأ إلى التعريب أو الاقتراض من لغة المصطلح الأصلية ومنهم من يترجمه ومنهم من ينحته ومنهم من يستعمل لفظة موجودة في اللغة للدلالة عنه مجازا. فاختلاف الينابيع التي ينهل منها المصطلحيون هو الذي يؤدي إلى تعدّد مصطلحي المفهوم الواحد أو بعبارات أخرى نقول المسمى واحد والمسميات متعدّدة، فكل واضع لمصطلح يقتنع ويحاول أن يقنع الآخرين أنّ مقابله هو الأنسب والأكفأ والأقدر على ترجمة المصطلح الأصلي</a:t>
            </a:r>
            <a:r>
              <a:rPr lang="fr-FR" dirty="0"/>
              <a:t>.</a:t>
            </a:r>
          </a:p>
        </p:txBody>
      </p:sp>
      <p:pic>
        <p:nvPicPr>
          <p:cNvPr id="3" name="Image 2">
            <a:extLst>
              <a:ext uri="{FF2B5EF4-FFF2-40B4-BE49-F238E27FC236}">
                <a16:creationId xmlns:a16="http://schemas.microsoft.com/office/drawing/2014/main" xmlns="" id="{EAB19563-CB15-1ADE-8C4B-372D23810A39}"/>
              </a:ext>
            </a:extLst>
          </p:cNvPr>
          <p:cNvPicPr>
            <a:picLocks noChangeAspect="1"/>
          </p:cNvPicPr>
          <p:nvPr/>
        </p:nvPicPr>
        <p:blipFill>
          <a:blip r:embed="rId2"/>
          <a:stretch>
            <a:fillRect/>
          </a:stretch>
        </p:blipFill>
        <p:spPr>
          <a:xfrm>
            <a:off x="7400925" y="1297268"/>
            <a:ext cx="4047412" cy="4047412"/>
          </a:xfrm>
          <a:prstGeom prst="rect">
            <a:avLst/>
          </a:prstGeom>
        </p:spPr>
      </p:pic>
    </p:spTree>
    <p:extLst>
      <p:ext uri="{BB962C8B-B14F-4D97-AF65-F5344CB8AC3E}">
        <p14:creationId xmlns:p14="http://schemas.microsoft.com/office/powerpoint/2010/main" val="2078742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xmlns="" id="{3E78D9D0-9907-094C-6CC0-3860234BC584}"/>
              </a:ext>
            </a:extLst>
          </p:cNvPr>
          <p:cNvSpPr txBox="1"/>
          <p:nvPr/>
        </p:nvSpPr>
        <p:spPr>
          <a:xfrm>
            <a:off x="7858125" y="780877"/>
            <a:ext cx="3517105" cy="2838662"/>
          </a:xfrm>
          <a:prstGeom prst="rect">
            <a:avLst/>
          </a:prstGeom>
          <a:ln/>
        </p:spPr>
        <p:style>
          <a:lnRef idx="2">
            <a:schemeClr val="accent3"/>
          </a:lnRef>
          <a:fillRef idx="1">
            <a:schemeClr val="lt1"/>
          </a:fillRef>
          <a:effectRef idx="0">
            <a:schemeClr val="accent3"/>
          </a:effectRef>
          <a:fontRef idx="minor">
            <a:schemeClr val="dk1"/>
          </a:fontRef>
        </p:style>
        <p:txBody>
          <a:bodyPr wrap="square">
            <a:spAutoFit/>
          </a:bodyPr>
          <a:lstStyle>
            <a:defPPr>
              <a:defRPr lang="en-US"/>
            </a:defPPr>
            <a:lvl1pPr algn="r" rtl="1">
              <a:lnSpc>
                <a:spcPct val="107000"/>
              </a:lnSpc>
              <a:spcAft>
                <a:spcPts val="800"/>
              </a:spcAft>
              <a:defRPr sz="2400">
                <a:solidFill>
                  <a:schemeClr val="bg1">
                    <a:lumMod val="10000"/>
                  </a:schemeClr>
                </a:solidFill>
                <a:effectLst/>
                <a:latin typeface="Calibri" panose="020F0502020204030204" pitchFamily="34" charset="0"/>
                <a:ea typeface="Calibri" panose="020F0502020204030204" pitchFamily="34" charset="0"/>
                <a:cs typeface="+mj-cs"/>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algn="just"/>
            <a:r>
              <a:rPr lang="ar-DZ" dirty="0"/>
              <a:t>ومثال حي على تشتت المصطلح العلمي هو تسميات بعض العلوم التي لا ننكر أيضا انها علوم دخيلة على الثقافة العربية ولكنما هي أيضا عكست جليا في تسمياتها كلّ مظاهر التعدّد المصطلحي والتّشتت المعرفي والذي نجد له</a:t>
            </a:r>
            <a:r>
              <a:rPr lang="fr-FR" dirty="0"/>
              <a:t>. </a:t>
            </a:r>
          </a:p>
        </p:txBody>
      </p:sp>
      <p:graphicFrame>
        <p:nvGraphicFramePr>
          <p:cNvPr id="10" name="Tableau 9">
            <a:extLst>
              <a:ext uri="{FF2B5EF4-FFF2-40B4-BE49-F238E27FC236}">
                <a16:creationId xmlns:a16="http://schemas.microsoft.com/office/drawing/2014/main" xmlns="" id="{8619C0F4-72F8-D619-93E1-EF8FA09E9A86}"/>
              </a:ext>
            </a:extLst>
          </p:cNvPr>
          <p:cNvGraphicFramePr>
            <a:graphicFrameLocks noGrp="1"/>
          </p:cNvGraphicFramePr>
          <p:nvPr>
            <p:extLst>
              <p:ext uri="{D42A27DB-BD31-4B8C-83A1-F6EECF244321}">
                <p14:modId xmlns:p14="http://schemas.microsoft.com/office/powerpoint/2010/main" val="3188710495"/>
              </p:ext>
            </p:extLst>
          </p:nvPr>
        </p:nvGraphicFramePr>
        <p:xfrm>
          <a:off x="1127523" y="685800"/>
          <a:ext cx="6429374" cy="5486400"/>
        </p:xfrm>
        <a:graphic>
          <a:graphicData uri="http://schemas.openxmlformats.org/drawingml/2006/table">
            <a:tbl>
              <a:tblPr firstRow="1" bandRow="1">
                <a:tableStyleId>{B301B821-A1FF-4177-AEE7-76D212191A09}</a:tableStyleId>
              </a:tblPr>
              <a:tblGrid>
                <a:gridCol w="3214687">
                  <a:extLst>
                    <a:ext uri="{9D8B030D-6E8A-4147-A177-3AD203B41FA5}">
                      <a16:colId xmlns:a16="http://schemas.microsoft.com/office/drawing/2014/main" xmlns="" val="3172323439"/>
                    </a:ext>
                  </a:extLst>
                </a:gridCol>
                <a:gridCol w="3214687">
                  <a:extLst>
                    <a:ext uri="{9D8B030D-6E8A-4147-A177-3AD203B41FA5}">
                      <a16:colId xmlns:a16="http://schemas.microsoft.com/office/drawing/2014/main" xmlns="" val="3878556743"/>
                    </a:ext>
                  </a:extLst>
                </a:gridCol>
              </a:tblGrid>
              <a:tr h="370840">
                <a:tc>
                  <a:txBody>
                    <a:bodyPr/>
                    <a:lstStyle/>
                    <a:p>
                      <a:r>
                        <a:rPr lang="fr-FR" sz="2200" b="1" dirty="0">
                          <a:solidFill>
                            <a:schemeClr val="bg1"/>
                          </a:solidFill>
                          <a:effectLst/>
                          <a:latin typeface="Arial" panose="020B0604020202020204" pitchFamily="34" charset="0"/>
                          <a:cs typeface="Arial" panose="020B0604020202020204" pitchFamily="34" charset="0"/>
                        </a:rPr>
                        <a:t>Anthropologie</a:t>
                      </a:r>
                      <a:endParaRPr lang="fr-FR" sz="2200" b="1" dirty="0">
                        <a:solidFill>
                          <a:schemeClr val="bg1"/>
                        </a:solidFill>
                        <a:latin typeface="Arial" panose="020B0604020202020204" pitchFamily="34" charset="0"/>
                        <a:cs typeface="Arial" panose="020B0604020202020204" pitchFamily="34" charset="0"/>
                      </a:endParaRPr>
                    </a:p>
                  </a:txBody>
                  <a:tcPr>
                    <a:lnR w="12700" cap="flat" cmpd="sng" algn="ctr">
                      <a:solidFill>
                        <a:schemeClr val="accent1"/>
                      </a:solidFill>
                      <a:prstDash val="solid"/>
                      <a:round/>
                      <a:headEnd type="none" w="med" len="med"/>
                      <a:tailEnd type="none" w="med" len="med"/>
                    </a:lnR>
                    <a:solidFill>
                      <a:schemeClr val="tx1"/>
                    </a:solidFill>
                  </a:tcPr>
                </a:tc>
                <a:tc>
                  <a:txBody>
                    <a:bodyPr/>
                    <a:lstStyle/>
                    <a:p>
                      <a:pPr marL="457200" marR="0" lvl="1" indent="0" algn="r" defTabSz="914400" rtl="0" eaLnBrk="1" fontAlgn="auto" latinLnBrk="0" hangingPunct="1">
                        <a:lnSpc>
                          <a:spcPct val="100000"/>
                        </a:lnSpc>
                        <a:spcBef>
                          <a:spcPts val="0"/>
                        </a:spcBef>
                        <a:spcAft>
                          <a:spcPts val="0"/>
                        </a:spcAft>
                        <a:buClrTx/>
                        <a:buSzTx/>
                        <a:buFontTx/>
                        <a:buNone/>
                        <a:tabLst/>
                        <a:defRPr/>
                      </a:pPr>
                      <a:r>
                        <a:rPr lang="ar-DZ" sz="2400" b="1" dirty="0">
                          <a:solidFill>
                            <a:schemeClr val="bg1"/>
                          </a:solidFill>
                          <a:effectLst/>
                          <a:cs typeface="+mj-cs"/>
                        </a:rPr>
                        <a:t>أنثروبولوجيا</a:t>
                      </a:r>
                      <a:r>
                        <a:rPr lang="fr-FR" sz="2400" b="1" dirty="0">
                          <a:solidFill>
                            <a:schemeClr val="bg1"/>
                          </a:solidFill>
                          <a:effectLst/>
                          <a:cs typeface="+mj-cs"/>
                        </a:rPr>
                        <a:t>	</a:t>
                      </a:r>
                      <a:endParaRPr lang="fr-FR" sz="2400" b="1" dirty="0">
                        <a:solidFill>
                          <a:schemeClr val="bg1"/>
                        </a:solidFill>
                        <a:effectLst/>
                        <a:latin typeface="Calibri" panose="020F0502020204030204" pitchFamily="34" charset="0"/>
                        <a:ea typeface="Calibri" panose="020F0502020204030204" pitchFamily="34" charset="0"/>
                        <a:cs typeface="+mj-cs"/>
                      </a:endParaRPr>
                    </a:p>
                  </a:txBody>
                  <a:tcPr>
                    <a:lnL w="12700" cap="flat" cmpd="sng" algn="ctr">
                      <a:solidFill>
                        <a:schemeClr val="accent1"/>
                      </a:solidFill>
                      <a:prstDash val="solid"/>
                      <a:round/>
                      <a:headEnd type="none" w="med" len="med"/>
                      <a:tailEnd type="none" w="med" len="med"/>
                    </a:lnL>
                    <a:solidFill>
                      <a:schemeClr val="tx1"/>
                    </a:solidFill>
                  </a:tcPr>
                </a:tc>
                <a:extLst>
                  <a:ext uri="{0D108BD9-81ED-4DB2-BD59-A6C34878D82A}">
                    <a16:rowId xmlns:a16="http://schemas.microsoft.com/office/drawing/2014/main" xmlns="" val="2857211611"/>
                  </a:ext>
                </a:extLst>
              </a:tr>
              <a:tr h="370840">
                <a:tc>
                  <a:txBody>
                    <a:bodyPr/>
                    <a:lstStyle/>
                    <a:p>
                      <a:r>
                        <a:rPr lang="fr-FR" sz="2200" b="1" dirty="0">
                          <a:solidFill>
                            <a:schemeClr val="bg1"/>
                          </a:solidFill>
                          <a:effectLst/>
                          <a:latin typeface="Arial" panose="020B0604020202020204" pitchFamily="34" charset="0"/>
                          <a:cs typeface="Arial" panose="020B0604020202020204" pitchFamily="34" charset="0"/>
                        </a:rPr>
                        <a:t>Ethnologie</a:t>
                      </a:r>
                      <a:endParaRPr lang="fr-FR" sz="2200" b="1" dirty="0">
                        <a:solidFill>
                          <a:schemeClr val="bg1"/>
                        </a:solidFill>
                        <a:latin typeface="Arial" panose="020B0604020202020204" pitchFamily="34" charset="0"/>
                        <a:cs typeface="Arial" panose="020B0604020202020204" pitchFamily="34" charset="0"/>
                      </a:endParaRPr>
                    </a:p>
                  </a:txBody>
                  <a:tcPr>
                    <a:lnR w="12700" cap="flat" cmpd="sng" algn="ctr">
                      <a:solidFill>
                        <a:schemeClr val="accent1"/>
                      </a:solidFill>
                      <a:prstDash val="solid"/>
                      <a:round/>
                      <a:headEnd type="none" w="med" len="med"/>
                      <a:tailEnd type="none" w="med" len="med"/>
                    </a:lnR>
                    <a:solidFill>
                      <a:schemeClr val="tx1"/>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ar-SA" sz="2400" b="1" dirty="0" err="1">
                          <a:solidFill>
                            <a:schemeClr val="bg1"/>
                          </a:solidFill>
                          <a:effectLst/>
                          <a:cs typeface="+mj-cs"/>
                        </a:rPr>
                        <a:t>إنثولوجيا</a:t>
                      </a:r>
                      <a:endParaRPr lang="fr-FR" sz="2400" b="1" dirty="0">
                        <a:solidFill>
                          <a:schemeClr val="bg1"/>
                        </a:solidFill>
                        <a:effectLst/>
                        <a:latin typeface="Calibri" panose="020F0502020204030204" pitchFamily="34" charset="0"/>
                        <a:ea typeface="Calibri" panose="020F0502020204030204" pitchFamily="34" charset="0"/>
                        <a:cs typeface="+mj-cs"/>
                      </a:endParaRPr>
                    </a:p>
                  </a:txBody>
                  <a:tcPr>
                    <a:lnL w="12700" cap="flat" cmpd="sng" algn="ctr">
                      <a:solidFill>
                        <a:schemeClr val="accent1"/>
                      </a:solidFill>
                      <a:prstDash val="solid"/>
                      <a:round/>
                      <a:headEnd type="none" w="med" len="med"/>
                      <a:tailEnd type="none" w="med" len="med"/>
                    </a:lnL>
                    <a:solidFill>
                      <a:schemeClr val="tx1"/>
                    </a:solidFill>
                  </a:tcPr>
                </a:tc>
                <a:extLst>
                  <a:ext uri="{0D108BD9-81ED-4DB2-BD59-A6C34878D82A}">
                    <a16:rowId xmlns:a16="http://schemas.microsoft.com/office/drawing/2014/main" xmlns="" val="4161839189"/>
                  </a:ext>
                </a:extLst>
              </a:tr>
              <a:tr h="370840">
                <a:tc>
                  <a:txBody>
                    <a:bodyPr/>
                    <a:lstStyle/>
                    <a:p>
                      <a:r>
                        <a:rPr lang="fr-FR" sz="2200" b="1" dirty="0">
                          <a:solidFill>
                            <a:schemeClr val="bg1"/>
                          </a:solidFill>
                          <a:effectLst/>
                          <a:latin typeface="Arial" panose="020B0604020202020204" pitchFamily="34" charset="0"/>
                          <a:cs typeface="Arial" panose="020B0604020202020204" pitchFamily="34" charset="0"/>
                        </a:rPr>
                        <a:t>Ethnographe</a:t>
                      </a:r>
                      <a:endParaRPr lang="fr-FR" sz="2200" b="1" dirty="0">
                        <a:solidFill>
                          <a:schemeClr val="bg1"/>
                        </a:solidFill>
                        <a:latin typeface="Arial" panose="020B0604020202020204" pitchFamily="34" charset="0"/>
                        <a:cs typeface="Arial" panose="020B0604020202020204" pitchFamily="34" charset="0"/>
                      </a:endParaRPr>
                    </a:p>
                  </a:txBody>
                  <a:tcPr>
                    <a:lnR w="12700" cap="flat" cmpd="sng" algn="ctr">
                      <a:solidFill>
                        <a:schemeClr val="accent1"/>
                      </a:solidFill>
                      <a:prstDash val="solid"/>
                      <a:round/>
                      <a:headEnd type="none" w="med" len="med"/>
                      <a:tailEnd type="none" w="med" len="med"/>
                    </a:lnR>
                    <a:solidFill>
                      <a:schemeClr val="tx1"/>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fr-FR" sz="2400" dirty="0">
                          <a:solidFill>
                            <a:schemeClr val="bg1"/>
                          </a:solidFill>
                          <a:effectLst/>
                          <a:latin typeface="Simplified Arabic" panose="02020603050405020304" pitchFamily="18" charset="-78"/>
                          <a:ea typeface="Calibri" panose="020F0502020204030204" pitchFamily="34" charset="0"/>
                          <a:cs typeface="Arial" panose="020B0604020202020204" pitchFamily="34" charset="0"/>
                        </a:rPr>
                        <a:t> </a:t>
                      </a:r>
                      <a:r>
                        <a:rPr lang="ar-DZ" sz="2400" b="1" kern="1200" dirty="0" err="1">
                          <a:solidFill>
                            <a:schemeClr val="bg1"/>
                          </a:solidFill>
                          <a:effectLst/>
                          <a:latin typeface="+mn-lt"/>
                          <a:ea typeface="+mn-ea"/>
                          <a:cs typeface="+mj-cs"/>
                        </a:rPr>
                        <a:t>إثنوغرافيا</a:t>
                      </a:r>
                      <a:endParaRPr lang="fr-FR" sz="2400" b="1" kern="1200" dirty="0">
                        <a:solidFill>
                          <a:schemeClr val="bg1"/>
                        </a:solidFill>
                        <a:effectLst/>
                        <a:latin typeface="+mn-lt"/>
                        <a:ea typeface="+mn-ea"/>
                        <a:cs typeface="+mj-cs"/>
                      </a:endParaRPr>
                    </a:p>
                  </a:txBody>
                  <a:tcPr>
                    <a:lnL w="12700" cap="flat" cmpd="sng" algn="ctr">
                      <a:solidFill>
                        <a:schemeClr val="accent1"/>
                      </a:solidFill>
                      <a:prstDash val="solid"/>
                      <a:round/>
                      <a:headEnd type="none" w="med" len="med"/>
                      <a:tailEnd type="none" w="med" len="med"/>
                    </a:lnL>
                    <a:solidFill>
                      <a:schemeClr val="tx1"/>
                    </a:solidFill>
                  </a:tcPr>
                </a:tc>
                <a:extLst>
                  <a:ext uri="{0D108BD9-81ED-4DB2-BD59-A6C34878D82A}">
                    <a16:rowId xmlns:a16="http://schemas.microsoft.com/office/drawing/2014/main" xmlns="" val="566780276"/>
                  </a:ext>
                </a:extLst>
              </a:tr>
              <a:tr h="370840">
                <a:tc>
                  <a:txBody>
                    <a:bodyPr/>
                    <a:lstStyle/>
                    <a:p>
                      <a:r>
                        <a:rPr lang="fr-FR" sz="2200" b="1" dirty="0">
                          <a:solidFill>
                            <a:schemeClr val="bg1"/>
                          </a:solidFill>
                          <a:effectLst/>
                          <a:latin typeface="Arial" panose="020B0604020202020204" pitchFamily="34" charset="0"/>
                          <a:cs typeface="Arial" panose="020B0604020202020204" pitchFamily="34" charset="0"/>
                        </a:rPr>
                        <a:t>Génétique</a:t>
                      </a:r>
                      <a:endParaRPr lang="fr-FR" sz="2200" b="1" dirty="0">
                        <a:solidFill>
                          <a:schemeClr val="bg1"/>
                        </a:solidFill>
                        <a:latin typeface="Arial" panose="020B0604020202020204" pitchFamily="34" charset="0"/>
                        <a:cs typeface="Arial" panose="020B0604020202020204" pitchFamily="34" charset="0"/>
                      </a:endParaRPr>
                    </a:p>
                  </a:txBody>
                  <a:tcPr>
                    <a:lnR w="12700" cap="flat" cmpd="sng" algn="ctr">
                      <a:solidFill>
                        <a:schemeClr val="accent1"/>
                      </a:solidFill>
                      <a:prstDash val="solid"/>
                      <a:round/>
                      <a:headEnd type="none" w="med" len="med"/>
                      <a:tailEnd type="none" w="med" len="med"/>
                    </a:lnR>
                    <a:solidFill>
                      <a:schemeClr val="tx1"/>
                    </a:solidFill>
                  </a:tcPr>
                </a:tc>
                <a:tc>
                  <a:txBody>
                    <a:bodyPr/>
                    <a:lstStyle/>
                    <a:p>
                      <a:pPr algn="r"/>
                      <a:r>
                        <a:rPr lang="ar-SA" sz="2400" b="1" dirty="0">
                          <a:solidFill>
                            <a:schemeClr val="bg1"/>
                          </a:solidFill>
                          <a:effectLst/>
                          <a:cs typeface="+mj-cs"/>
                        </a:rPr>
                        <a:t>جنبتيك</a:t>
                      </a:r>
                      <a:endParaRPr lang="fr-FR" sz="2400" b="1" dirty="0">
                        <a:solidFill>
                          <a:schemeClr val="bg1"/>
                        </a:solidFill>
                        <a:cs typeface="+mj-cs"/>
                      </a:endParaRPr>
                    </a:p>
                  </a:txBody>
                  <a:tcPr>
                    <a:lnL w="12700" cap="flat" cmpd="sng" algn="ctr">
                      <a:solidFill>
                        <a:schemeClr val="accent1"/>
                      </a:solidFill>
                      <a:prstDash val="solid"/>
                      <a:round/>
                      <a:headEnd type="none" w="med" len="med"/>
                      <a:tailEnd type="none" w="med" len="med"/>
                    </a:lnL>
                    <a:solidFill>
                      <a:schemeClr val="tx1"/>
                    </a:solidFill>
                  </a:tcPr>
                </a:tc>
                <a:extLst>
                  <a:ext uri="{0D108BD9-81ED-4DB2-BD59-A6C34878D82A}">
                    <a16:rowId xmlns:a16="http://schemas.microsoft.com/office/drawing/2014/main" xmlns="" val="3068982021"/>
                  </a:ext>
                </a:extLst>
              </a:tr>
              <a:tr h="370840">
                <a:tc>
                  <a:txBody>
                    <a:bodyPr/>
                    <a:lstStyle/>
                    <a:p>
                      <a:r>
                        <a:rPr lang="fr-FR" sz="2200" b="1" dirty="0">
                          <a:solidFill>
                            <a:schemeClr val="bg1"/>
                          </a:solidFill>
                          <a:effectLst/>
                          <a:latin typeface="Arial" panose="020B0604020202020204" pitchFamily="34" charset="0"/>
                          <a:cs typeface="Arial" panose="020B0604020202020204" pitchFamily="34" charset="0"/>
                        </a:rPr>
                        <a:t>Synchronique</a:t>
                      </a:r>
                      <a:endParaRPr lang="fr-FR" sz="2200" b="1" dirty="0">
                        <a:solidFill>
                          <a:schemeClr val="bg1"/>
                        </a:solidFill>
                        <a:latin typeface="Arial" panose="020B0604020202020204" pitchFamily="34" charset="0"/>
                        <a:cs typeface="Arial" panose="020B0604020202020204" pitchFamily="34" charset="0"/>
                      </a:endParaRPr>
                    </a:p>
                  </a:txBody>
                  <a:tcPr>
                    <a:lnR w="12700" cap="flat" cmpd="sng" algn="ctr">
                      <a:solidFill>
                        <a:schemeClr val="accent1"/>
                      </a:solidFill>
                      <a:prstDash val="solid"/>
                      <a:round/>
                      <a:headEnd type="none" w="med" len="med"/>
                      <a:tailEnd type="none" w="med" len="med"/>
                    </a:lnR>
                    <a:solidFill>
                      <a:schemeClr val="tx1"/>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ar-SA" sz="2400" b="1" dirty="0" err="1">
                          <a:solidFill>
                            <a:schemeClr val="bg1"/>
                          </a:solidFill>
                          <a:effectLst/>
                          <a:cs typeface="+mj-cs"/>
                        </a:rPr>
                        <a:t>سانكرونيك</a:t>
                      </a:r>
                      <a:endParaRPr lang="ar-SA" sz="2400" b="1" dirty="0">
                        <a:solidFill>
                          <a:schemeClr val="bg1"/>
                        </a:solidFill>
                        <a:effectLst/>
                        <a:cs typeface="+mj-cs"/>
                      </a:endParaRPr>
                    </a:p>
                  </a:txBody>
                  <a:tcPr>
                    <a:lnL w="12700" cap="flat" cmpd="sng" algn="ctr">
                      <a:solidFill>
                        <a:schemeClr val="accent1"/>
                      </a:solidFill>
                      <a:prstDash val="solid"/>
                      <a:round/>
                      <a:headEnd type="none" w="med" len="med"/>
                      <a:tailEnd type="none" w="med" len="med"/>
                    </a:lnL>
                    <a:solidFill>
                      <a:schemeClr val="tx1"/>
                    </a:solidFill>
                  </a:tcPr>
                </a:tc>
                <a:extLst>
                  <a:ext uri="{0D108BD9-81ED-4DB2-BD59-A6C34878D82A}">
                    <a16:rowId xmlns:a16="http://schemas.microsoft.com/office/drawing/2014/main" xmlns="" val="2170744161"/>
                  </a:ext>
                </a:extLst>
              </a:tr>
              <a:tr h="370840">
                <a:tc>
                  <a:txBody>
                    <a:bodyPr/>
                    <a:lstStyle/>
                    <a:p>
                      <a:r>
                        <a:rPr lang="fr-FR" sz="2200" b="1" dirty="0">
                          <a:solidFill>
                            <a:schemeClr val="bg1"/>
                          </a:solidFill>
                          <a:effectLst/>
                          <a:latin typeface="Arial" panose="020B0604020202020204" pitchFamily="34" charset="0"/>
                          <a:cs typeface="Arial" panose="020B0604020202020204" pitchFamily="34" charset="0"/>
                        </a:rPr>
                        <a:t>Fantaisie</a:t>
                      </a:r>
                      <a:endParaRPr lang="fr-FR" sz="2200" b="1" dirty="0">
                        <a:solidFill>
                          <a:schemeClr val="bg1"/>
                        </a:solidFill>
                        <a:latin typeface="Arial" panose="020B0604020202020204" pitchFamily="34" charset="0"/>
                        <a:cs typeface="Arial" panose="020B0604020202020204" pitchFamily="34" charset="0"/>
                      </a:endParaRPr>
                    </a:p>
                  </a:txBody>
                  <a:tcPr>
                    <a:lnR w="12700" cap="flat" cmpd="sng" algn="ctr">
                      <a:solidFill>
                        <a:schemeClr val="accent1"/>
                      </a:solidFill>
                      <a:prstDash val="solid"/>
                      <a:round/>
                      <a:headEnd type="none" w="med" len="med"/>
                      <a:tailEnd type="none" w="med" len="med"/>
                    </a:lnR>
                    <a:solidFill>
                      <a:schemeClr val="tx1"/>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ar-SA" sz="2400" b="1" dirty="0">
                          <a:solidFill>
                            <a:schemeClr val="bg1"/>
                          </a:solidFill>
                          <a:effectLst/>
                          <a:cs typeface="+mj-cs"/>
                        </a:rPr>
                        <a:t>فنطا</a:t>
                      </a:r>
                      <a:r>
                        <a:rPr lang="ar-DZ" sz="2400" b="1" dirty="0">
                          <a:solidFill>
                            <a:schemeClr val="bg1"/>
                          </a:solidFill>
                          <a:effectLst/>
                          <a:cs typeface="+mj-cs"/>
                        </a:rPr>
                        <a:t>ز</a:t>
                      </a:r>
                      <a:r>
                        <a:rPr lang="ar-SA" sz="2400" b="1" dirty="0">
                          <a:solidFill>
                            <a:schemeClr val="bg1"/>
                          </a:solidFill>
                          <a:effectLst/>
                          <a:cs typeface="+mj-cs"/>
                        </a:rPr>
                        <a:t>يا</a:t>
                      </a:r>
                    </a:p>
                  </a:txBody>
                  <a:tcPr>
                    <a:lnL w="12700" cap="flat" cmpd="sng" algn="ctr">
                      <a:solidFill>
                        <a:schemeClr val="accent1"/>
                      </a:solidFill>
                      <a:prstDash val="solid"/>
                      <a:round/>
                      <a:headEnd type="none" w="med" len="med"/>
                      <a:tailEnd type="none" w="med" len="med"/>
                    </a:lnL>
                    <a:solidFill>
                      <a:schemeClr val="tx1"/>
                    </a:solidFill>
                  </a:tcPr>
                </a:tc>
                <a:extLst>
                  <a:ext uri="{0D108BD9-81ED-4DB2-BD59-A6C34878D82A}">
                    <a16:rowId xmlns:a16="http://schemas.microsoft.com/office/drawing/2014/main" xmlns="" val="4165723103"/>
                  </a:ext>
                </a:extLst>
              </a:tr>
              <a:tr h="370840">
                <a:tc>
                  <a:txBody>
                    <a:bodyPr/>
                    <a:lstStyle/>
                    <a:p>
                      <a:r>
                        <a:rPr lang="fr-FR" sz="2200" b="1" dirty="0">
                          <a:solidFill>
                            <a:schemeClr val="bg1"/>
                          </a:solidFill>
                          <a:effectLst/>
                          <a:latin typeface="Arial" panose="020B0604020202020204" pitchFamily="34" charset="0"/>
                          <a:cs typeface="Arial" panose="020B0604020202020204" pitchFamily="34" charset="0"/>
                        </a:rPr>
                        <a:t>Typologie</a:t>
                      </a:r>
                      <a:endParaRPr lang="fr-FR" sz="2200" b="1" dirty="0">
                        <a:solidFill>
                          <a:schemeClr val="bg1"/>
                        </a:solidFill>
                        <a:latin typeface="Arial" panose="020B0604020202020204" pitchFamily="34" charset="0"/>
                        <a:cs typeface="Arial" panose="020B0604020202020204" pitchFamily="34" charset="0"/>
                      </a:endParaRPr>
                    </a:p>
                  </a:txBody>
                  <a:tcPr>
                    <a:lnR w="12700" cap="flat" cmpd="sng" algn="ctr">
                      <a:solidFill>
                        <a:schemeClr val="accent1"/>
                      </a:solidFill>
                      <a:prstDash val="solid"/>
                      <a:round/>
                      <a:headEnd type="none" w="med" len="med"/>
                      <a:tailEnd type="none" w="med" len="med"/>
                    </a:lnR>
                    <a:solidFill>
                      <a:schemeClr val="tx1"/>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ar-SA" sz="2400" b="1" dirty="0" err="1">
                          <a:solidFill>
                            <a:schemeClr val="bg1"/>
                          </a:solidFill>
                          <a:effectLst/>
                          <a:cs typeface="+mj-cs"/>
                        </a:rPr>
                        <a:t>تيبولوجيا</a:t>
                      </a:r>
                      <a:endParaRPr lang="fr-FR" sz="2400" b="1" dirty="0">
                        <a:solidFill>
                          <a:schemeClr val="bg1"/>
                        </a:solidFill>
                        <a:effectLst/>
                        <a:latin typeface="Calibri" panose="020F0502020204030204" pitchFamily="34" charset="0"/>
                        <a:ea typeface="Calibri" panose="020F0502020204030204" pitchFamily="34" charset="0"/>
                        <a:cs typeface="+mj-cs"/>
                      </a:endParaRPr>
                    </a:p>
                  </a:txBody>
                  <a:tcPr>
                    <a:lnL w="12700" cap="flat" cmpd="sng" algn="ctr">
                      <a:solidFill>
                        <a:schemeClr val="accent1"/>
                      </a:solidFill>
                      <a:prstDash val="solid"/>
                      <a:round/>
                      <a:headEnd type="none" w="med" len="med"/>
                      <a:tailEnd type="none" w="med" len="med"/>
                    </a:lnL>
                    <a:solidFill>
                      <a:schemeClr val="tx1"/>
                    </a:solidFill>
                  </a:tcPr>
                </a:tc>
                <a:extLst>
                  <a:ext uri="{0D108BD9-81ED-4DB2-BD59-A6C34878D82A}">
                    <a16:rowId xmlns:a16="http://schemas.microsoft.com/office/drawing/2014/main" xmlns="" val="4151993784"/>
                  </a:ext>
                </a:extLst>
              </a:tr>
              <a:tr h="370840">
                <a:tc>
                  <a:txBody>
                    <a:bodyPr/>
                    <a:lstStyle/>
                    <a:p>
                      <a:r>
                        <a:rPr lang="fr-FR" sz="2200" b="1" dirty="0">
                          <a:solidFill>
                            <a:schemeClr val="bg1"/>
                          </a:solidFill>
                          <a:effectLst/>
                          <a:latin typeface="Arial" panose="020B0604020202020204" pitchFamily="34" charset="0"/>
                          <a:cs typeface="Arial" panose="020B0604020202020204" pitchFamily="34" charset="0"/>
                        </a:rPr>
                        <a:t>Topologie</a:t>
                      </a:r>
                      <a:endParaRPr lang="fr-FR" sz="2200" b="1" dirty="0">
                        <a:solidFill>
                          <a:schemeClr val="bg1"/>
                        </a:solidFill>
                        <a:latin typeface="Arial" panose="020B0604020202020204" pitchFamily="34" charset="0"/>
                        <a:cs typeface="Arial" panose="020B0604020202020204" pitchFamily="34" charset="0"/>
                      </a:endParaRPr>
                    </a:p>
                  </a:txBody>
                  <a:tcPr>
                    <a:lnR w="12700" cap="flat" cmpd="sng" algn="ctr">
                      <a:solidFill>
                        <a:schemeClr val="accent1"/>
                      </a:solidFill>
                      <a:prstDash val="solid"/>
                      <a:round/>
                      <a:headEnd type="none" w="med" len="med"/>
                      <a:tailEnd type="none" w="med" len="med"/>
                    </a:lnR>
                    <a:solidFill>
                      <a:schemeClr val="tx1"/>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ar-SA" sz="2400" b="1" dirty="0">
                          <a:solidFill>
                            <a:schemeClr val="bg1"/>
                          </a:solidFill>
                          <a:effectLst/>
                          <a:cs typeface="+mj-cs"/>
                        </a:rPr>
                        <a:t>طوبولوجيا</a:t>
                      </a:r>
                      <a:endParaRPr lang="fr-FR" sz="2400" b="1" dirty="0">
                        <a:solidFill>
                          <a:schemeClr val="bg1"/>
                        </a:solidFill>
                        <a:effectLst/>
                        <a:latin typeface="Calibri" panose="020F0502020204030204" pitchFamily="34" charset="0"/>
                        <a:ea typeface="Calibri" panose="020F0502020204030204" pitchFamily="34" charset="0"/>
                        <a:cs typeface="+mj-cs"/>
                      </a:endParaRPr>
                    </a:p>
                  </a:txBody>
                  <a:tcPr>
                    <a:lnL w="12700" cap="flat" cmpd="sng" algn="ctr">
                      <a:solidFill>
                        <a:schemeClr val="accent1"/>
                      </a:solidFill>
                      <a:prstDash val="solid"/>
                      <a:round/>
                      <a:headEnd type="none" w="med" len="med"/>
                      <a:tailEnd type="none" w="med" len="med"/>
                    </a:lnL>
                    <a:solidFill>
                      <a:schemeClr val="tx1"/>
                    </a:solidFill>
                  </a:tcPr>
                </a:tc>
                <a:extLst>
                  <a:ext uri="{0D108BD9-81ED-4DB2-BD59-A6C34878D82A}">
                    <a16:rowId xmlns:a16="http://schemas.microsoft.com/office/drawing/2014/main" xmlns="" val="3868068435"/>
                  </a:ext>
                </a:extLst>
              </a:tr>
              <a:tr h="370840">
                <a:tc>
                  <a:txBody>
                    <a:bodyPr/>
                    <a:lstStyle/>
                    <a:p>
                      <a:r>
                        <a:rPr lang="fr-FR" sz="2200" b="1" dirty="0">
                          <a:solidFill>
                            <a:schemeClr val="bg1"/>
                          </a:solidFill>
                          <a:effectLst/>
                          <a:latin typeface="Arial" panose="020B0604020202020204" pitchFamily="34" charset="0"/>
                          <a:cs typeface="Arial" panose="020B0604020202020204" pitchFamily="34" charset="0"/>
                        </a:rPr>
                        <a:t>Topographie</a:t>
                      </a:r>
                      <a:endParaRPr lang="fr-FR" sz="2200" b="1" dirty="0">
                        <a:solidFill>
                          <a:schemeClr val="bg1"/>
                        </a:solidFill>
                        <a:latin typeface="Arial" panose="020B0604020202020204" pitchFamily="34" charset="0"/>
                        <a:cs typeface="Arial" panose="020B0604020202020204" pitchFamily="34" charset="0"/>
                      </a:endParaRPr>
                    </a:p>
                  </a:txBody>
                  <a:tcPr>
                    <a:lnR w="12700" cap="flat" cmpd="sng" algn="ctr">
                      <a:solidFill>
                        <a:schemeClr val="accent1"/>
                      </a:solidFill>
                      <a:prstDash val="solid"/>
                      <a:round/>
                      <a:headEnd type="none" w="med" len="med"/>
                      <a:tailEnd type="none" w="med" len="med"/>
                    </a:lnR>
                    <a:solidFill>
                      <a:schemeClr val="tx1"/>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ar-SA" sz="2400" b="1" dirty="0">
                          <a:solidFill>
                            <a:schemeClr val="bg1"/>
                          </a:solidFill>
                          <a:effectLst/>
                          <a:cs typeface="+mj-cs"/>
                        </a:rPr>
                        <a:t>طوبوغرافيا</a:t>
                      </a:r>
                      <a:endParaRPr lang="fr-FR" sz="2400" b="1" dirty="0">
                        <a:solidFill>
                          <a:schemeClr val="bg1"/>
                        </a:solidFill>
                        <a:effectLst/>
                        <a:latin typeface="Calibri" panose="020F0502020204030204" pitchFamily="34" charset="0"/>
                        <a:ea typeface="Calibri" panose="020F0502020204030204" pitchFamily="34" charset="0"/>
                        <a:cs typeface="+mj-cs"/>
                      </a:endParaRPr>
                    </a:p>
                  </a:txBody>
                  <a:tcPr>
                    <a:lnL w="12700" cap="flat" cmpd="sng" algn="ctr">
                      <a:solidFill>
                        <a:schemeClr val="accent1"/>
                      </a:solidFill>
                      <a:prstDash val="solid"/>
                      <a:round/>
                      <a:headEnd type="none" w="med" len="med"/>
                      <a:tailEnd type="none" w="med" len="med"/>
                    </a:lnL>
                    <a:solidFill>
                      <a:schemeClr val="tx1"/>
                    </a:solidFill>
                  </a:tcPr>
                </a:tc>
                <a:extLst>
                  <a:ext uri="{0D108BD9-81ED-4DB2-BD59-A6C34878D82A}">
                    <a16:rowId xmlns:a16="http://schemas.microsoft.com/office/drawing/2014/main" xmlns="" val="2536924236"/>
                  </a:ext>
                </a:extLst>
              </a:tr>
              <a:tr h="370840">
                <a:tc>
                  <a:txBody>
                    <a:bodyPr/>
                    <a:lstStyle/>
                    <a:p>
                      <a:pPr marL="0" algn="l" defTabSz="457200" rtl="0" eaLnBrk="1" latinLnBrk="0" hangingPunct="1"/>
                      <a:r>
                        <a:rPr lang="fr-FR" sz="2200" b="1" kern="1200" dirty="0">
                          <a:solidFill>
                            <a:schemeClr val="bg1"/>
                          </a:solidFill>
                          <a:effectLst/>
                          <a:latin typeface="Arial" panose="020B0604020202020204" pitchFamily="34" charset="0"/>
                          <a:ea typeface="+mn-ea"/>
                          <a:cs typeface="Arial" panose="020B0604020202020204" pitchFamily="34" charset="0"/>
                        </a:rPr>
                        <a:t>Paradigmatique</a:t>
                      </a:r>
                    </a:p>
                  </a:txBody>
                  <a:tcPr>
                    <a:lnR w="12700" cap="flat" cmpd="sng" algn="ctr">
                      <a:solidFill>
                        <a:schemeClr val="accent1"/>
                      </a:solidFill>
                      <a:prstDash val="solid"/>
                      <a:round/>
                      <a:headEnd type="none" w="med" len="med"/>
                      <a:tailEnd type="none" w="med" len="med"/>
                    </a:lnR>
                    <a:solidFill>
                      <a:schemeClr val="tx1"/>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ar-DZ" sz="2400" b="1" kern="1200" dirty="0" err="1">
                          <a:solidFill>
                            <a:schemeClr val="bg1"/>
                          </a:solidFill>
                          <a:effectLst/>
                          <a:latin typeface="+mn-lt"/>
                          <a:ea typeface="+mn-ea"/>
                          <a:cs typeface="+mj-cs"/>
                        </a:rPr>
                        <a:t>براديكماتيك</a:t>
                      </a:r>
                      <a:endParaRPr lang="fr-FR" sz="2400" b="1" kern="1200" dirty="0">
                        <a:solidFill>
                          <a:schemeClr val="bg1"/>
                        </a:solidFill>
                        <a:effectLst/>
                        <a:latin typeface="+mn-lt"/>
                        <a:ea typeface="+mn-ea"/>
                        <a:cs typeface="+mj-cs"/>
                      </a:endParaRPr>
                    </a:p>
                  </a:txBody>
                  <a:tcPr>
                    <a:lnL w="12700" cap="flat" cmpd="sng" algn="ctr">
                      <a:solidFill>
                        <a:schemeClr val="accent1"/>
                      </a:solidFill>
                      <a:prstDash val="solid"/>
                      <a:round/>
                      <a:headEnd type="none" w="med" len="med"/>
                      <a:tailEnd type="none" w="med" len="med"/>
                    </a:lnL>
                    <a:solidFill>
                      <a:schemeClr val="tx1"/>
                    </a:solidFill>
                  </a:tcPr>
                </a:tc>
                <a:extLst>
                  <a:ext uri="{0D108BD9-81ED-4DB2-BD59-A6C34878D82A}">
                    <a16:rowId xmlns:a16="http://schemas.microsoft.com/office/drawing/2014/main" xmlns="" val="2117475564"/>
                  </a:ext>
                </a:extLst>
              </a:tr>
              <a:tr h="370840">
                <a:tc>
                  <a:txBody>
                    <a:bodyPr/>
                    <a:lstStyle/>
                    <a:p>
                      <a:pPr marL="0" algn="l" defTabSz="457200" rtl="0" eaLnBrk="1" latinLnBrk="0" hangingPunct="1"/>
                      <a:r>
                        <a:rPr lang="fr-FR" sz="2200" b="1" kern="1200" dirty="0" err="1">
                          <a:solidFill>
                            <a:schemeClr val="bg1"/>
                          </a:solidFill>
                          <a:effectLst/>
                          <a:latin typeface="Arial" panose="020B0604020202020204" pitchFamily="34" charset="0"/>
                          <a:ea typeface="+mn-ea"/>
                          <a:cs typeface="Arial" panose="020B0604020202020204" pitchFamily="34" charset="0"/>
                        </a:rPr>
                        <a:t>Mythogie</a:t>
                      </a:r>
                      <a:endParaRPr lang="fr-FR" sz="2200" b="1" kern="1200" dirty="0">
                        <a:solidFill>
                          <a:schemeClr val="bg1"/>
                        </a:solidFill>
                        <a:effectLst/>
                        <a:latin typeface="Arial" panose="020B0604020202020204" pitchFamily="34" charset="0"/>
                        <a:ea typeface="+mn-ea"/>
                        <a:cs typeface="Arial" panose="020B0604020202020204" pitchFamily="34" charset="0"/>
                      </a:endParaRPr>
                    </a:p>
                  </a:txBody>
                  <a:tcPr>
                    <a:lnR w="12700" cap="flat" cmpd="sng" algn="ctr">
                      <a:solidFill>
                        <a:schemeClr val="accent1"/>
                      </a:solidFill>
                      <a:prstDash val="solid"/>
                      <a:round/>
                      <a:headEnd type="none" w="med" len="med"/>
                      <a:tailEnd type="none" w="med" len="med"/>
                    </a:lnR>
                    <a:solidFill>
                      <a:schemeClr val="tx1"/>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ar-DZ" sz="2400" b="1" kern="1200" dirty="0">
                          <a:solidFill>
                            <a:schemeClr val="bg1"/>
                          </a:solidFill>
                          <a:effectLst/>
                          <a:latin typeface="+mn-lt"/>
                          <a:ea typeface="+mn-ea"/>
                          <a:cs typeface="+mj-cs"/>
                        </a:rPr>
                        <a:t>ميثولوجيا</a:t>
                      </a:r>
                      <a:endParaRPr lang="fr-FR" sz="2400" b="1" kern="1200" dirty="0">
                        <a:solidFill>
                          <a:schemeClr val="bg1"/>
                        </a:solidFill>
                        <a:effectLst/>
                        <a:latin typeface="+mn-lt"/>
                        <a:ea typeface="+mn-ea"/>
                        <a:cs typeface="+mj-cs"/>
                      </a:endParaRPr>
                    </a:p>
                  </a:txBody>
                  <a:tcPr>
                    <a:lnL w="12700" cap="flat" cmpd="sng" algn="ctr">
                      <a:solidFill>
                        <a:schemeClr val="accent1"/>
                      </a:solidFill>
                      <a:prstDash val="solid"/>
                      <a:round/>
                      <a:headEnd type="none" w="med" len="med"/>
                      <a:tailEnd type="none" w="med" len="med"/>
                    </a:lnL>
                    <a:solidFill>
                      <a:schemeClr val="tx1"/>
                    </a:solidFill>
                  </a:tcPr>
                </a:tc>
                <a:extLst>
                  <a:ext uri="{0D108BD9-81ED-4DB2-BD59-A6C34878D82A}">
                    <a16:rowId xmlns:a16="http://schemas.microsoft.com/office/drawing/2014/main" xmlns="" val="3319178119"/>
                  </a:ext>
                </a:extLst>
              </a:tr>
              <a:tr h="370840">
                <a:tc>
                  <a:txBody>
                    <a:bodyPr/>
                    <a:lstStyle/>
                    <a:p>
                      <a:pPr marL="0" algn="l" defTabSz="457200" rtl="0" eaLnBrk="1" latinLnBrk="0" hangingPunct="1"/>
                      <a:r>
                        <a:rPr lang="fr-FR" sz="2200" b="1" kern="1200" dirty="0">
                          <a:solidFill>
                            <a:schemeClr val="bg1"/>
                          </a:solidFill>
                          <a:effectLst/>
                          <a:latin typeface="Arial" panose="020B0604020202020204" pitchFamily="34" charset="0"/>
                          <a:ea typeface="+mn-ea"/>
                          <a:cs typeface="Arial" panose="020B0604020202020204" pitchFamily="34" charset="0"/>
                        </a:rPr>
                        <a:t>Archéologie</a:t>
                      </a:r>
                    </a:p>
                  </a:txBody>
                  <a:tcPr>
                    <a:lnR w="12700" cap="flat" cmpd="sng" algn="ctr">
                      <a:solidFill>
                        <a:schemeClr val="accent1"/>
                      </a:solidFill>
                      <a:prstDash val="solid"/>
                      <a:round/>
                      <a:headEnd type="none" w="med" len="med"/>
                      <a:tailEnd type="none" w="med" len="med"/>
                    </a:lnR>
                    <a:solidFill>
                      <a:schemeClr val="tx1"/>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ar-DZ" sz="2400" b="1" kern="1200" dirty="0" err="1">
                          <a:solidFill>
                            <a:schemeClr val="bg1"/>
                          </a:solidFill>
                          <a:effectLst/>
                          <a:latin typeface="+mn-lt"/>
                          <a:ea typeface="+mn-ea"/>
                          <a:cs typeface="+mj-cs"/>
                        </a:rPr>
                        <a:t>أركيولوجيا</a:t>
                      </a:r>
                      <a:endParaRPr lang="fr-FR" sz="2400" b="1" kern="1200" dirty="0">
                        <a:solidFill>
                          <a:schemeClr val="bg1"/>
                        </a:solidFill>
                        <a:effectLst/>
                        <a:latin typeface="+mn-lt"/>
                        <a:ea typeface="+mn-ea"/>
                        <a:cs typeface="+mj-cs"/>
                      </a:endParaRPr>
                    </a:p>
                  </a:txBody>
                  <a:tcPr>
                    <a:lnL w="12700" cap="flat" cmpd="sng" algn="ctr">
                      <a:solidFill>
                        <a:schemeClr val="accent1"/>
                      </a:solidFill>
                      <a:prstDash val="solid"/>
                      <a:round/>
                      <a:headEnd type="none" w="med" len="med"/>
                      <a:tailEnd type="none" w="med" len="med"/>
                    </a:lnL>
                    <a:solidFill>
                      <a:schemeClr val="tx1"/>
                    </a:solidFill>
                  </a:tcPr>
                </a:tc>
                <a:extLst>
                  <a:ext uri="{0D108BD9-81ED-4DB2-BD59-A6C34878D82A}">
                    <a16:rowId xmlns:a16="http://schemas.microsoft.com/office/drawing/2014/main" xmlns="" val="2688513127"/>
                  </a:ext>
                </a:extLst>
              </a:tr>
            </a:tbl>
          </a:graphicData>
        </a:graphic>
      </p:graphicFrame>
      <p:pic>
        <p:nvPicPr>
          <p:cNvPr id="11" name="Image 10">
            <a:extLst>
              <a:ext uri="{FF2B5EF4-FFF2-40B4-BE49-F238E27FC236}">
                <a16:creationId xmlns:a16="http://schemas.microsoft.com/office/drawing/2014/main" xmlns="" id="{FFFC3EAE-B290-DF3A-F610-8461E84038CE}"/>
              </a:ext>
            </a:extLst>
          </p:cNvPr>
          <p:cNvPicPr>
            <a:picLocks noChangeAspect="1"/>
          </p:cNvPicPr>
          <p:nvPr/>
        </p:nvPicPr>
        <p:blipFill>
          <a:blip r:embed="rId2">
            <a:clrChange>
              <a:clrFrom>
                <a:srgbClr val="FFFFFF"/>
              </a:clrFrom>
              <a:clrTo>
                <a:srgbClr val="FFFFFF">
                  <a:alpha val="0"/>
                </a:srgbClr>
              </a:clrTo>
            </a:clrChange>
          </a:blip>
          <a:srcRect b="7731"/>
          <a:stretch>
            <a:fillRect/>
          </a:stretch>
        </p:blipFill>
        <p:spPr>
          <a:xfrm>
            <a:off x="8416526" y="3728961"/>
            <a:ext cx="2647951" cy="2443239"/>
          </a:xfrm>
          <a:prstGeom prst="rect">
            <a:avLst/>
          </a:prstGeom>
        </p:spPr>
      </p:pic>
    </p:spTree>
    <p:extLst>
      <p:ext uri="{BB962C8B-B14F-4D97-AF65-F5344CB8AC3E}">
        <p14:creationId xmlns:p14="http://schemas.microsoft.com/office/powerpoint/2010/main" val="3325807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fltVal val="0"/>
                                          </p:val>
                                        </p:tav>
                                        <p:tav tm="100000">
                                          <p:val>
                                            <p:strVal val="#ppt_w"/>
                                          </p:val>
                                        </p:tav>
                                      </p:tavLst>
                                    </p:anim>
                                    <p:anim calcmode="lin" valueType="num">
                                      <p:cBhvr>
                                        <p:cTn id="8" dur="1000" fill="hold"/>
                                        <p:tgtEl>
                                          <p:spTgt spid="11"/>
                                        </p:tgtEl>
                                        <p:attrNameLst>
                                          <p:attrName>ppt_h</p:attrName>
                                        </p:attrNameLst>
                                      </p:cBhvr>
                                      <p:tavLst>
                                        <p:tav tm="0">
                                          <p:val>
                                            <p:fltVal val="0"/>
                                          </p:val>
                                        </p:tav>
                                        <p:tav tm="100000">
                                          <p:val>
                                            <p:strVal val="#ppt_h"/>
                                          </p:val>
                                        </p:tav>
                                      </p:tavLst>
                                    </p:anim>
                                    <p:anim calcmode="lin" valueType="num">
                                      <p:cBhvr>
                                        <p:cTn id="9" dur="1000" fill="hold"/>
                                        <p:tgtEl>
                                          <p:spTgt spid="11"/>
                                        </p:tgtEl>
                                        <p:attrNameLst>
                                          <p:attrName>style.rotation</p:attrName>
                                        </p:attrNameLst>
                                      </p:cBhvr>
                                      <p:tavLst>
                                        <p:tav tm="0">
                                          <p:val>
                                            <p:fltVal val="90"/>
                                          </p:val>
                                        </p:tav>
                                        <p:tav tm="100000">
                                          <p:val>
                                            <p:fltVal val="0"/>
                                          </p:val>
                                        </p:tav>
                                      </p:tavLst>
                                    </p:anim>
                                    <p:animEffect transition="in" filter="fade">
                                      <p:cBhvr>
                                        <p:cTn id="10"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a:extLst>
              <a:ext uri="{FF2B5EF4-FFF2-40B4-BE49-F238E27FC236}">
                <a16:creationId xmlns:a16="http://schemas.microsoft.com/office/drawing/2014/main" xmlns="" id="{E3F89F56-A883-F4C6-AD5B-DBFD327395B5}"/>
              </a:ext>
            </a:extLst>
          </p:cNvPr>
          <p:cNvSpPr txBox="1"/>
          <p:nvPr/>
        </p:nvSpPr>
        <p:spPr>
          <a:xfrm>
            <a:off x="5486400" y="777612"/>
            <a:ext cx="5931693" cy="5209696"/>
          </a:xfrm>
          <a:prstGeom prst="rect">
            <a:avLst/>
          </a:prstGeom>
          <a:ln/>
        </p:spPr>
        <p:style>
          <a:lnRef idx="2">
            <a:schemeClr val="accent3"/>
          </a:lnRef>
          <a:fillRef idx="1">
            <a:schemeClr val="lt1"/>
          </a:fillRef>
          <a:effectRef idx="0">
            <a:schemeClr val="accent3"/>
          </a:effectRef>
          <a:fontRef idx="minor">
            <a:schemeClr val="dk1"/>
          </a:fontRef>
        </p:style>
        <p:txBody>
          <a:bodyPr wrap="square">
            <a:spAutoFit/>
          </a:bodyPr>
          <a:lstStyle>
            <a:defPPr>
              <a:defRPr lang="en-US"/>
            </a:defPPr>
            <a:lvl1pPr algn="just" rtl="1">
              <a:lnSpc>
                <a:spcPct val="107000"/>
              </a:lnSpc>
              <a:spcAft>
                <a:spcPts val="800"/>
              </a:spcAft>
              <a:defRPr sz="2400">
                <a:solidFill>
                  <a:schemeClr val="bg1">
                    <a:lumMod val="10000"/>
                  </a:schemeClr>
                </a:solidFill>
                <a:effectLst/>
                <a:latin typeface="Calibri" panose="020F0502020204030204" pitchFamily="34" charset="0"/>
                <a:ea typeface="Calibri" panose="020F0502020204030204" pitchFamily="34" charset="0"/>
                <a:cs typeface="+mj-cs"/>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ar-DZ" dirty="0"/>
              <a:t>إن الأمثلة كثيرة عن أهمية ترجمة المصطلح في حياة الأمم العلمي والمعرفي لدرجة ارتبطت فيها الترجمة بالتطور العلمي ارتباطا وثيقا وإذا "كان ثمة من يفصل بين التقدم العلمي والترجمة وبين التعلم واللغة فهو على خطأ بيّن لأن شجرة المعرفة لا تثمر إلاّ في أرض اللّغة". إنّ المتطلع والمتصفح لتاريخ التطور العلمي سيقتنع لا محالة بأنه لا مجال لفصل الترجمة عن العلم فالاهتمام بالعلم يستدعي بالضرورة الاهتمام بالترجمة فشأن الترجمة في العلم شأن الدم في الكائن الحيوي فهي التي تضمن له الذيوع والشيوع والانتشار على ربوع المعمورة طالما أنّ أبناء المعمورة يتحدثون لغات مختلفة لا مجال لأن </a:t>
            </a:r>
            <a:r>
              <a:rPr lang="ar-DZ" dirty="0" err="1"/>
              <a:t>يتفاهموا</a:t>
            </a:r>
            <a:r>
              <a:rPr lang="ar-DZ" dirty="0"/>
              <a:t> وأن يتواصلوا بدونها " فبالترجمة يكون </a:t>
            </a:r>
            <a:r>
              <a:rPr lang="ar-DZ" dirty="0" err="1"/>
              <a:t>الإطلاع</a:t>
            </a:r>
            <a:r>
              <a:rPr lang="ar-DZ" dirty="0"/>
              <a:t> على معارف الغير وفي سرعتها تعجيل للفائدة" وتعميم لها</a:t>
            </a:r>
            <a:r>
              <a:rPr lang="fr-FR" dirty="0"/>
              <a:t>.</a:t>
            </a:r>
          </a:p>
        </p:txBody>
      </p:sp>
      <p:pic>
        <p:nvPicPr>
          <p:cNvPr id="9" name="Image 8">
            <a:extLst>
              <a:ext uri="{FF2B5EF4-FFF2-40B4-BE49-F238E27FC236}">
                <a16:creationId xmlns:a16="http://schemas.microsoft.com/office/drawing/2014/main" xmlns="" id="{346C0B7C-96EB-C734-9210-F3AA6098A86B}"/>
              </a:ext>
            </a:extLst>
          </p:cNvPr>
          <p:cNvPicPr>
            <a:picLocks noChangeAspect="1"/>
          </p:cNvPicPr>
          <p:nvPr/>
        </p:nvPicPr>
        <p:blipFill>
          <a:blip r:embed="rId2"/>
          <a:srcRect l="6689" r="8350"/>
          <a:stretch>
            <a:fillRect/>
          </a:stretch>
        </p:blipFill>
        <p:spPr>
          <a:xfrm>
            <a:off x="902495" y="1764506"/>
            <a:ext cx="4434706" cy="2936081"/>
          </a:xfrm>
          <a:prstGeom prst="rect">
            <a:avLst/>
          </a:prstGeom>
        </p:spPr>
      </p:pic>
    </p:spTree>
    <p:extLst>
      <p:ext uri="{BB962C8B-B14F-4D97-AF65-F5344CB8AC3E}">
        <p14:creationId xmlns:p14="http://schemas.microsoft.com/office/powerpoint/2010/main" val="3755106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qu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rganique">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que">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155</TotalTime>
  <Words>1293</Words>
  <Application>Microsoft Office PowerPoint</Application>
  <PresentationFormat>Grand écran</PresentationFormat>
  <Paragraphs>93</Paragraphs>
  <Slides>14</Slides>
  <Notes>0</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14</vt:i4>
      </vt:variant>
    </vt:vector>
  </HeadingPairs>
  <TitlesOfParts>
    <vt:vector size="21" baseType="lpstr">
      <vt:lpstr>Arial</vt:lpstr>
      <vt:lpstr>Calibri</vt:lpstr>
      <vt:lpstr>Garamond</vt:lpstr>
      <vt:lpstr>Simplified Arabic</vt:lpstr>
      <vt:lpstr>Times New Roman</vt:lpstr>
      <vt:lpstr>Wingdings</vt:lpstr>
      <vt:lpstr>Organique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HP</dc:creator>
  <cp:lastModifiedBy>PC COM</cp:lastModifiedBy>
  <cp:revision>23</cp:revision>
  <dcterms:created xsi:type="dcterms:W3CDTF">2025-11-12T10:07:27Z</dcterms:created>
  <dcterms:modified xsi:type="dcterms:W3CDTF">2025-12-03T20:47:16Z</dcterms:modified>
</cp:coreProperties>
</file>