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9" r:id="rId3"/>
    <p:sldId id="260" r:id="rId4"/>
    <p:sldId id="261" r:id="rId5"/>
    <p:sldId id="262" r:id="rId6"/>
    <p:sldId id="263" r:id="rId7"/>
    <p:sldId id="264" r:id="rId8"/>
    <p:sldId id="269"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C1C79-0E0B-4213-8146-5F1C1B9159C6}" type="datetimeFigureOut">
              <a:rPr lang="fr-FR" smtClean="0"/>
              <a:t>07/12/2025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29DAF-DA29-4116-8FBF-1A2BFA0EB9C6}" type="slidenum">
              <a:rPr lang="fr-FR" smtClean="0"/>
              <a:t>‹N°›</a:t>
            </a:fld>
            <a:endParaRPr lang="fr-FR"/>
          </a:p>
        </p:txBody>
      </p:sp>
    </p:spTree>
    <p:extLst>
      <p:ext uri="{BB962C8B-B14F-4D97-AF65-F5344CB8AC3E}">
        <p14:creationId xmlns:p14="http://schemas.microsoft.com/office/powerpoint/2010/main" val="146738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E120D25-75D7-4121-B5DD-79E4099BD99A}" type="datetimeFigureOut">
              <a:rPr lang="fr-FR" smtClean="0"/>
              <a:t>07/12/2025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EC399EAE-37AE-426E-975F-8B2B929B638A}"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36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07/12/2025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416305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07/12/2025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58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07/12/2025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10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07/12/2025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12930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07/12/2025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18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07/12/2025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11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07/12/2025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480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07/12/2025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0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07/12/2025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24277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07/12/2025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45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120D25-75D7-4121-B5DD-79E4099BD99A}" type="datetimeFigureOut">
              <a:rPr lang="fr-FR" smtClean="0"/>
              <a:t>07/12/2025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86426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120D25-75D7-4121-B5DD-79E4099BD99A}" type="datetimeFigureOut">
              <a:rPr lang="fr-FR" smtClean="0"/>
              <a:t>07/12/2025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399EAE-37AE-426E-975F-8B2B929B638A}"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59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120D25-75D7-4121-B5DD-79E4099BD99A}" type="datetimeFigureOut">
              <a:rPr lang="fr-FR" smtClean="0"/>
              <a:t>07/12/2025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23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20D25-75D7-4121-B5DD-79E4099BD99A}" type="datetimeFigureOut">
              <a:rPr lang="fr-FR" smtClean="0"/>
              <a:t>07/12/2025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181801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07/12/2025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37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07/12/2025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48033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120D25-75D7-4121-B5DD-79E4099BD99A}" type="datetimeFigureOut">
              <a:rPr lang="fr-FR" smtClean="0"/>
              <a:t>07/12/2025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399EAE-37AE-426E-975F-8B2B929B638A}" type="slidenum">
              <a:rPr lang="fr-FR" smtClean="0"/>
              <a:t>‹N°›</a:t>
            </a:fld>
            <a:endParaRPr lang="fr-FR"/>
          </a:p>
        </p:txBody>
      </p:sp>
    </p:spTree>
    <p:extLst>
      <p:ext uri="{BB962C8B-B14F-4D97-AF65-F5344CB8AC3E}">
        <p14:creationId xmlns:p14="http://schemas.microsoft.com/office/powerpoint/2010/main" val="2868239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C0B18A6-98C6-F1D8-DE5A-BE36686C67BB}"/>
              </a:ext>
            </a:extLst>
          </p:cNvPr>
          <p:cNvSpPr txBox="1"/>
          <p:nvPr/>
        </p:nvSpPr>
        <p:spPr>
          <a:xfrm>
            <a:off x="3539370" y="4779147"/>
            <a:ext cx="5014913" cy="1446550"/>
          </a:xfrm>
          <a:prstGeom prst="rect">
            <a:avLst/>
          </a:prstGeom>
          <a:noFill/>
        </p:spPr>
        <p:txBody>
          <a:bodyPr wrap="square">
            <a:spAutoFit/>
          </a:bodyPr>
          <a:lstStyle/>
          <a:p>
            <a:pPr algn="ctr"/>
            <a:r>
              <a:rPr lang="ar-DZ" sz="2200" b="1" dirty="0">
                <a:solidFill>
                  <a:schemeClr val="bg1"/>
                </a:solidFill>
              </a:rPr>
              <a:t>الأستاذ المسؤول عن المادة :</a:t>
            </a:r>
            <a:endParaRPr lang="fr-FR" sz="2200" b="1" dirty="0">
              <a:solidFill>
                <a:schemeClr val="bg1"/>
              </a:solidFill>
            </a:endParaRPr>
          </a:p>
          <a:p>
            <a:pPr algn="ctr"/>
            <a:r>
              <a:rPr lang="ar-DZ" sz="2200" b="1" dirty="0">
                <a:solidFill>
                  <a:schemeClr val="bg1"/>
                </a:solidFill>
              </a:rPr>
              <a:t> د. سعيدي منال وسام أستاذة محاضرة ’أ‘</a:t>
            </a:r>
          </a:p>
          <a:p>
            <a:pPr algn="ctr"/>
            <a:r>
              <a:rPr lang="ar-DZ" sz="2200" b="1" dirty="0">
                <a:solidFill>
                  <a:schemeClr val="bg1"/>
                </a:solidFill>
              </a:rPr>
              <a:t>السداسي : الخامس</a:t>
            </a:r>
          </a:p>
          <a:p>
            <a:pPr algn="ctr"/>
            <a:r>
              <a:rPr lang="ar-DZ" sz="2200" b="1" dirty="0">
                <a:solidFill>
                  <a:schemeClr val="bg1"/>
                </a:solidFill>
              </a:rPr>
              <a:t>الليسانس : لسانيات تطبيقية</a:t>
            </a:r>
          </a:p>
        </p:txBody>
      </p:sp>
      <p:sp>
        <p:nvSpPr>
          <p:cNvPr id="5" name="ZoneTexte 4">
            <a:extLst>
              <a:ext uri="{FF2B5EF4-FFF2-40B4-BE49-F238E27FC236}">
                <a16:creationId xmlns:a16="http://schemas.microsoft.com/office/drawing/2014/main" id="{6CBC0705-801D-5460-A183-2594B3D91F37}"/>
              </a:ext>
            </a:extLst>
          </p:cNvPr>
          <p:cNvSpPr txBox="1"/>
          <p:nvPr/>
        </p:nvSpPr>
        <p:spPr>
          <a:xfrm>
            <a:off x="4210050" y="2296474"/>
            <a:ext cx="3771899" cy="430887"/>
          </a:xfrm>
          <a:prstGeom prst="rect">
            <a:avLst/>
          </a:prstGeom>
          <a:noFill/>
        </p:spPr>
        <p:txBody>
          <a:bodyPr wrap="square">
            <a:spAutoFit/>
          </a:bodyPr>
          <a:lstStyle>
            <a:defPPr>
              <a:defRPr lang="en-US"/>
            </a:defPPr>
            <a:lvl1pPr algn="ctr">
              <a:defRPr sz="2200" b="1">
                <a:cs typeface="+mj-cs"/>
              </a:defRPr>
            </a:lvl1pPr>
          </a:lstStyle>
          <a:p>
            <a:r>
              <a:rPr lang="ar-DZ" dirty="0">
                <a:solidFill>
                  <a:schemeClr val="bg1"/>
                </a:solidFill>
                <a:cs typeface="+mn-cs"/>
              </a:rPr>
              <a:t>المادة : ترجمة المصطلحات اللغوية</a:t>
            </a:r>
          </a:p>
        </p:txBody>
      </p:sp>
      <p:sp>
        <p:nvSpPr>
          <p:cNvPr id="6" name="ZoneTexte 5">
            <a:extLst>
              <a:ext uri="{FF2B5EF4-FFF2-40B4-BE49-F238E27FC236}">
                <a16:creationId xmlns:a16="http://schemas.microsoft.com/office/drawing/2014/main" id="{E9CA7F73-7DB8-E1DA-A7B1-249680BB94C8}"/>
              </a:ext>
            </a:extLst>
          </p:cNvPr>
          <p:cNvSpPr txBox="1"/>
          <p:nvPr/>
        </p:nvSpPr>
        <p:spPr>
          <a:xfrm>
            <a:off x="2373919" y="632303"/>
            <a:ext cx="7036594" cy="1569660"/>
          </a:xfrm>
          <a:prstGeom prst="rect">
            <a:avLst/>
          </a:prstGeom>
          <a:noFill/>
        </p:spPr>
        <p:txBody>
          <a:bodyPr wrap="square">
            <a:spAutoFit/>
          </a:bodyPr>
          <a:lstStyle/>
          <a:p>
            <a:pPr algn="ctr"/>
            <a:r>
              <a:rPr lang="ar-DZ" sz="2400" dirty="0">
                <a:solidFill>
                  <a:schemeClr val="bg1"/>
                </a:solidFill>
              </a:rPr>
              <a:t>الجمــــــهورية الجــــزائرية الديــــــــــــمقراطية الشـــــــــــعبية</a:t>
            </a:r>
          </a:p>
          <a:p>
            <a:pPr algn="ctr"/>
            <a:r>
              <a:rPr lang="ar-DZ" sz="2400" dirty="0">
                <a:solidFill>
                  <a:schemeClr val="bg1"/>
                </a:solidFill>
              </a:rPr>
              <a:t>       وزارة التعليـــم العــــــــالي والبحـــــــــث العلـــــــــمي</a:t>
            </a:r>
          </a:p>
          <a:p>
            <a:pPr algn="ctr"/>
            <a:r>
              <a:rPr lang="ar-DZ" sz="2400" dirty="0">
                <a:solidFill>
                  <a:schemeClr val="bg1"/>
                </a:solidFill>
              </a:rPr>
              <a:t>جامعـــــة أبــــــي بـــــكر بلقـــــــــايد تلمســـــان</a:t>
            </a:r>
          </a:p>
          <a:p>
            <a:pPr algn="ctr"/>
            <a:r>
              <a:rPr lang="ar-DZ" sz="2400" dirty="0">
                <a:solidFill>
                  <a:schemeClr val="bg1"/>
                </a:solidFill>
              </a:rPr>
              <a:t>كليــــــة الآداب واللغــــــــــات</a:t>
            </a:r>
          </a:p>
        </p:txBody>
      </p:sp>
      <p:pic>
        <p:nvPicPr>
          <p:cNvPr id="7" name="Picture 10">
            <a:extLst>
              <a:ext uri="{FF2B5EF4-FFF2-40B4-BE49-F238E27FC236}">
                <a16:creationId xmlns:a16="http://schemas.microsoft.com/office/drawing/2014/main" id="{0774051A-4499-C1B7-C8F4-F5960BB05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548" y="593702"/>
            <a:ext cx="1024781" cy="14076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1246BE44-ECE3-32D4-8F8C-1B7FF4E21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04" y="688414"/>
            <a:ext cx="1024781" cy="140764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8A0EAC2-F81F-640C-545A-0C1B6A4255AA}"/>
              </a:ext>
            </a:extLst>
          </p:cNvPr>
          <p:cNvSpPr txBox="1"/>
          <p:nvPr/>
        </p:nvSpPr>
        <p:spPr>
          <a:xfrm>
            <a:off x="2683141" y="3474078"/>
            <a:ext cx="6727372" cy="10464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defRPr sz="62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solidFill>
                  <a:srgbClr val="C00000"/>
                </a:solidFill>
                <a:cs typeface="+mn-cs"/>
              </a:rPr>
              <a:t>المصطلح الأدبي</a:t>
            </a:r>
            <a:endParaRPr lang="fr-FR" dirty="0">
              <a:solidFill>
                <a:srgbClr val="C00000"/>
              </a:solidFill>
              <a:cs typeface="+mn-cs"/>
            </a:endParaRPr>
          </a:p>
        </p:txBody>
      </p:sp>
      <p:sp>
        <p:nvSpPr>
          <p:cNvPr id="10" name="ZoneTexte 9">
            <a:extLst>
              <a:ext uri="{FF2B5EF4-FFF2-40B4-BE49-F238E27FC236}">
                <a16:creationId xmlns:a16="http://schemas.microsoft.com/office/drawing/2014/main" id="{E473AF64-606A-8F7C-9E30-7DCF49A8F1E3}"/>
              </a:ext>
            </a:extLst>
          </p:cNvPr>
          <p:cNvSpPr txBox="1"/>
          <p:nvPr/>
        </p:nvSpPr>
        <p:spPr>
          <a:xfrm>
            <a:off x="2372899" y="2953036"/>
            <a:ext cx="7037614" cy="430887"/>
          </a:xfrm>
          <a:prstGeom prst="rect">
            <a:avLst/>
          </a:prstGeom>
          <a:noFill/>
        </p:spPr>
        <p:txBody>
          <a:bodyPr wrap="square">
            <a:spAutoFit/>
          </a:bodyPr>
          <a:lstStyle>
            <a:defPPr>
              <a:defRPr lang="en-US"/>
            </a:defPPr>
            <a:lvl1pPr algn="ctr">
              <a:defRPr sz="2200" b="1">
                <a:cs typeface="+mj-cs"/>
              </a:defRPr>
            </a:lvl1pPr>
          </a:lstStyle>
          <a:p>
            <a:r>
              <a:rPr lang="ar-DZ" u="sng" dirty="0">
                <a:solidFill>
                  <a:schemeClr val="bg1"/>
                </a:solidFill>
                <a:cs typeface="+mn-cs"/>
              </a:rPr>
              <a:t>الدرس العاشر :</a:t>
            </a:r>
            <a:endParaRPr lang="fr-FR" u="sng" dirty="0">
              <a:solidFill>
                <a:schemeClr val="bg1"/>
              </a:solidFill>
              <a:cs typeface="+mn-cs"/>
            </a:endParaRPr>
          </a:p>
        </p:txBody>
      </p:sp>
    </p:spTree>
    <p:extLst>
      <p:ext uri="{BB962C8B-B14F-4D97-AF65-F5344CB8AC3E}">
        <p14:creationId xmlns:p14="http://schemas.microsoft.com/office/powerpoint/2010/main" val="64639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F6C83B7-6D10-5BF9-86FC-82C7B3125175}"/>
              </a:ext>
            </a:extLst>
          </p:cNvPr>
          <p:cNvSpPr txBox="1"/>
          <p:nvPr/>
        </p:nvSpPr>
        <p:spPr>
          <a:xfrm>
            <a:off x="952499" y="875903"/>
            <a:ext cx="10287001" cy="223965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شكلت الترجمة جسرا للتواصل مع الآخر والتّعرف عليه ووسيلتها في ذلك المصطلحات التي يعتبرها الدارسون مفاتيح العلوم والفنون وخلاصتها ورحيقها المختوم ، اذ أنّه لكلّ  مجال علمي مصطلحات خاصة به، وهي التي تمثل حصيلة الاشتغال فيه ، فتصبح أبجدية التواصل بين أبنائه ،تماما كما  حصل فيما يتعلق بالأدب الذي هو الآخر استطاع رواده بناء مسرد مصطلحي خاص بهم ميزوا فيه بين الأسلوب و الاستعارة و المجاز ...لكن الإشكال المطروح في هذا السياق لا يتعلق بعدد المصطلحات لكن بطريقة ترجمتها ونقلها إلى اللّغة العربية والتساؤل  الذي يضغط علينا في هذا السياق: </a:t>
            </a:r>
          </a:p>
        </p:txBody>
      </p:sp>
      <p:sp>
        <p:nvSpPr>
          <p:cNvPr id="9" name="ZoneTexte 8">
            <a:extLst>
              <a:ext uri="{FF2B5EF4-FFF2-40B4-BE49-F238E27FC236}">
                <a16:creationId xmlns:a16="http://schemas.microsoft.com/office/drawing/2014/main" id="{DFB8DDD9-966A-65E5-A912-13DA0AE3A353}"/>
              </a:ext>
            </a:extLst>
          </p:cNvPr>
          <p:cNvSpPr txBox="1"/>
          <p:nvPr/>
        </p:nvSpPr>
        <p:spPr>
          <a:xfrm>
            <a:off x="1909763" y="4602208"/>
            <a:ext cx="6115050" cy="428259"/>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lgn="just" rtl="1">
              <a:lnSpc>
                <a:spcPct val="107000"/>
              </a:lnSpc>
              <a:spcAft>
                <a:spcPts val="800"/>
              </a:spcAft>
              <a:defRPr sz="22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ما هي الآليات والتقنيات المعتمدة في ذلك؟ </a:t>
            </a:r>
          </a:p>
        </p:txBody>
      </p:sp>
      <p:sp>
        <p:nvSpPr>
          <p:cNvPr id="11" name="ZoneTexte 10">
            <a:extLst>
              <a:ext uri="{FF2B5EF4-FFF2-40B4-BE49-F238E27FC236}">
                <a16:creationId xmlns:a16="http://schemas.microsoft.com/office/drawing/2014/main" id="{78B249D4-9399-020F-C633-4572EE8EE8DA}"/>
              </a:ext>
            </a:extLst>
          </p:cNvPr>
          <p:cNvSpPr txBox="1"/>
          <p:nvPr/>
        </p:nvSpPr>
        <p:spPr>
          <a:xfrm>
            <a:off x="2524125" y="3742446"/>
            <a:ext cx="6115050" cy="42825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just" rtl="1">
              <a:lnSpc>
                <a:spcPct val="107000"/>
              </a:lnSpc>
              <a:spcAft>
                <a:spcPts val="800"/>
              </a:spcAft>
              <a:defRPr sz="22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كيف تمت ترجمة المصطلحات الأدبية إلى اللّغة العربية؟ </a:t>
            </a:r>
          </a:p>
        </p:txBody>
      </p:sp>
      <p:pic>
        <p:nvPicPr>
          <p:cNvPr id="12" name="Image 11">
            <a:extLst>
              <a:ext uri="{FF2B5EF4-FFF2-40B4-BE49-F238E27FC236}">
                <a16:creationId xmlns:a16="http://schemas.microsoft.com/office/drawing/2014/main" id="{A1EB3F87-2A9A-DA7A-6AA1-691EDE2A9D10}"/>
              </a:ext>
            </a:extLst>
          </p:cNvPr>
          <p:cNvPicPr>
            <a:picLocks noChangeAspect="1"/>
          </p:cNvPicPr>
          <p:nvPr/>
        </p:nvPicPr>
        <p:blipFill>
          <a:blip r:embed="rId2">
            <a:clrChange>
              <a:clrFrom>
                <a:srgbClr val="FFFFFF"/>
              </a:clrFrom>
              <a:clrTo>
                <a:srgbClr val="FFFFFF">
                  <a:alpha val="0"/>
                </a:srgbClr>
              </a:clrTo>
            </a:clrChange>
          </a:blip>
          <a:srcRect l="11228" t="6427" r="13448"/>
          <a:stretch>
            <a:fillRect/>
          </a:stretch>
        </p:blipFill>
        <p:spPr>
          <a:xfrm>
            <a:off x="8767762" y="3362174"/>
            <a:ext cx="2600325" cy="2908328"/>
          </a:xfrm>
          <a:prstGeom prst="rect">
            <a:avLst/>
          </a:prstGeom>
        </p:spPr>
      </p:pic>
    </p:spTree>
    <p:extLst>
      <p:ext uri="{BB962C8B-B14F-4D97-AF65-F5344CB8AC3E}">
        <p14:creationId xmlns:p14="http://schemas.microsoft.com/office/powerpoint/2010/main" val="5888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9FFBFEE0-B6C5-1A63-0F3C-9EB010E3BC2E}"/>
              </a:ext>
            </a:extLst>
          </p:cNvPr>
          <p:cNvSpPr txBox="1"/>
          <p:nvPr/>
        </p:nvSpPr>
        <p:spPr>
          <a:xfrm>
            <a:off x="5543550" y="1957822"/>
            <a:ext cx="5472113" cy="224779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2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إنّ البحث عن الإجابة لهذا التساؤل يمر حتما عبر محطة القراءة المقارنة والنقدية لهذه المصطلحات الأصلية في إطارها الأوّل، وبينها وبين المصطلحات في الإطار المترجم له، وهذا ما نسعى إلى معرفته في هذا الدرس من خلال اختيار نماذج </a:t>
            </a:r>
            <a:r>
              <a:rPr lang="ar-SA" dirty="0" err="1"/>
              <a:t>مصطلحاتية</a:t>
            </a:r>
            <a:r>
              <a:rPr lang="ar-SA" dirty="0"/>
              <a:t> من اللّغات الأجنبية المختلفة ومقارنتها وفق الترجمة الاصطلاحية النقدية المقارنة</a:t>
            </a:r>
            <a:r>
              <a:rPr lang="fr-FR" dirty="0"/>
              <a:t>.</a:t>
            </a:r>
          </a:p>
        </p:txBody>
      </p:sp>
      <p:pic>
        <p:nvPicPr>
          <p:cNvPr id="12" name="Image 11">
            <a:extLst>
              <a:ext uri="{FF2B5EF4-FFF2-40B4-BE49-F238E27FC236}">
                <a16:creationId xmlns:a16="http://schemas.microsoft.com/office/drawing/2014/main" id="{2ADEA0DC-73FC-6134-BEC9-FFBB0052769A}"/>
              </a:ext>
            </a:extLst>
          </p:cNvPr>
          <p:cNvPicPr>
            <a:picLocks noChangeAspect="1"/>
          </p:cNvPicPr>
          <p:nvPr/>
        </p:nvPicPr>
        <p:blipFill>
          <a:blip r:embed="rId2">
            <a:clrChange>
              <a:clrFrom>
                <a:srgbClr val="FFFFFF"/>
              </a:clrFrom>
              <a:clrTo>
                <a:srgbClr val="FFFFFF">
                  <a:alpha val="0"/>
                </a:srgbClr>
              </a:clrTo>
            </a:clrChange>
          </a:blip>
          <a:srcRect l="12598" t="8690" r="14160" b="11621"/>
          <a:stretch>
            <a:fillRect/>
          </a:stretch>
        </p:blipFill>
        <p:spPr>
          <a:xfrm>
            <a:off x="1314449" y="1197664"/>
            <a:ext cx="3795117" cy="4129087"/>
          </a:xfrm>
          <a:prstGeom prst="rect">
            <a:avLst/>
          </a:prstGeom>
        </p:spPr>
      </p:pic>
    </p:spTree>
    <p:extLst>
      <p:ext uri="{BB962C8B-B14F-4D97-AF65-F5344CB8AC3E}">
        <p14:creationId xmlns:p14="http://schemas.microsoft.com/office/powerpoint/2010/main" val="493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06C3DDCB-F33C-EEF8-31AA-2DF499E7BCAC}"/>
              </a:ext>
            </a:extLst>
          </p:cNvPr>
          <p:cNvSpPr txBox="1"/>
          <p:nvPr/>
        </p:nvSpPr>
        <p:spPr>
          <a:xfrm>
            <a:off x="806802" y="678920"/>
            <a:ext cx="7108474" cy="55001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2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t>لقد مست الترجمة كلّ العلوم والمعارف وفي كلّ الحضارات وعند كلّ الشّعوب وفي فترات تاريخية مختلفة من عمر الإنسانية جمعاء، حيث فتحت المجال واسعا لكلّ الشعوب من أجل الاستفادة من بعضها البعض في مجال المعرفة والتي أصبحت بفضل الترجمة إرثا إنسانيا مشتركا بينها. لقد تفضّل المترجمون ونقلوا علوما مختلفة وفنون لا تعد ولا تحصى. وقد شكّل الأدب منذ القدم الفضاء الأول وبامتياز في مجال الترجمة، ولا يمكن الادعاء القدرة والمعرفة على ملاحقة كلّ ما تمت ترجمته من نصوص أدبية ومصطلحات من الثقافات المختلفة </a:t>
            </a:r>
            <a:r>
              <a:rPr lang="ar-DZ" dirty="0" err="1"/>
              <a:t>قديمها</a:t>
            </a:r>
            <a:r>
              <a:rPr lang="ar-DZ" dirty="0"/>
              <a:t> وحديثها.  لقد سمحت لنا الترجمة بقراءة الأدب الإغريقي والروماني والهندي والفارسي والانكليزي والفرنسي والروسي والصيني والياباني وغير هذا مما أبدعه الكتاب من روائع...التي وجدناها دائما مقتبسة بقدر ما وجدناها مترجمة، وقبل أن تكون أمينة للمفردات والقواعد والتراكيب وكذلك أسلوب كلّ جملة للنص مهما كانت فيبغي أن تكون أوّلا أمينة لمن جعل نجاحها في بلدها الأصلي فيجب ترجمة القيمة الكاملة قبل الاهتمام بإرجاع القيمة الأدبية أو الشعرية ( إذا كان هناك خلاف في ترجمة هاتين القيمتين فنختار الأولى لا الثانية) ، سيقول قائل هل توجد مصطلحات أدبية متداولة بين الأدباء؟</a:t>
            </a:r>
          </a:p>
        </p:txBody>
      </p:sp>
      <p:pic>
        <p:nvPicPr>
          <p:cNvPr id="12" name="Image 11">
            <a:extLst>
              <a:ext uri="{FF2B5EF4-FFF2-40B4-BE49-F238E27FC236}">
                <a16:creationId xmlns:a16="http://schemas.microsoft.com/office/drawing/2014/main" id="{DE0C0A10-0EB3-4A8C-CAD4-411586A80FF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17153" t="8125" r="16389" b="14791"/>
          <a:stretch>
            <a:fillRect/>
          </a:stretch>
        </p:blipFill>
        <p:spPr>
          <a:xfrm>
            <a:off x="8043862" y="1491233"/>
            <a:ext cx="3341336" cy="3875533"/>
          </a:xfrm>
          <a:prstGeom prst="rect">
            <a:avLst/>
          </a:prstGeom>
        </p:spPr>
      </p:pic>
    </p:spTree>
    <p:extLst>
      <p:ext uri="{BB962C8B-B14F-4D97-AF65-F5344CB8AC3E}">
        <p14:creationId xmlns:p14="http://schemas.microsoft.com/office/powerpoint/2010/main" val="31267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A50BD4-6183-AAAE-0AE8-B71E8B0A7812}"/>
              </a:ext>
            </a:extLst>
          </p:cNvPr>
          <p:cNvSpPr txBox="1"/>
          <p:nvPr/>
        </p:nvSpPr>
        <p:spPr>
          <a:xfrm>
            <a:off x="6096000" y="989902"/>
            <a:ext cx="5219700" cy="487819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لا نقصد بالمصطلحات الأدبية أو الخاصة الادب   مصطلحات متداولة بين الادباء والكتاب، بل نقصد بها تلك التي يتواصل بها المختصون في الأدب يعني الدّارسين والنّقاد لهذا الأدب أو النوع الأدبي</a:t>
            </a:r>
          </a:p>
          <a:p>
            <a:r>
              <a:rPr lang="ar-SA" sz="2200" dirty="0"/>
              <a:t>كسائر اللّغات وردت إلى اللّغة العربية العديد من هذه المصطلحات إذ تجدر الإشارة إلى أنّ العديد من الأنواع او الاجناس الأدبية ليست عربية النشأة، اذ هي دخيلة على الثقافة العربية والمعروف عن اللّغة العربية على أنّها لغة رحبة الصدر استقبلت هذه المصطلحات وجعلتها جزءا منها، وان اختلفت وتضاربت طريقة تعامل  الباحثين العرب مع هذه المصطلحات إن لم نقل أنّها عقبة سنقول أنّها شكلّت في عديد الأحيان حجرة تعثر  للباحثين والمترجمين والنقاد  . كيف ولماذا؟</a:t>
            </a:r>
          </a:p>
        </p:txBody>
      </p:sp>
      <p:pic>
        <p:nvPicPr>
          <p:cNvPr id="4" name="Image 3">
            <a:extLst>
              <a:ext uri="{FF2B5EF4-FFF2-40B4-BE49-F238E27FC236}">
                <a16:creationId xmlns:a16="http://schemas.microsoft.com/office/drawing/2014/main" id="{6649A766-96BB-3A2D-AA49-11838C92E8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19699" y="2043113"/>
            <a:ext cx="5188970" cy="2771775"/>
          </a:xfrm>
          <a:prstGeom prst="rect">
            <a:avLst/>
          </a:prstGeom>
        </p:spPr>
      </p:pic>
    </p:spTree>
    <p:extLst>
      <p:ext uri="{BB962C8B-B14F-4D97-AF65-F5344CB8AC3E}">
        <p14:creationId xmlns:p14="http://schemas.microsoft.com/office/powerpoint/2010/main" val="6042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F1790A5-D7C1-373A-72D2-85D91BB37DFF}"/>
              </a:ext>
            </a:extLst>
          </p:cNvPr>
          <p:cNvSpPr txBox="1"/>
          <p:nvPr/>
        </p:nvSpPr>
        <p:spPr>
          <a:xfrm>
            <a:off x="876301" y="989902"/>
            <a:ext cx="5219699" cy="4878195"/>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ctr" rtl="1">
              <a:lnSpc>
                <a:spcPct val="107000"/>
              </a:lnSpc>
              <a:spcAft>
                <a:spcPts val="800"/>
              </a:spcAft>
              <a:defRPr sz="28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ar-SA" sz="2200" dirty="0"/>
              <a:t>لقد صغرت الارض وانكمشت دروبها ،وصارت المدارس الأدبية تشرق وتغرب لا نعرف لها قرارا ولا استقرارا ولقد شرقت  اصطلاحات وتعابير أدبية  وفدت من الغرب شأنها شأن سيل من الاصطلاحات العلمية والاجتماعية والفلسفية والاقتصادية" </a:t>
            </a:r>
          </a:p>
          <a:p>
            <a:pPr algn="just"/>
            <a:r>
              <a:rPr lang="ar-SA" sz="2200" dirty="0"/>
              <a:t> لقد شوشت وفرة المصطلحات والاصطلاحات على اللّغويين  العرب الذي تعاملوا معه بإيجاد عدة مقابلات للمصطلح الواحد أي عدم الاتفاق على تسمية المسمى باسم واحد أو العكس المسميات متعددة والتسمية واحدة  . إنّ هذا الوضع أزّم وضع اللّغة العربية في الدراسات الأدبية ، بل وأدى إلى اضطراب الدارس والباحث المختص  الذي بقي </a:t>
            </a:r>
            <a:r>
              <a:rPr lang="ar-SA" sz="2200" dirty="0" err="1"/>
              <a:t>يتارجح</a:t>
            </a:r>
            <a:r>
              <a:rPr lang="ar-SA" sz="2200" dirty="0"/>
              <a:t> بين المصطلحات والمفاهيم ، اما مفهوم  لعدة مصطلحات واما مصطلح لعدة مفاهيم</a:t>
            </a:r>
          </a:p>
        </p:txBody>
      </p:sp>
      <p:pic>
        <p:nvPicPr>
          <p:cNvPr id="5" name="Image 4">
            <a:extLst>
              <a:ext uri="{FF2B5EF4-FFF2-40B4-BE49-F238E27FC236}">
                <a16:creationId xmlns:a16="http://schemas.microsoft.com/office/drawing/2014/main" id="{9447BDF2-CBAE-2396-D48F-64A833441AED}"/>
              </a:ext>
            </a:extLst>
          </p:cNvPr>
          <p:cNvPicPr>
            <a:picLocks noChangeAspect="1"/>
          </p:cNvPicPr>
          <p:nvPr/>
        </p:nvPicPr>
        <p:blipFill>
          <a:blip r:embed="rId2"/>
          <a:srcRect l="11325" r="15983"/>
          <a:stretch>
            <a:fillRect/>
          </a:stretch>
        </p:blipFill>
        <p:spPr>
          <a:xfrm>
            <a:off x="6215856" y="2136799"/>
            <a:ext cx="5099843" cy="2584400"/>
          </a:xfrm>
          <a:prstGeom prst="rect">
            <a:avLst/>
          </a:prstGeom>
        </p:spPr>
      </p:pic>
    </p:spTree>
    <p:extLst>
      <p:ext uri="{BB962C8B-B14F-4D97-AF65-F5344CB8AC3E}">
        <p14:creationId xmlns:p14="http://schemas.microsoft.com/office/powerpoint/2010/main" val="23028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C773EBB-A90E-4D64-BF71-EFCC9A9AA09F}"/>
              </a:ext>
            </a:extLst>
          </p:cNvPr>
          <p:cNvSpPr txBox="1"/>
          <p:nvPr/>
        </p:nvSpPr>
        <p:spPr>
          <a:xfrm>
            <a:off x="6700838" y="1618921"/>
            <a:ext cx="4593428" cy="3620158"/>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r"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ar-DZ" dirty="0"/>
              <a:t>ان الحديث عن ترجمة المصطلحات الأدبية بحقولها وفنونها المختلفة من شعر ونثر ومسرح... حديث يطول لأهميته  لذلك مازال الدارسون باختلاف مشاربهم يسعون ويعملون جاهدين على انشاء واعداد وترجمة المعاجم الخاصة بالمصطلحات الأدبية رغبة منهم في تسهيل المأمورية على الدارس العربي مجنبين اياه </a:t>
            </a:r>
            <a:r>
              <a:rPr lang="ar-DZ" dirty="0" err="1"/>
              <a:t>مطبة</a:t>
            </a:r>
            <a:r>
              <a:rPr lang="ar-DZ" dirty="0"/>
              <a:t> التخبط في فوضى المصطلحات أو انعدامها في اللغة العربية.</a:t>
            </a:r>
          </a:p>
        </p:txBody>
      </p:sp>
      <p:pic>
        <p:nvPicPr>
          <p:cNvPr id="12" name="Image 11">
            <a:extLst>
              <a:ext uri="{FF2B5EF4-FFF2-40B4-BE49-F238E27FC236}">
                <a16:creationId xmlns:a16="http://schemas.microsoft.com/office/drawing/2014/main" id="{91D752C5-CDB2-7434-D19B-D4855F3F61AE}"/>
              </a:ext>
            </a:extLst>
          </p:cNvPr>
          <p:cNvPicPr>
            <a:picLocks noChangeAspect="1"/>
          </p:cNvPicPr>
          <p:nvPr/>
        </p:nvPicPr>
        <p:blipFill>
          <a:blip r:embed="rId2"/>
          <a:stretch>
            <a:fillRect/>
          </a:stretch>
        </p:blipFill>
        <p:spPr>
          <a:xfrm>
            <a:off x="897734" y="2049828"/>
            <a:ext cx="5667375" cy="3179397"/>
          </a:xfrm>
          <a:prstGeom prst="rect">
            <a:avLst/>
          </a:prstGeom>
        </p:spPr>
      </p:pic>
    </p:spTree>
    <p:extLst>
      <p:ext uri="{BB962C8B-B14F-4D97-AF65-F5344CB8AC3E}">
        <p14:creationId xmlns:p14="http://schemas.microsoft.com/office/powerpoint/2010/main" val="20787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A3F6293-A763-53FF-AFCD-521F55E6F33A}"/>
              </a:ext>
            </a:extLst>
          </p:cNvPr>
          <p:cNvSpPr txBox="1"/>
          <p:nvPr/>
        </p:nvSpPr>
        <p:spPr>
          <a:xfrm>
            <a:off x="1138237" y="688860"/>
            <a:ext cx="9915525" cy="4680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ونورد في المسرد التالي بعض المصطلحات وكيف تمت ترجمتها في معاجم الأدبية</a:t>
            </a:r>
            <a:r>
              <a:rPr lang="ar-DZ" dirty="0"/>
              <a:t>: </a:t>
            </a:r>
            <a:endParaRPr lang="fr-FR" dirty="0"/>
          </a:p>
        </p:txBody>
      </p:sp>
      <p:graphicFrame>
        <p:nvGraphicFramePr>
          <p:cNvPr id="3" name="Tableau 2">
            <a:extLst>
              <a:ext uri="{FF2B5EF4-FFF2-40B4-BE49-F238E27FC236}">
                <a16:creationId xmlns:a16="http://schemas.microsoft.com/office/drawing/2014/main" id="{4E65C960-F987-5DA4-8362-0FD2339FA69F}"/>
              </a:ext>
            </a:extLst>
          </p:cNvPr>
          <p:cNvGraphicFramePr>
            <a:graphicFrameLocks noGrp="1"/>
          </p:cNvGraphicFramePr>
          <p:nvPr>
            <p:extLst>
              <p:ext uri="{D42A27DB-BD31-4B8C-83A1-F6EECF244321}">
                <p14:modId xmlns:p14="http://schemas.microsoft.com/office/powerpoint/2010/main" val="1246922425"/>
              </p:ext>
            </p:extLst>
          </p:nvPr>
        </p:nvGraphicFramePr>
        <p:xfrm>
          <a:off x="3986214" y="1177689"/>
          <a:ext cx="6429374" cy="5029200"/>
        </p:xfrm>
        <a:graphic>
          <a:graphicData uri="http://schemas.openxmlformats.org/drawingml/2006/table">
            <a:tbl>
              <a:tblPr firstRow="1" bandRow="1">
                <a:tableStyleId>{B301B821-A1FF-4177-AEE7-76D212191A09}</a:tableStyleId>
              </a:tblPr>
              <a:tblGrid>
                <a:gridCol w="3214687">
                  <a:extLst>
                    <a:ext uri="{9D8B030D-6E8A-4147-A177-3AD203B41FA5}">
                      <a16:colId xmlns:a16="http://schemas.microsoft.com/office/drawing/2014/main" val="3172323439"/>
                    </a:ext>
                  </a:extLst>
                </a:gridCol>
                <a:gridCol w="3214687">
                  <a:extLst>
                    <a:ext uri="{9D8B030D-6E8A-4147-A177-3AD203B41FA5}">
                      <a16:colId xmlns:a16="http://schemas.microsoft.com/office/drawing/2014/main" val="3878556743"/>
                    </a:ext>
                  </a:extLst>
                </a:gridCol>
              </a:tblGrid>
              <a:tr h="370840">
                <a:tc>
                  <a:txBody>
                    <a:bodyPr/>
                    <a:lstStyle/>
                    <a:p>
                      <a:pPr algn="r"/>
                      <a:r>
                        <a:rPr lang="ar-SA" sz="2400" b="1" dirty="0">
                          <a:solidFill>
                            <a:schemeClr val="bg2"/>
                          </a:solidFill>
                          <a:cs typeface="+mj-cs"/>
                        </a:rPr>
                        <a:t>المصطلح باللغة الفرنسية</a:t>
                      </a:r>
                      <a:endParaRPr lang="fr-FR" sz="2400" b="1" dirty="0">
                        <a:solidFill>
                          <a:schemeClr val="bg2"/>
                        </a:solidFill>
                        <a:latin typeface="Times New Roman" panose="02020603050405020304" pitchFamily="18"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2"/>
                          </a:solidFill>
                          <a:cs typeface="+mj-cs"/>
                        </a:rPr>
                        <a:t>المصطلح باللغة العربية</a:t>
                      </a:r>
                      <a:endParaRPr lang="fr-FR" sz="2400" b="1" dirty="0">
                        <a:solidFill>
                          <a:schemeClr val="bg2"/>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1156710868"/>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littérature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الآداب</a:t>
                      </a:r>
                      <a:r>
                        <a:rPr lang="fr-FR" sz="2400" b="1" dirty="0">
                          <a:solidFill>
                            <a:schemeClr val="bg1"/>
                          </a:solidFill>
                          <a:effectLst/>
                          <a:cs typeface="+mj-cs"/>
                        </a:rPr>
                        <a:t>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285721161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Les genres littéraires</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الأنواع الأدبية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4161839189"/>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Le champ littéraire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الحقل الأدبي</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566780276"/>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Le champ sémantique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algn="r"/>
                      <a:r>
                        <a:rPr lang="ar-SA" sz="2400" b="1" dirty="0">
                          <a:solidFill>
                            <a:schemeClr val="bg1"/>
                          </a:solidFill>
                          <a:effectLst/>
                          <a:cs typeface="+mj-cs"/>
                        </a:rPr>
                        <a:t>الحقل </a:t>
                      </a:r>
                      <a:r>
                        <a:rPr lang="ar-SA" sz="2400" b="1" dirty="0" err="1">
                          <a:solidFill>
                            <a:schemeClr val="bg1"/>
                          </a:solidFill>
                          <a:effectLst/>
                          <a:cs typeface="+mj-cs"/>
                        </a:rPr>
                        <a:t>السميائي</a:t>
                      </a:r>
                      <a:endParaRPr lang="fr-FR" sz="2400" b="1" dirty="0">
                        <a:solidFill>
                          <a:schemeClr val="bg1"/>
                        </a:solidFill>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306898202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Le discours</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الخطاب</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217074416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Le roman</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الرواية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4165723103"/>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narration</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السرد</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4151993784"/>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complication</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العقدة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3868068435"/>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trame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2400" b="1" dirty="0">
                          <a:solidFill>
                            <a:schemeClr val="bg1"/>
                          </a:solidFill>
                          <a:effectLst/>
                          <a:cs typeface="+mj-cs"/>
                        </a:rPr>
                        <a:t> </a:t>
                      </a:r>
                      <a:r>
                        <a:rPr lang="ar-SA" sz="2400" b="1" dirty="0">
                          <a:solidFill>
                            <a:schemeClr val="bg1"/>
                          </a:solidFill>
                          <a:effectLst/>
                          <a:cs typeface="+mj-cs"/>
                        </a:rPr>
                        <a:t>الحبكة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2536924236"/>
                  </a:ext>
                </a:extLst>
              </a:tr>
              <a:tr h="370840">
                <a:tc>
                  <a:txBody>
                    <a:bodyPr/>
                    <a:lstStyle/>
                    <a:p>
                      <a:r>
                        <a:rPr lang="fr-FR" sz="2200" b="1" dirty="0">
                          <a:solidFill>
                            <a:schemeClr val="bg1"/>
                          </a:solidFill>
                          <a:latin typeface="Arial" panose="020B0604020202020204" pitchFamily="34" charset="0"/>
                          <a:cs typeface="Arial" panose="020B0604020202020204" pitchFamily="34" charset="0"/>
                        </a:rPr>
                        <a:t> la rime </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2400" b="1" dirty="0">
                          <a:solidFill>
                            <a:schemeClr val="bg1"/>
                          </a:solidFill>
                          <a:effectLst/>
                          <a:latin typeface="Calibri" panose="020F0502020204030204" pitchFamily="34" charset="0"/>
                          <a:ea typeface="Calibri" panose="020F0502020204030204" pitchFamily="34" charset="0"/>
                          <a:cs typeface="+mj-cs"/>
                        </a:rPr>
                        <a:t>القافية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2468337522"/>
                  </a:ext>
                </a:extLst>
              </a:tr>
            </a:tbl>
          </a:graphicData>
        </a:graphic>
      </p:graphicFrame>
      <p:pic>
        <p:nvPicPr>
          <p:cNvPr id="5" name="Image 4">
            <a:extLst>
              <a:ext uri="{FF2B5EF4-FFF2-40B4-BE49-F238E27FC236}">
                <a16:creationId xmlns:a16="http://schemas.microsoft.com/office/drawing/2014/main" id="{8B2B595C-3132-F077-F036-776B70CA5E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38236" y="2292465"/>
            <a:ext cx="2647951" cy="2647951"/>
          </a:xfrm>
          <a:prstGeom prst="rect">
            <a:avLst/>
          </a:prstGeom>
        </p:spPr>
      </p:pic>
    </p:spTree>
    <p:extLst>
      <p:ext uri="{BB962C8B-B14F-4D97-AF65-F5344CB8AC3E}">
        <p14:creationId xmlns:p14="http://schemas.microsoft.com/office/powerpoint/2010/main" val="281906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C9DA0D8-265D-BEEA-554B-227F0A5DCC78}"/>
              </a:ext>
            </a:extLst>
          </p:cNvPr>
          <p:cNvSpPr txBox="1"/>
          <p:nvPr/>
        </p:nvSpPr>
        <p:spPr>
          <a:xfrm>
            <a:off x="985838" y="1379010"/>
            <a:ext cx="10387012" cy="4893647"/>
          </a:xfrm>
          <a:prstGeom prst="rect">
            <a:avLst/>
          </a:prstGeom>
          <a:noFill/>
        </p:spPr>
        <p:txBody>
          <a:bodyPr wrap="square">
            <a:spAutoFit/>
          </a:bodyPr>
          <a:lstStyle/>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يوسف وغليسي –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إشكالية المصطلح في الخطاب النقدي العربي الجديد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الدار العربية للعلوم ناشرون – منشورات الاختلاف – بيروت – لبنان 2020</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شحادة الخوري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 دراسات في الترجمة والمصطلح والتعريب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دار طلاس للطباعة و النشر   - دمشق 1989</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محمد النويري،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المصطلح اللساني النقدي بين واقع العلم وهواجسه توحيد المصطلح</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مجلة علامات، عدد خاص-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م.س</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خالد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اليعبوبي</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المصطلحية و واقع العمل المصطلحي بالوطن العربي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دار ما بعد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الحذاثة</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–فاس – المغرب -2004</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عزت محمد جاد :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نظرية المصطلح النقدي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الهيئة المصرية العامة للكتاب :2002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r" rtl="1">
              <a:buFont typeface="Wingdings" panose="05000000000000000000" pitchFamily="2" charset="2"/>
              <a:buChar char="q"/>
            </a:pP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الترجمة والتواصل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محمد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الديداوي</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 المركز الثقافي العربي – 2000 -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عبد السلام مسدي </a:t>
            </a:r>
            <a:r>
              <a:rPr lang="ar-SA"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قاموس اللسانيات عربي فرنسي، فرنسي عربي مع مقدمة في علم المصطلح </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د.عبد السلام </a:t>
            </a:r>
            <a:r>
              <a:rPr lang="ar-SA"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المسدي</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 الدار العربية للكتاب- 1984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ادوارد مرقص – </a:t>
            </a:r>
            <a:r>
              <a:rPr lang="ar-SA"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في التعريب</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مطبعة كومين – </a:t>
            </a:r>
            <a:r>
              <a:rPr lang="ar-SA"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الاذقية</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p:txBody>
      </p:sp>
      <p:sp>
        <p:nvSpPr>
          <p:cNvPr id="4" name="ZoneTexte 3">
            <a:extLst>
              <a:ext uri="{FF2B5EF4-FFF2-40B4-BE49-F238E27FC236}">
                <a16:creationId xmlns:a16="http://schemas.microsoft.com/office/drawing/2014/main" id="{C5A16486-12D4-68CF-D6DD-5C24D9182F7C}"/>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قائمة المصادر و المراجع</a:t>
            </a:r>
          </a:p>
        </p:txBody>
      </p:sp>
      <p:cxnSp>
        <p:nvCxnSpPr>
          <p:cNvPr id="5" name="Connecteur droit 4">
            <a:extLst>
              <a:ext uri="{FF2B5EF4-FFF2-40B4-BE49-F238E27FC236}">
                <a16:creationId xmlns:a16="http://schemas.microsoft.com/office/drawing/2014/main" id="{EBEF783E-55D4-FAD1-840F-BF11155A0C51}"/>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40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115</TotalTime>
  <Words>865</Words>
  <Application>Microsoft Office PowerPoint</Application>
  <PresentationFormat>Grand écran</PresentationFormat>
  <Paragraphs>53</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Garamond</vt:lpstr>
      <vt:lpstr>Times New Roman</vt:lpstr>
      <vt:lpstr>Wingdings</vt: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HP</cp:lastModifiedBy>
  <cp:revision>21</cp:revision>
  <dcterms:created xsi:type="dcterms:W3CDTF">2025-11-12T10:07:27Z</dcterms:created>
  <dcterms:modified xsi:type="dcterms:W3CDTF">2025-12-07T21:39:39Z</dcterms:modified>
</cp:coreProperties>
</file>