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9" r:id="rId3"/>
    <p:sldId id="261" r:id="rId4"/>
    <p:sldId id="264" r:id="rId5"/>
    <p:sldId id="267" r:id="rId6"/>
    <p:sldId id="268" r:id="rId7"/>
    <p:sldId id="271" r:id="rId8"/>
    <p:sldId id="272" r:id="rId9"/>
    <p:sldId id="273" r:id="rId10"/>
    <p:sldId id="274"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C1C79-0E0B-4213-8146-5F1C1B9159C6}" type="datetimeFigureOut">
              <a:rPr lang="fr-FR" smtClean="0"/>
              <a:t>14/12/2025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29DAF-DA29-4116-8FBF-1A2BFA0EB9C6}" type="slidenum">
              <a:rPr lang="fr-FR" smtClean="0"/>
              <a:t>‹N°›</a:t>
            </a:fld>
            <a:endParaRPr lang="fr-FR"/>
          </a:p>
        </p:txBody>
      </p:sp>
    </p:spTree>
    <p:extLst>
      <p:ext uri="{BB962C8B-B14F-4D97-AF65-F5344CB8AC3E}">
        <p14:creationId xmlns:p14="http://schemas.microsoft.com/office/powerpoint/2010/main" val="146738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E120D25-75D7-4121-B5DD-79E4099BD99A}" type="datetimeFigureOut">
              <a:rPr lang="fr-FR" smtClean="0"/>
              <a:t>14/12/2025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EC399EAE-37AE-426E-975F-8B2B929B638A}"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36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14/12/2025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416305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14/12/2025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58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14/12/2025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10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14/12/2025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12930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14/12/2025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18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14/12/2025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11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14/12/2025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480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14/12/2025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0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14/12/2025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2427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14/12/2025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45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120D25-75D7-4121-B5DD-79E4099BD99A}" type="datetimeFigureOut">
              <a:rPr lang="fr-FR" smtClean="0"/>
              <a:t>14/12/2025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86426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120D25-75D7-4121-B5DD-79E4099BD99A}" type="datetimeFigureOut">
              <a:rPr lang="fr-FR" smtClean="0"/>
              <a:t>14/12/2025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399EAE-37AE-426E-975F-8B2B929B638A}"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59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120D25-75D7-4121-B5DD-79E4099BD99A}" type="datetimeFigureOut">
              <a:rPr lang="fr-FR" smtClean="0"/>
              <a:t>14/12/2025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23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20D25-75D7-4121-B5DD-79E4099BD99A}" type="datetimeFigureOut">
              <a:rPr lang="fr-FR" smtClean="0"/>
              <a:t>14/12/2025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181801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14/12/2025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37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14/12/2025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48033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20D25-75D7-4121-B5DD-79E4099BD99A}" type="datetimeFigureOut">
              <a:rPr lang="fr-FR" smtClean="0"/>
              <a:t>14/12/2025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399EAE-37AE-426E-975F-8B2B929B638A}" type="slidenum">
              <a:rPr lang="fr-FR" smtClean="0"/>
              <a:t>‹N°›</a:t>
            </a:fld>
            <a:endParaRPr lang="fr-FR"/>
          </a:p>
        </p:txBody>
      </p:sp>
    </p:spTree>
    <p:extLst>
      <p:ext uri="{BB962C8B-B14F-4D97-AF65-F5344CB8AC3E}">
        <p14:creationId xmlns:p14="http://schemas.microsoft.com/office/powerpoint/2010/main" val="2868239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C0B18A6-98C6-F1D8-DE5A-BE36686C67BB}"/>
              </a:ext>
            </a:extLst>
          </p:cNvPr>
          <p:cNvSpPr txBox="1"/>
          <p:nvPr/>
        </p:nvSpPr>
        <p:spPr>
          <a:xfrm>
            <a:off x="3539370" y="4779147"/>
            <a:ext cx="5014913" cy="1446550"/>
          </a:xfrm>
          <a:prstGeom prst="rect">
            <a:avLst/>
          </a:prstGeom>
          <a:noFill/>
        </p:spPr>
        <p:txBody>
          <a:bodyPr wrap="square">
            <a:spAutoFit/>
          </a:bodyPr>
          <a:lstStyle/>
          <a:p>
            <a:pPr algn="ctr"/>
            <a:r>
              <a:rPr lang="ar-DZ" sz="2200" b="1" dirty="0">
                <a:solidFill>
                  <a:schemeClr val="bg1"/>
                </a:solidFill>
              </a:rPr>
              <a:t>الأستاذ المسؤول عن المادة :</a:t>
            </a:r>
            <a:endParaRPr lang="fr-FR" sz="2200" b="1" dirty="0">
              <a:solidFill>
                <a:schemeClr val="bg1"/>
              </a:solidFill>
            </a:endParaRPr>
          </a:p>
          <a:p>
            <a:pPr algn="ctr"/>
            <a:r>
              <a:rPr lang="ar-DZ" sz="2200" b="1" dirty="0">
                <a:solidFill>
                  <a:schemeClr val="bg1"/>
                </a:solidFill>
              </a:rPr>
              <a:t> د. سعيدي منال وسام أستاذة محاضرة ’أ‘</a:t>
            </a:r>
          </a:p>
          <a:p>
            <a:pPr algn="ctr"/>
            <a:r>
              <a:rPr lang="ar-DZ" sz="2200" b="1" dirty="0">
                <a:solidFill>
                  <a:schemeClr val="bg1"/>
                </a:solidFill>
              </a:rPr>
              <a:t>السداسي : الخامس</a:t>
            </a:r>
          </a:p>
          <a:p>
            <a:pPr algn="ctr"/>
            <a:r>
              <a:rPr lang="ar-DZ" sz="2200" b="1" dirty="0">
                <a:solidFill>
                  <a:schemeClr val="bg1"/>
                </a:solidFill>
              </a:rPr>
              <a:t>الليسانس : لسانيات تطبيقية</a:t>
            </a:r>
          </a:p>
        </p:txBody>
      </p:sp>
      <p:sp>
        <p:nvSpPr>
          <p:cNvPr id="5" name="ZoneTexte 4">
            <a:extLst>
              <a:ext uri="{FF2B5EF4-FFF2-40B4-BE49-F238E27FC236}">
                <a16:creationId xmlns:a16="http://schemas.microsoft.com/office/drawing/2014/main" id="{6CBC0705-801D-5460-A183-2594B3D91F37}"/>
              </a:ext>
            </a:extLst>
          </p:cNvPr>
          <p:cNvSpPr txBox="1"/>
          <p:nvPr/>
        </p:nvSpPr>
        <p:spPr>
          <a:xfrm>
            <a:off x="4210050" y="2296474"/>
            <a:ext cx="3771899" cy="430887"/>
          </a:xfrm>
          <a:prstGeom prst="rect">
            <a:avLst/>
          </a:prstGeom>
          <a:noFill/>
        </p:spPr>
        <p:txBody>
          <a:bodyPr wrap="square">
            <a:spAutoFit/>
          </a:bodyPr>
          <a:lstStyle>
            <a:defPPr>
              <a:defRPr lang="en-US"/>
            </a:defPPr>
            <a:lvl1pPr algn="ctr">
              <a:defRPr sz="2200" b="1">
                <a:cs typeface="+mj-cs"/>
              </a:defRPr>
            </a:lvl1pPr>
          </a:lstStyle>
          <a:p>
            <a:r>
              <a:rPr lang="ar-DZ" dirty="0">
                <a:solidFill>
                  <a:schemeClr val="bg1"/>
                </a:solidFill>
                <a:cs typeface="+mn-cs"/>
              </a:rPr>
              <a:t>المادة : ترجمة المصطلحات اللغوية</a:t>
            </a:r>
          </a:p>
        </p:txBody>
      </p:sp>
      <p:sp>
        <p:nvSpPr>
          <p:cNvPr id="6" name="ZoneTexte 5">
            <a:extLst>
              <a:ext uri="{FF2B5EF4-FFF2-40B4-BE49-F238E27FC236}">
                <a16:creationId xmlns:a16="http://schemas.microsoft.com/office/drawing/2014/main" id="{E9CA7F73-7DB8-E1DA-A7B1-249680BB94C8}"/>
              </a:ext>
            </a:extLst>
          </p:cNvPr>
          <p:cNvSpPr txBox="1"/>
          <p:nvPr/>
        </p:nvSpPr>
        <p:spPr>
          <a:xfrm>
            <a:off x="2373919" y="632303"/>
            <a:ext cx="7036594" cy="1569660"/>
          </a:xfrm>
          <a:prstGeom prst="rect">
            <a:avLst/>
          </a:prstGeom>
          <a:noFill/>
        </p:spPr>
        <p:txBody>
          <a:bodyPr wrap="square">
            <a:spAutoFit/>
          </a:bodyPr>
          <a:lstStyle/>
          <a:p>
            <a:pPr algn="ctr"/>
            <a:r>
              <a:rPr lang="ar-DZ" sz="2400" dirty="0">
                <a:solidFill>
                  <a:schemeClr val="bg1"/>
                </a:solidFill>
              </a:rPr>
              <a:t>الجمــــــهورية الجــــزائرية الديــــــــــــمقراطية الشـــــــــــعبية</a:t>
            </a:r>
          </a:p>
          <a:p>
            <a:pPr algn="ctr"/>
            <a:r>
              <a:rPr lang="ar-DZ" sz="2400" dirty="0">
                <a:solidFill>
                  <a:schemeClr val="bg1"/>
                </a:solidFill>
              </a:rPr>
              <a:t>       وزارة التعليـــم العــــــــالي والبحـــــــــث العلـــــــــمي</a:t>
            </a:r>
          </a:p>
          <a:p>
            <a:pPr algn="ctr"/>
            <a:r>
              <a:rPr lang="ar-DZ" sz="2400" dirty="0">
                <a:solidFill>
                  <a:schemeClr val="bg1"/>
                </a:solidFill>
              </a:rPr>
              <a:t>جامعـــــة أبــــــي بـــــكر بلقـــــــــايد تلمســـــان</a:t>
            </a:r>
          </a:p>
          <a:p>
            <a:pPr algn="ctr"/>
            <a:r>
              <a:rPr lang="ar-DZ" sz="2400" dirty="0">
                <a:solidFill>
                  <a:schemeClr val="bg1"/>
                </a:solidFill>
              </a:rPr>
              <a:t>كليــــــة الآداب واللغــــــــــات</a:t>
            </a:r>
          </a:p>
        </p:txBody>
      </p:sp>
      <p:pic>
        <p:nvPicPr>
          <p:cNvPr id="7" name="Picture 10">
            <a:extLst>
              <a:ext uri="{FF2B5EF4-FFF2-40B4-BE49-F238E27FC236}">
                <a16:creationId xmlns:a16="http://schemas.microsoft.com/office/drawing/2014/main" id="{0774051A-4499-C1B7-C8F4-F5960BB05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548" y="593702"/>
            <a:ext cx="1024781" cy="1407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1246BE44-ECE3-32D4-8F8C-1B7FF4E21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04" y="688414"/>
            <a:ext cx="1024781" cy="140764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8A0EAC2-F81F-640C-545A-0C1B6A4255AA}"/>
              </a:ext>
            </a:extLst>
          </p:cNvPr>
          <p:cNvSpPr txBox="1"/>
          <p:nvPr/>
        </p:nvSpPr>
        <p:spPr>
          <a:xfrm>
            <a:off x="779959" y="3635259"/>
            <a:ext cx="10533733" cy="8925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sz="62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5200" dirty="0">
                <a:solidFill>
                  <a:srgbClr val="C00000"/>
                </a:solidFill>
                <a:cs typeface="+mn-cs"/>
              </a:rPr>
              <a:t>إشكالية ترجمة المصطلح الدلالي إلى اللغة العربية</a:t>
            </a:r>
            <a:endParaRPr lang="fr-FR" sz="5200" dirty="0">
              <a:solidFill>
                <a:srgbClr val="C00000"/>
              </a:solidFill>
              <a:cs typeface="+mn-cs"/>
            </a:endParaRPr>
          </a:p>
        </p:txBody>
      </p:sp>
      <p:sp>
        <p:nvSpPr>
          <p:cNvPr id="10" name="ZoneTexte 9">
            <a:extLst>
              <a:ext uri="{FF2B5EF4-FFF2-40B4-BE49-F238E27FC236}">
                <a16:creationId xmlns:a16="http://schemas.microsoft.com/office/drawing/2014/main" id="{E473AF64-606A-8F7C-9E30-7DCF49A8F1E3}"/>
              </a:ext>
            </a:extLst>
          </p:cNvPr>
          <p:cNvSpPr txBox="1"/>
          <p:nvPr/>
        </p:nvSpPr>
        <p:spPr>
          <a:xfrm>
            <a:off x="2372899" y="2953036"/>
            <a:ext cx="7037614" cy="430887"/>
          </a:xfrm>
          <a:prstGeom prst="rect">
            <a:avLst/>
          </a:prstGeom>
          <a:noFill/>
        </p:spPr>
        <p:txBody>
          <a:bodyPr wrap="square">
            <a:spAutoFit/>
          </a:bodyPr>
          <a:lstStyle>
            <a:defPPr>
              <a:defRPr lang="en-US"/>
            </a:defPPr>
            <a:lvl1pPr algn="ctr">
              <a:defRPr sz="2200" b="1">
                <a:cs typeface="+mj-cs"/>
              </a:defRPr>
            </a:lvl1pPr>
          </a:lstStyle>
          <a:p>
            <a:r>
              <a:rPr lang="ar-DZ" u="sng" dirty="0">
                <a:solidFill>
                  <a:schemeClr val="bg1"/>
                </a:solidFill>
                <a:cs typeface="+mn-cs"/>
              </a:rPr>
              <a:t>الدرس التاسع :</a:t>
            </a:r>
            <a:endParaRPr lang="fr-FR" u="sng" dirty="0">
              <a:solidFill>
                <a:schemeClr val="bg1"/>
              </a:solidFill>
              <a:cs typeface="+mn-cs"/>
            </a:endParaRPr>
          </a:p>
        </p:txBody>
      </p:sp>
    </p:spTree>
    <p:extLst>
      <p:ext uri="{BB962C8B-B14F-4D97-AF65-F5344CB8AC3E}">
        <p14:creationId xmlns:p14="http://schemas.microsoft.com/office/powerpoint/2010/main" val="64639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31576-C80E-BDC5-F51F-3BA5155B63E4}"/>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24A8C611-4A3A-0742-BE02-417731CDB2CF}"/>
              </a:ext>
            </a:extLst>
          </p:cNvPr>
          <p:cNvSpPr txBox="1"/>
          <p:nvPr/>
        </p:nvSpPr>
        <p:spPr>
          <a:xfrm>
            <a:off x="1428750" y="636115"/>
            <a:ext cx="9334500"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خاتمة</a:t>
            </a:r>
          </a:p>
        </p:txBody>
      </p:sp>
      <p:cxnSp>
        <p:nvCxnSpPr>
          <p:cNvPr id="5" name="Connecteur droit 4">
            <a:extLst>
              <a:ext uri="{FF2B5EF4-FFF2-40B4-BE49-F238E27FC236}">
                <a16:creationId xmlns:a16="http://schemas.microsoft.com/office/drawing/2014/main" id="{579D371F-6936-C595-5D0D-8D5E0E1C8FFF}"/>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F1AC6B8C-F61B-ED65-6CA4-68BC53B423C2}"/>
              </a:ext>
            </a:extLst>
          </p:cNvPr>
          <p:cNvSpPr txBox="1"/>
          <p:nvPr/>
        </p:nvSpPr>
        <p:spPr>
          <a:xfrm>
            <a:off x="1045481" y="2085939"/>
            <a:ext cx="10101038" cy="254608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إن ترجمة المصطلح الدلالي ليست عملية لغوية فحسب، بل هي ممارسة وعملية معرفية ثقافية تتطلّب وعيًا نظريًا عميقًا بالمفهوم بالخلفيات الفكرية والمنظومة والمدارس اللسانية التي ينتمي إليها. كما تبرز الحاجة الملحّة إلى توحيد الجهود بين الباحثين والمترجمين والمجامع اللغوية، من أجل بناء مصطلح دلالي عربي دقيق، موحّد، وقادر على استيعاب التطور العلمي الحديث</a:t>
            </a:r>
            <a:r>
              <a:rPr lang="fr-FR" dirty="0"/>
              <a:t>.</a:t>
            </a:r>
          </a:p>
          <a:p>
            <a:r>
              <a:rPr lang="ar-SA" dirty="0"/>
              <a:t>ونجاح المترجم في هذا المجال مرهون بقدرته على الاختيار الواعي للمصطلح المناسب، ومقارنته بما هو شائع ومعتمد في اللسانيات العربية</a:t>
            </a:r>
            <a:r>
              <a:rPr lang="ar-DZ" dirty="0"/>
              <a:t>. </a:t>
            </a:r>
            <a:endParaRPr lang="fr-FR" dirty="0"/>
          </a:p>
        </p:txBody>
      </p:sp>
    </p:spTree>
    <p:extLst>
      <p:ext uri="{BB962C8B-B14F-4D97-AF65-F5344CB8AC3E}">
        <p14:creationId xmlns:p14="http://schemas.microsoft.com/office/powerpoint/2010/main" val="32769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3F6293-A763-53FF-AFCD-521F55E6F33A}"/>
              </a:ext>
            </a:extLst>
          </p:cNvPr>
          <p:cNvSpPr txBox="1"/>
          <p:nvPr/>
        </p:nvSpPr>
        <p:spPr>
          <a:xfrm>
            <a:off x="1138237" y="888885"/>
            <a:ext cx="9915525" cy="4680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آخر ما نختم هذه المحاضرة هو مسرد  مصطلحي لاهم المصطلحات التي تطرقنا لها في المحاضرة</a:t>
            </a:r>
            <a:r>
              <a:rPr lang="fr-FR" dirty="0"/>
              <a:t>  </a:t>
            </a:r>
            <a:r>
              <a:rPr lang="ar-DZ" dirty="0"/>
              <a:t> : </a:t>
            </a:r>
            <a:endParaRPr lang="fr-FR" dirty="0"/>
          </a:p>
        </p:txBody>
      </p:sp>
      <p:graphicFrame>
        <p:nvGraphicFramePr>
          <p:cNvPr id="3" name="Tableau 2">
            <a:extLst>
              <a:ext uri="{FF2B5EF4-FFF2-40B4-BE49-F238E27FC236}">
                <a16:creationId xmlns:a16="http://schemas.microsoft.com/office/drawing/2014/main" id="{4E65C960-F987-5DA4-8362-0FD2339FA69F}"/>
              </a:ext>
            </a:extLst>
          </p:cNvPr>
          <p:cNvGraphicFramePr>
            <a:graphicFrameLocks noGrp="1"/>
          </p:cNvGraphicFramePr>
          <p:nvPr>
            <p:extLst>
              <p:ext uri="{D42A27DB-BD31-4B8C-83A1-F6EECF244321}">
                <p14:modId xmlns:p14="http://schemas.microsoft.com/office/powerpoint/2010/main" val="2680117316"/>
              </p:ext>
            </p:extLst>
          </p:nvPr>
        </p:nvGraphicFramePr>
        <p:xfrm>
          <a:off x="4129089" y="2182927"/>
          <a:ext cx="6429374" cy="2286000"/>
        </p:xfrm>
        <a:graphic>
          <a:graphicData uri="http://schemas.openxmlformats.org/drawingml/2006/table">
            <a:tbl>
              <a:tblPr firstRow="1" bandRow="1">
                <a:tableStyleId>{B301B821-A1FF-4177-AEE7-76D212191A09}</a:tableStyleId>
              </a:tblPr>
              <a:tblGrid>
                <a:gridCol w="3214687">
                  <a:extLst>
                    <a:ext uri="{9D8B030D-6E8A-4147-A177-3AD203B41FA5}">
                      <a16:colId xmlns:a16="http://schemas.microsoft.com/office/drawing/2014/main" val="3172323439"/>
                    </a:ext>
                  </a:extLst>
                </a:gridCol>
                <a:gridCol w="3214687">
                  <a:extLst>
                    <a:ext uri="{9D8B030D-6E8A-4147-A177-3AD203B41FA5}">
                      <a16:colId xmlns:a16="http://schemas.microsoft.com/office/drawing/2014/main" val="3878556743"/>
                    </a:ext>
                  </a:extLst>
                </a:gridCol>
              </a:tblGrid>
              <a:tr h="370840">
                <a:tc>
                  <a:txBody>
                    <a:bodyPr/>
                    <a:lstStyle/>
                    <a:p>
                      <a:pPr algn="r"/>
                      <a:r>
                        <a:rPr lang="ar-SA" sz="2400" b="1" dirty="0">
                          <a:solidFill>
                            <a:schemeClr val="bg2"/>
                          </a:solidFill>
                          <a:cs typeface="+mj-cs"/>
                        </a:rPr>
                        <a:t>المصطلح باللغة الفرنسية</a:t>
                      </a:r>
                      <a:endParaRPr lang="fr-FR" sz="2400" b="1" dirty="0">
                        <a:solidFill>
                          <a:schemeClr val="bg2"/>
                        </a:solidFill>
                        <a:latin typeface="Times New Roman" panose="02020603050405020304" pitchFamily="18"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2"/>
                          </a:solidFill>
                          <a:cs typeface="+mj-cs"/>
                        </a:rPr>
                        <a:t>المصطلح باللغة العربية</a:t>
                      </a:r>
                      <a:endParaRPr lang="fr-FR" sz="2400" b="1" dirty="0">
                        <a:solidFill>
                          <a:schemeClr val="bg2"/>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1156710868"/>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Connotation</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الدلالة الإيحائية</a:t>
                      </a:r>
                      <a:r>
                        <a:rPr lang="fr-FR" sz="2400" b="1" dirty="0">
                          <a:solidFill>
                            <a:schemeClr val="bg1"/>
                          </a:solidFill>
                          <a:effectLst/>
                          <a:cs typeface="+mj-cs"/>
                        </a:rPr>
                        <a:t>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285721161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Dénotation</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الدلالة الوضعية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4161839189"/>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Reference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المرجع / الإحالة</a:t>
                      </a:r>
                      <a:r>
                        <a:rPr lang="fr-FR" sz="2400" b="1" dirty="0">
                          <a:solidFill>
                            <a:schemeClr val="bg1"/>
                          </a:solidFill>
                          <a:effectLst/>
                          <a:cs typeface="+mj-cs"/>
                        </a:rPr>
                        <a:t>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566780276"/>
                  </a:ext>
                </a:extLst>
              </a:tr>
              <a:tr h="370840">
                <a:tc>
                  <a:txBody>
                    <a:bodyPr/>
                    <a:lstStyle/>
                    <a:p>
                      <a:r>
                        <a:rPr lang="fr-FR" sz="2200" b="1" dirty="0" err="1">
                          <a:solidFill>
                            <a:schemeClr val="bg1"/>
                          </a:solidFill>
                          <a:effectLst/>
                          <a:latin typeface="Arial" panose="020B0604020202020204" pitchFamily="34" charset="0"/>
                          <a:cs typeface="Arial" panose="020B0604020202020204" pitchFamily="34" charset="0"/>
                        </a:rPr>
                        <a:t>Sign</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algn="r"/>
                      <a:r>
                        <a:rPr lang="ar-SA" sz="2400" b="1" dirty="0">
                          <a:solidFill>
                            <a:schemeClr val="bg1"/>
                          </a:solidFill>
                          <a:effectLst/>
                          <a:cs typeface="+mj-cs"/>
                        </a:rPr>
                        <a:t>العلامة / الإشارة</a:t>
                      </a:r>
                      <a:endParaRPr lang="fr-FR" sz="2400" b="1" dirty="0">
                        <a:solidFill>
                          <a:schemeClr val="bg1"/>
                        </a:solidFill>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val="3068982021"/>
                  </a:ext>
                </a:extLst>
              </a:tr>
            </a:tbl>
          </a:graphicData>
        </a:graphic>
      </p:graphicFrame>
      <p:pic>
        <p:nvPicPr>
          <p:cNvPr id="5" name="Image 4">
            <a:extLst>
              <a:ext uri="{FF2B5EF4-FFF2-40B4-BE49-F238E27FC236}">
                <a16:creationId xmlns:a16="http://schemas.microsoft.com/office/drawing/2014/main" id="{8B2B595C-3132-F077-F036-776B70CA5E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38236" y="2292465"/>
            <a:ext cx="2647951" cy="2647951"/>
          </a:xfrm>
          <a:prstGeom prst="rect">
            <a:avLst/>
          </a:prstGeom>
        </p:spPr>
      </p:pic>
    </p:spTree>
    <p:extLst>
      <p:ext uri="{BB962C8B-B14F-4D97-AF65-F5344CB8AC3E}">
        <p14:creationId xmlns:p14="http://schemas.microsoft.com/office/powerpoint/2010/main" val="28190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C9DA0D8-265D-BEEA-554B-227F0A5DCC78}"/>
              </a:ext>
            </a:extLst>
          </p:cNvPr>
          <p:cNvSpPr txBox="1"/>
          <p:nvPr/>
        </p:nvSpPr>
        <p:spPr>
          <a:xfrm>
            <a:off x="971550" y="1736197"/>
            <a:ext cx="10387012" cy="1569660"/>
          </a:xfrm>
          <a:prstGeom prst="rect">
            <a:avLst/>
          </a:prstGeom>
          <a:noFill/>
        </p:spPr>
        <p:txBody>
          <a:bodyPr wrap="square">
            <a:spAutoFit/>
          </a:bodyPr>
          <a:lstStyle/>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أحمد مختار عمر، علم الدلالة.</a:t>
            </a: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تمام حسان، اللغة العربية معناها ومبناها.</a:t>
            </a: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عبد السلام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المسدي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اللسانيات وأسسها المعرفية.</a:t>
            </a: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r>
              <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rPr>
              <a:t>Georges </a:t>
            </a:r>
            <a:r>
              <a:rPr lang="fr-FR"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Mounin</a:t>
            </a:r>
            <a:r>
              <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rPr>
              <a:t>, Les problèmes théoriques de la traduction</a:t>
            </a:r>
          </a:p>
        </p:txBody>
      </p:sp>
      <p:sp>
        <p:nvSpPr>
          <p:cNvPr id="4" name="ZoneTexte 3">
            <a:extLst>
              <a:ext uri="{FF2B5EF4-FFF2-40B4-BE49-F238E27FC236}">
                <a16:creationId xmlns:a16="http://schemas.microsoft.com/office/drawing/2014/main" id="{C5A16486-12D4-68CF-D6DD-5C24D9182F7C}"/>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قائمة المصادر و المراجع</a:t>
            </a:r>
          </a:p>
        </p:txBody>
      </p:sp>
      <p:cxnSp>
        <p:nvCxnSpPr>
          <p:cNvPr id="5" name="Connecteur droit 4">
            <a:extLst>
              <a:ext uri="{FF2B5EF4-FFF2-40B4-BE49-F238E27FC236}">
                <a16:creationId xmlns:a16="http://schemas.microsoft.com/office/drawing/2014/main" id="{EBEF783E-55D4-FAD1-840F-BF11155A0C51}"/>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0A4622-50C7-0C62-5C71-7E5062CC2662}"/>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تمهيد:</a:t>
            </a:r>
            <a:endParaRPr lang="fr-FR" dirty="0">
              <a:solidFill>
                <a:schemeClr val="bg2">
                  <a:lumMod val="60000"/>
                  <a:lumOff val="40000"/>
                </a:schemeClr>
              </a:solidFill>
            </a:endParaRPr>
          </a:p>
        </p:txBody>
      </p:sp>
      <p:sp>
        <p:nvSpPr>
          <p:cNvPr id="3" name="ZoneTexte 2">
            <a:extLst>
              <a:ext uri="{FF2B5EF4-FFF2-40B4-BE49-F238E27FC236}">
                <a16:creationId xmlns:a16="http://schemas.microsoft.com/office/drawing/2014/main" id="{9F6C83B7-6D10-5BF9-86FC-82C7B3125175}"/>
              </a:ext>
            </a:extLst>
          </p:cNvPr>
          <p:cNvSpPr txBox="1"/>
          <p:nvPr/>
        </p:nvSpPr>
        <p:spPr>
          <a:xfrm>
            <a:off x="4271961" y="1857023"/>
            <a:ext cx="6929437" cy="244348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تُعدّ الترجمة العلمية من أهمّ مجالات التفاعل المعرفي بين اللّغات، ويحتلّ المصطلح الدلالي مكانة محورية داخل هذا المجال، باعتباره أداة مفهومية دقيقة تعبّر عن تصوّرات نظرية مجرّدة. وتكمن صعوبة ترجمة المصطلح الدلالي في ارتباطه الوثيق بالنسق النظري الذي نشأ فيه، مما يجعل نقله إلى اللّغة العربية عملية معقّدة تتجاوز الترجمة اللّفظية إلى الترجمة المفهومية.</a:t>
            </a:r>
            <a:endParaRPr lang="fr-FR" sz="2200" dirty="0"/>
          </a:p>
        </p:txBody>
      </p:sp>
      <p:sp>
        <p:nvSpPr>
          <p:cNvPr id="4" name="ZoneTexte 3">
            <a:extLst>
              <a:ext uri="{FF2B5EF4-FFF2-40B4-BE49-F238E27FC236}">
                <a16:creationId xmlns:a16="http://schemas.microsoft.com/office/drawing/2014/main" id="{FD319BE3-DAA8-51BF-8248-036328082381}"/>
              </a:ext>
            </a:extLst>
          </p:cNvPr>
          <p:cNvSpPr txBox="1"/>
          <p:nvPr/>
        </p:nvSpPr>
        <p:spPr>
          <a:xfrm>
            <a:off x="914397" y="4668201"/>
            <a:ext cx="10287001" cy="125797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تُعدّ إذن الترجمة الدلالية من أكثر مجالات الترجمة تعقيدًا، لأنّها تتعلّق بنقل المعنى العميق والمحمول الثقافي للمصطلحات من لغة إلى أخرى، ويواجه المترجم العربي صعوبات خاصّة عند تعريب المصطلحات الدلالية الغربية نتيجة اختلاف الخلفيات الل</a:t>
            </a:r>
            <a:r>
              <a:rPr lang="ar-DZ" dirty="0"/>
              <a:t>ّ</a:t>
            </a:r>
            <a:r>
              <a:rPr lang="ar-SA" dirty="0" err="1"/>
              <a:t>غوية</a:t>
            </a:r>
            <a:r>
              <a:rPr lang="ar-SA" dirty="0"/>
              <a:t> والثّقافية، وتعدّد مدارس اللّسانيات</a:t>
            </a:r>
            <a:r>
              <a:rPr lang="fr-FR" dirty="0"/>
              <a:t>.</a:t>
            </a:r>
          </a:p>
        </p:txBody>
      </p:sp>
      <p:cxnSp>
        <p:nvCxnSpPr>
          <p:cNvPr id="8" name="Connecteur droit 7">
            <a:extLst>
              <a:ext uri="{FF2B5EF4-FFF2-40B4-BE49-F238E27FC236}">
                <a16:creationId xmlns:a16="http://schemas.microsoft.com/office/drawing/2014/main" id="{0F1826B5-CF69-7618-F154-E97A634C4C9A}"/>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E2BE73B-200A-D454-442B-B9A5DCA16553}"/>
              </a:ext>
            </a:extLst>
          </p:cNvPr>
          <p:cNvPicPr>
            <a:picLocks noChangeAspect="1"/>
          </p:cNvPicPr>
          <p:nvPr/>
        </p:nvPicPr>
        <p:blipFill>
          <a:blip r:embed="rId2"/>
          <a:srcRect l="3703" t="16175" r="3043" b="15959"/>
          <a:stretch>
            <a:fillRect/>
          </a:stretch>
        </p:blipFill>
        <p:spPr>
          <a:xfrm>
            <a:off x="914397" y="1857022"/>
            <a:ext cx="3281359" cy="2388029"/>
          </a:xfrm>
          <a:prstGeom prst="rect">
            <a:avLst/>
          </a:prstGeom>
        </p:spPr>
      </p:pic>
    </p:spTree>
    <p:extLst>
      <p:ext uri="{BB962C8B-B14F-4D97-AF65-F5344CB8AC3E}">
        <p14:creationId xmlns:p14="http://schemas.microsoft.com/office/powerpoint/2010/main" val="5888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F666AB9-31C6-303F-4D77-EC881FD6CFD0}"/>
              </a:ext>
            </a:extLst>
          </p:cNvPr>
          <p:cNvSpPr txBox="1"/>
          <p:nvPr/>
        </p:nvSpPr>
        <p:spPr>
          <a:xfrm>
            <a:off x="5657850" y="1760787"/>
            <a:ext cx="5619068" cy="333642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المصطلح الدلالي هو وحدة اصطلاحية تنتمي إلى علم الدلالة، تُستعمل للتعبير عن مفهوم نظري محدّد داخل حقل لساني أو فلسفي ولا يكتسب هذا المصطلح معناه من اللّغة العامة، بل من الإطار العلمي الذي وُضع فيه</a:t>
            </a:r>
            <a:r>
              <a:rPr lang="fr-FR" dirty="0"/>
              <a:t>.</a:t>
            </a:r>
          </a:p>
          <a:p>
            <a:r>
              <a:rPr lang="ar-SA" dirty="0"/>
              <a:t> والمصطلح الدّلالي هو المفهوم اللّغوي المتعلق بدراسة المعنى</a:t>
            </a:r>
            <a:r>
              <a:rPr lang="fr-FR" dirty="0"/>
              <a:t> (</a:t>
            </a:r>
            <a:r>
              <a:rPr lang="fr-FR" dirty="0" err="1"/>
              <a:t>semantic</a:t>
            </a:r>
            <a:r>
              <a:rPr lang="fr-FR" dirty="0"/>
              <a:t> </a:t>
            </a:r>
            <a:r>
              <a:rPr lang="fr-FR" dirty="0" err="1"/>
              <a:t>term</a:t>
            </a:r>
            <a:r>
              <a:rPr lang="fr-FR" dirty="0"/>
              <a:t>)</a:t>
            </a:r>
            <a:r>
              <a:rPr lang="ar-SA" dirty="0"/>
              <a:t>، ويشمل مفاهيم مثل</a:t>
            </a:r>
            <a:r>
              <a:rPr lang="ar-DZ" dirty="0"/>
              <a:t> </a:t>
            </a:r>
            <a:r>
              <a:rPr lang="fr-FR" dirty="0"/>
              <a:t>: </a:t>
            </a:r>
            <a:r>
              <a:rPr lang="ar-SA" b="1" dirty="0"/>
              <a:t>الدلالة، المرجعية، المعنى </a:t>
            </a:r>
            <a:r>
              <a:rPr lang="ar-SA" b="1" dirty="0" err="1"/>
              <a:t>السّياقي</a:t>
            </a:r>
            <a:r>
              <a:rPr lang="ar-SA" b="1" dirty="0"/>
              <a:t>، الحقول الدلالية، علاقة اللفظ بالمعنى، التضمين، الإيحاء</a:t>
            </a:r>
            <a:r>
              <a:rPr lang="fr-FR" b="1" dirty="0"/>
              <a:t>…</a:t>
            </a:r>
          </a:p>
        </p:txBody>
      </p:sp>
      <p:sp>
        <p:nvSpPr>
          <p:cNvPr id="7" name="ZoneTexte 6">
            <a:extLst>
              <a:ext uri="{FF2B5EF4-FFF2-40B4-BE49-F238E27FC236}">
                <a16:creationId xmlns:a16="http://schemas.microsoft.com/office/drawing/2014/main" id="{977F1E78-ECC5-FE34-0F63-8770413E4A1B}"/>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تعريف المصطلح الدلالي</a:t>
            </a:r>
            <a:endParaRPr lang="fr-FR" dirty="0">
              <a:solidFill>
                <a:schemeClr val="bg2">
                  <a:lumMod val="60000"/>
                  <a:lumOff val="40000"/>
                </a:schemeClr>
              </a:solidFill>
            </a:endParaRPr>
          </a:p>
        </p:txBody>
      </p:sp>
      <p:cxnSp>
        <p:nvCxnSpPr>
          <p:cNvPr id="8" name="Connecteur droit 7">
            <a:extLst>
              <a:ext uri="{FF2B5EF4-FFF2-40B4-BE49-F238E27FC236}">
                <a16:creationId xmlns:a16="http://schemas.microsoft.com/office/drawing/2014/main" id="{D0946D87-AB58-9514-F301-F09A2F91248F}"/>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7D421ECF-F397-C5CD-31AD-1DC1D9B26258}"/>
              </a:ext>
            </a:extLst>
          </p:cNvPr>
          <p:cNvPicPr>
            <a:picLocks noChangeAspect="1"/>
          </p:cNvPicPr>
          <p:nvPr/>
        </p:nvPicPr>
        <p:blipFill>
          <a:blip r:embed="rId2">
            <a:clrChange>
              <a:clrFrom>
                <a:srgbClr val="FFFFFF"/>
              </a:clrFrom>
              <a:clrTo>
                <a:srgbClr val="FFFFFF">
                  <a:alpha val="0"/>
                </a:srgbClr>
              </a:clrTo>
            </a:clrChange>
          </a:blip>
          <a:srcRect t="15417" b="15833"/>
          <a:stretch>
            <a:fillRect/>
          </a:stretch>
        </p:blipFill>
        <p:spPr>
          <a:xfrm>
            <a:off x="1214438" y="2004511"/>
            <a:ext cx="4214813" cy="2865521"/>
          </a:xfrm>
          <a:prstGeom prst="rect">
            <a:avLst/>
          </a:prstGeom>
        </p:spPr>
      </p:pic>
    </p:spTree>
    <p:extLst>
      <p:ext uri="{BB962C8B-B14F-4D97-AF65-F5344CB8AC3E}">
        <p14:creationId xmlns:p14="http://schemas.microsoft.com/office/powerpoint/2010/main" val="31267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C773EBB-A90E-4D64-BF71-EFCC9A9AA09F}"/>
              </a:ext>
            </a:extLst>
          </p:cNvPr>
          <p:cNvSpPr txBox="1"/>
          <p:nvPr/>
        </p:nvSpPr>
        <p:spPr>
          <a:xfrm>
            <a:off x="1143000" y="1628311"/>
            <a:ext cx="10151267" cy="324018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r"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ar-DZ" b="1" dirty="0">
                <a:solidFill>
                  <a:schemeClr val="accent2"/>
                </a:solidFill>
              </a:rPr>
              <a:t>التجريد: </a:t>
            </a:r>
            <a:r>
              <a:rPr lang="ar-DZ" dirty="0"/>
              <a:t>مرتبط بمفاهيم نظرية غير ملموسة له طابع تجريدي غير محسوس.</a:t>
            </a:r>
          </a:p>
          <a:p>
            <a:pPr algn="just"/>
            <a:r>
              <a:rPr lang="ar-DZ" dirty="0">
                <a:solidFill>
                  <a:schemeClr val="accent6"/>
                </a:solidFill>
              </a:rPr>
              <a:t>التعدد الاصطلاحي: </a:t>
            </a:r>
            <a:r>
              <a:rPr lang="ar-DZ" dirty="0"/>
              <a:t>تعدد المصطلحات لنفس الظاهرة مثل "الدلالة/المعنى/السيمائية"  أي قابل لتعدّد الترجمات بتعدّد المقاربات .</a:t>
            </a:r>
          </a:p>
          <a:p>
            <a:pPr algn="just"/>
            <a:r>
              <a:rPr lang="ar-DZ" dirty="0">
                <a:solidFill>
                  <a:schemeClr val="accent5"/>
                </a:solidFill>
              </a:rPr>
              <a:t>الحمولة الثّقافية: </a:t>
            </a:r>
            <a:r>
              <a:rPr lang="ar-DZ" dirty="0"/>
              <a:t>أغلب المصطلحات غربية المنشأ (سوسير، غريماس، بلومفيلد…).</a:t>
            </a:r>
          </a:p>
          <a:p>
            <a:pPr algn="just"/>
            <a:r>
              <a:rPr lang="ar-DZ" dirty="0"/>
              <a:t>الاختلاف بين المدارس اللّسانية: كل مصطلح مرتبط بنظرية أو مدرسة لسانية معيّنة البنيوية، التوليدية، التداولية… مما ينعكس على ترجمته. </a:t>
            </a:r>
          </a:p>
          <a:p>
            <a:pPr algn="just"/>
            <a:r>
              <a:rPr lang="ar-DZ" dirty="0"/>
              <a:t>دلالته دقيقة ومحدّدة داخل سياق علمي خاص.</a:t>
            </a:r>
          </a:p>
        </p:txBody>
      </p:sp>
      <p:sp>
        <p:nvSpPr>
          <p:cNvPr id="9" name="ZoneTexte 8">
            <a:extLst>
              <a:ext uri="{FF2B5EF4-FFF2-40B4-BE49-F238E27FC236}">
                <a16:creationId xmlns:a16="http://schemas.microsoft.com/office/drawing/2014/main" id="{3EDFAD90-D272-BFEF-7724-1F673DED445E}"/>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خصائص المصطلح الدلالي:</a:t>
            </a:r>
          </a:p>
        </p:txBody>
      </p:sp>
      <p:cxnSp>
        <p:nvCxnSpPr>
          <p:cNvPr id="10" name="Connecteur droit 9">
            <a:extLst>
              <a:ext uri="{FF2B5EF4-FFF2-40B4-BE49-F238E27FC236}">
                <a16:creationId xmlns:a16="http://schemas.microsoft.com/office/drawing/2014/main" id="{D5157DE8-15D1-5200-3D00-C3C39319A0B5}"/>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7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7821C31-AC43-3266-785F-FF528FA56BBF}"/>
              </a:ext>
            </a:extLst>
          </p:cNvPr>
          <p:cNvSpPr txBox="1"/>
          <p:nvPr/>
        </p:nvSpPr>
        <p:spPr>
          <a:xfrm>
            <a:off x="1057274" y="1586845"/>
            <a:ext cx="10129839" cy="37379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	إشكالية تعدد المكافئات العربية:</a:t>
            </a:r>
          </a:p>
          <a:p>
            <a:r>
              <a:rPr lang="ar-SA" dirty="0"/>
              <a:t>مثال: </a:t>
            </a:r>
            <a:r>
              <a:rPr lang="fr-FR" dirty="0" err="1"/>
              <a:t>Semantics</a:t>
            </a:r>
            <a:r>
              <a:rPr lang="fr-FR" dirty="0"/>
              <a:t>   </a:t>
            </a:r>
            <a:r>
              <a:rPr lang="ar-SA" dirty="0"/>
              <a:t>دلالات – علم الدلالة – السيمائيات.</a:t>
            </a:r>
          </a:p>
          <a:p>
            <a:r>
              <a:rPr lang="fr-FR" dirty="0" err="1"/>
              <a:t>Sense</a:t>
            </a:r>
            <a:r>
              <a:rPr lang="fr-FR" dirty="0"/>
              <a:t> / </a:t>
            </a:r>
            <a:r>
              <a:rPr lang="fr-FR" dirty="0" err="1"/>
              <a:t>Meaning</a:t>
            </a:r>
            <a:r>
              <a:rPr lang="fr-FR" dirty="0"/>
              <a:t>   :    </a:t>
            </a:r>
            <a:r>
              <a:rPr lang="ar-SA" dirty="0"/>
              <a:t>معنى – دلالة – مفهوم.</a:t>
            </a:r>
          </a:p>
          <a:p>
            <a:r>
              <a:rPr lang="ar-SA" dirty="0"/>
              <a:t>هذا التعدد يربك الطالب والباحث ويؤدي إلى غياب معيار موحّد.</a:t>
            </a:r>
          </a:p>
          <a:p>
            <a:r>
              <a:rPr lang="ar-SA" dirty="0"/>
              <a:t>•	الإشكال الثقافي والمعرفي:</a:t>
            </a:r>
          </a:p>
          <a:p>
            <a:r>
              <a:rPr lang="ar-SA" dirty="0"/>
              <a:t>بعض المصطلحات ظهرت داخل سياق ثقافي وفلسفي غربي مختلف عن السياق العربي، مثل: </a:t>
            </a:r>
            <a:r>
              <a:rPr lang="fr-FR" dirty="0" err="1"/>
              <a:t>Signified</a:t>
            </a:r>
            <a:r>
              <a:rPr lang="fr-FR" dirty="0"/>
              <a:t> Signifier / </a:t>
            </a:r>
            <a:r>
              <a:rPr lang="ar-SA" dirty="0"/>
              <a:t>سوسير تُرجمت إلى: الملفوظ/الدال، المدلول/المفهوم… وكل ترجمة تحمل خلفية نظرية مختلفة.</a:t>
            </a:r>
          </a:p>
        </p:txBody>
      </p:sp>
      <p:sp>
        <p:nvSpPr>
          <p:cNvPr id="4" name="ZoneTexte 3">
            <a:extLst>
              <a:ext uri="{FF2B5EF4-FFF2-40B4-BE49-F238E27FC236}">
                <a16:creationId xmlns:a16="http://schemas.microsoft.com/office/drawing/2014/main" id="{A03D7BF6-DC59-8DEB-FA96-72F5B929ACFB}"/>
              </a:ext>
            </a:extLst>
          </p:cNvPr>
          <p:cNvSpPr txBox="1"/>
          <p:nvPr/>
        </p:nvSpPr>
        <p:spPr>
          <a:xfrm>
            <a:off x="2421390" y="636115"/>
            <a:ext cx="7487331"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أهم الإشكاليات في ترجمة المصطلح الدلالي</a:t>
            </a:r>
          </a:p>
        </p:txBody>
      </p:sp>
      <p:cxnSp>
        <p:nvCxnSpPr>
          <p:cNvPr id="5" name="Connecteur droit 4">
            <a:extLst>
              <a:ext uri="{FF2B5EF4-FFF2-40B4-BE49-F238E27FC236}">
                <a16:creationId xmlns:a16="http://schemas.microsoft.com/office/drawing/2014/main" id="{5176976E-6590-31D3-6FCC-12EDBDC30FB6}"/>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68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E08C6D4-E53A-0C2C-1318-B1BC5087D37A}"/>
              </a:ext>
            </a:extLst>
          </p:cNvPr>
          <p:cNvSpPr txBox="1"/>
          <p:nvPr/>
        </p:nvSpPr>
        <p:spPr>
          <a:xfrm>
            <a:off x="909638" y="1808909"/>
            <a:ext cx="10372724" cy="32401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الإشكال المنهجي: بعض المصطلحات الدلالية لها امتدادات تخصصية (لسانيات – فلسفة – منطق – أنثروبولوجيا)، مما يجعل اختيار المصطلح العربي المناسب مهمّة دقيقة.</a:t>
            </a:r>
          </a:p>
          <a:p>
            <a:r>
              <a:rPr lang="ar-SA" dirty="0"/>
              <a:t>•	إشكالية الازدواج بين التعريب والترجمة: بعض المصطلحات تُعرّب لا تُترجم، مثل:</a:t>
            </a:r>
          </a:p>
          <a:p>
            <a:r>
              <a:rPr lang="fr-FR" dirty="0"/>
              <a:t>Pragmatique </a:t>
            </a:r>
            <a:r>
              <a:rPr lang="ar-SA" dirty="0"/>
              <a:t>براغماتية كتعريب – تداولية كترجمة</a:t>
            </a:r>
          </a:p>
          <a:p>
            <a:r>
              <a:rPr lang="fr-FR" dirty="0"/>
              <a:t>Sémantique </a:t>
            </a:r>
            <a:r>
              <a:rPr lang="ar-SA" dirty="0"/>
              <a:t>سمانتيك/سيمائية كتعريب - علم الدلالة. كترجمة </a:t>
            </a:r>
          </a:p>
          <a:p>
            <a:r>
              <a:rPr lang="ar-SA" dirty="0"/>
              <a:t>•	إشكالية الثبات وغياب التوحيد الأكاديمي: غياب هيئة عربية موحدة للاصطلاح يؤدي إلى وجود فروق بين الجامعات والباحثين.</a:t>
            </a:r>
          </a:p>
        </p:txBody>
      </p:sp>
      <p:sp>
        <p:nvSpPr>
          <p:cNvPr id="6" name="ZoneTexte 5">
            <a:extLst>
              <a:ext uri="{FF2B5EF4-FFF2-40B4-BE49-F238E27FC236}">
                <a16:creationId xmlns:a16="http://schemas.microsoft.com/office/drawing/2014/main" id="{6820CBC3-5704-F6F1-82C1-E11B2AA76B57}"/>
              </a:ext>
            </a:extLst>
          </p:cNvPr>
          <p:cNvSpPr txBox="1"/>
          <p:nvPr/>
        </p:nvSpPr>
        <p:spPr>
          <a:xfrm>
            <a:off x="2421390" y="636115"/>
            <a:ext cx="7487331"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أهم الإشكاليات في ترجمة المصطلح الدلالي</a:t>
            </a:r>
          </a:p>
        </p:txBody>
      </p:sp>
      <p:cxnSp>
        <p:nvCxnSpPr>
          <p:cNvPr id="7" name="Connecteur droit 6">
            <a:extLst>
              <a:ext uri="{FF2B5EF4-FFF2-40B4-BE49-F238E27FC236}">
                <a16:creationId xmlns:a16="http://schemas.microsoft.com/office/drawing/2014/main" id="{D03023AF-2615-8B47-4655-A9E0A9090397}"/>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0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7C563D4-A6F3-941A-A62D-1C5EDB28E6AF}"/>
              </a:ext>
            </a:extLst>
          </p:cNvPr>
          <p:cNvSpPr txBox="1"/>
          <p:nvPr/>
        </p:nvSpPr>
        <p:spPr>
          <a:xfrm>
            <a:off x="1428750" y="636115"/>
            <a:ext cx="9334500"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صعوبات و مشاكل  ترجمة المصطلح الدلالي إلى العربية </a:t>
            </a:r>
          </a:p>
        </p:txBody>
      </p:sp>
      <p:cxnSp>
        <p:nvCxnSpPr>
          <p:cNvPr id="5" name="Connecteur droit 4">
            <a:extLst>
              <a:ext uri="{FF2B5EF4-FFF2-40B4-BE49-F238E27FC236}">
                <a16:creationId xmlns:a16="http://schemas.microsoft.com/office/drawing/2014/main" id="{730C8846-40B0-FB00-6641-230644952D36}"/>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5754D068-0A20-4C33-E65C-5C40EEF85ED6}"/>
              </a:ext>
            </a:extLst>
          </p:cNvPr>
          <p:cNvSpPr txBox="1"/>
          <p:nvPr/>
        </p:nvSpPr>
        <p:spPr>
          <a:xfrm>
            <a:off x="4957762" y="1714464"/>
            <a:ext cx="6257701" cy="42445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t>تواجه ترجمة المصطلح الدلالي جملة من الصعوبات، من أبرزها:</a:t>
            </a:r>
          </a:p>
          <a:p>
            <a:r>
              <a:rPr lang="ar-DZ" dirty="0"/>
              <a:t>•	غياب المقابل العربي الدقيق لبعض المصطلحات الأجنبية.</a:t>
            </a:r>
          </a:p>
          <a:p>
            <a:r>
              <a:rPr lang="ar-DZ" dirty="0"/>
              <a:t>•	تعدّد الترجمات للمصطلح الواحد، مثل: </a:t>
            </a:r>
            <a:r>
              <a:rPr lang="fr-FR" dirty="0" err="1"/>
              <a:t>Meaning</a:t>
            </a:r>
            <a:r>
              <a:rPr lang="fr-FR" dirty="0"/>
              <a:t>: </a:t>
            </a:r>
            <a:r>
              <a:rPr lang="ar-DZ" dirty="0"/>
              <a:t>المعنى / الدلالة</a:t>
            </a:r>
          </a:p>
          <a:p>
            <a:r>
              <a:rPr lang="ar-DZ" dirty="0"/>
              <a:t>•	تعدّد المصطلحات العربية للمفهوم الواحد.</a:t>
            </a:r>
          </a:p>
          <a:p>
            <a:r>
              <a:rPr lang="ar-DZ" dirty="0"/>
              <a:t>•	اختلاف الخلفيات المعرفية والمنهجية للمترجمين.</a:t>
            </a:r>
          </a:p>
          <a:p>
            <a:r>
              <a:rPr lang="ar-DZ" dirty="0"/>
              <a:t>•	الترجمة الحرفية التي تُفرغ المصطلح من حمولته النظرية</a:t>
            </a:r>
          </a:p>
          <a:p>
            <a:r>
              <a:rPr lang="ar-DZ" dirty="0"/>
              <a:t>•	غياب التنسيق بين المجامع والمؤسسات اللغوية العربية.</a:t>
            </a:r>
          </a:p>
        </p:txBody>
      </p:sp>
      <p:pic>
        <p:nvPicPr>
          <p:cNvPr id="8" name="Image 7">
            <a:extLst>
              <a:ext uri="{FF2B5EF4-FFF2-40B4-BE49-F238E27FC236}">
                <a16:creationId xmlns:a16="http://schemas.microsoft.com/office/drawing/2014/main" id="{E0F4D7A0-E262-696A-9005-DD0AD8A83B37}"/>
              </a:ext>
            </a:extLst>
          </p:cNvPr>
          <p:cNvPicPr>
            <a:picLocks noChangeAspect="1"/>
          </p:cNvPicPr>
          <p:nvPr/>
        </p:nvPicPr>
        <p:blipFill>
          <a:blip r:embed="rId2"/>
          <a:stretch>
            <a:fillRect/>
          </a:stretch>
        </p:blipFill>
        <p:spPr>
          <a:xfrm>
            <a:off x="967447" y="2428875"/>
            <a:ext cx="3903932" cy="2600326"/>
          </a:xfrm>
          <a:prstGeom prst="rect">
            <a:avLst/>
          </a:prstGeom>
        </p:spPr>
      </p:pic>
    </p:spTree>
    <p:extLst>
      <p:ext uri="{BB962C8B-B14F-4D97-AF65-F5344CB8AC3E}">
        <p14:creationId xmlns:p14="http://schemas.microsoft.com/office/powerpoint/2010/main" val="369867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FD500-0101-81DB-5C8C-23778290D0A4}"/>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C7FCFA43-AECB-BAA3-F0CD-3BF6CE34DFEA}"/>
              </a:ext>
            </a:extLst>
          </p:cNvPr>
          <p:cNvSpPr txBox="1"/>
          <p:nvPr/>
        </p:nvSpPr>
        <p:spPr>
          <a:xfrm>
            <a:off x="1428750" y="636115"/>
            <a:ext cx="9334500"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آليات ترجمة المصطلح الدلالي:</a:t>
            </a:r>
          </a:p>
        </p:txBody>
      </p:sp>
      <p:cxnSp>
        <p:nvCxnSpPr>
          <p:cNvPr id="5" name="Connecteur droit 4">
            <a:extLst>
              <a:ext uri="{FF2B5EF4-FFF2-40B4-BE49-F238E27FC236}">
                <a16:creationId xmlns:a16="http://schemas.microsoft.com/office/drawing/2014/main" id="{5B1C8611-DA8C-1A8D-DAC6-4BEE247F6BD9}"/>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6FFBFEB2-F2E0-4422-DB7D-ED5C9628E515}"/>
              </a:ext>
            </a:extLst>
          </p:cNvPr>
          <p:cNvSpPr txBox="1"/>
          <p:nvPr/>
        </p:nvSpPr>
        <p:spPr>
          <a:xfrm>
            <a:off x="1114426" y="1714464"/>
            <a:ext cx="10101038" cy="374679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للتغلب على هذه الصعوبات وتجاوز هذه العقبات، يعتمد المترجم على عدّة آليات، منها</a:t>
            </a:r>
            <a:r>
              <a:rPr lang="fr-FR" b="1" dirty="0"/>
              <a:t>:</a:t>
            </a:r>
            <a:endParaRPr lang="fr-FR" dirty="0"/>
          </a:p>
          <a:p>
            <a:pPr lvl="0"/>
            <a:r>
              <a:rPr lang="ar-SA" b="1" dirty="0">
                <a:solidFill>
                  <a:srgbClr val="C00000"/>
                </a:solidFill>
              </a:rPr>
              <a:t>الترجمة الحرفية: </a:t>
            </a:r>
            <a:r>
              <a:rPr lang="ar-SA" dirty="0"/>
              <a:t>وهي نقل اللّفظ كما هو مثلا تترجم </a:t>
            </a:r>
            <a:r>
              <a:rPr lang="fr-FR" dirty="0" err="1"/>
              <a:t>Semantic</a:t>
            </a:r>
            <a:r>
              <a:rPr lang="fr-FR" dirty="0"/>
              <a:t> Field: </a:t>
            </a:r>
            <a:r>
              <a:rPr lang="ar-SA" dirty="0"/>
              <a:t>بالمجال الدلالي</a:t>
            </a:r>
            <a:endParaRPr lang="fr-FR" dirty="0"/>
          </a:p>
          <a:p>
            <a:r>
              <a:rPr lang="ar-SA" dirty="0"/>
              <a:t>قد تفقد الترجمة الحرفية العمق النظري.</a:t>
            </a:r>
            <a:endParaRPr lang="fr-FR" dirty="0"/>
          </a:p>
          <a:p>
            <a:pPr lvl="0"/>
            <a:r>
              <a:rPr lang="ar-SA" b="1" dirty="0">
                <a:solidFill>
                  <a:srgbClr val="C00000"/>
                </a:solidFill>
              </a:rPr>
              <a:t>الترجمة الوصفية:</a:t>
            </a:r>
            <a:r>
              <a:rPr lang="ar-SA" dirty="0">
                <a:solidFill>
                  <a:srgbClr val="C00000"/>
                </a:solidFill>
              </a:rPr>
              <a:t> </a:t>
            </a:r>
            <a:r>
              <a:rPr lang="ar-SA" dirty="0"/>
              <a:t>وتقوم على شرح المفهوم بدل البحث عن مقابل لفظي مباشر، وتسمى أيضا بالترجمة الشارحة تستعمل عندما يغيب المكافئ مثلا:</a:t>
            </a:r>
            <a:endParaRPr lang="fr-FR" dirty="0"/>
          </a:p>
          <a:p>
            <a:r>
              <a:rPr lang="ar-SA" dirty="0"/>
              <a:t> </a:t>
            </a:r>
            <a:r>
              <a:rPr lang="fr-FR" dirty="0" err="1"/>
              <a:t>Referentiality</a:t>
            </a:r>
            <a:r>
              <a:rPr lang="fr-FR" dirty="0"/>
              <a:t> </a:t>
            </a:r>
            <a:r>
              <a:rPr lang="ar-SA" dirty="0"/>
              <a:t>: خاصية الإحالة أو المرجعية</a:t>
            </a:r>
            <a:r>
              <a:rPr lang="ar-SA" b="1" dirty="0"/>
              <a:t>.</a:t>
            </a:r>
            <a:endParaRPr lang="fr-FR" dirty="0"/>
          </a:p>
          <a:p>
            <a:pPr lvl="0"/>
            <a:r>
              <a:rPr lang="ar-SA" b="1" dirty="0">
                <a:solidFill>
                  <a:srgbClr val="C00000"/>
                </a:solidFill>
              </a:rPr>
              <a:t>التعريب:</a:t>
            </a:r>
            <a:r>
              <a:rPr lang="ar-SA" dirty="0">
                <a:solidFill>
                  <a:srgbClr val="C00000"/>
                </a:solidFill>
              </a:rPr>
              <a:t> </a:t>
            </a:r>
            <a:r>
              <a:rPr lang="ar-SA" dirty="0"/>
              <a:t>ويعني نقل المصطلح الأجنبي كما هو مع إخضاعه للبنية الصوتية العربية ويسمى أيضا بالتعريب الصوتي لأنه نقل الكلمة بلفظ قريب من الأصل</a:t>
            </a:r>
            <a:r>
              <a:rPr lang="fr-FR" dirty="0"/>
              <a:t>: Sémiotique:</a:t>
            </a:r>
            <a:r>
              <a:rPr lang="ar-SA" dirty="0"/>
              <a:t> </a:t>
            </a:r>
            <a:r>
              <a:rPr lang="ar-SA" dirty="0" err="1"/>
              <a:t>سيميائيات</a:t>
            </a:r>
            <a:r>
              <a:rPr lang="fr-FR" dirty="0"/>
              <a:t>.</a:t>
            </a:r>
          </a:p>
        </p:txBody>
      </p:sp>
    </p:spTree>
    <p:extLst>
      <p:ext uri="{BB962C8B-B14F-4D97-AF65-F5344CB8AC3E}">
        <p14:creationId xmlns:p14="http://schemas.microsoft.com/office/powerpoint/2010/main" val="221571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41271-D961-A63C-7BFC-EC0A2ADBFAB1}"/>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5CA0A948-3036-B11D-2611-BC347B1C6D9F}"/>
              </a:ext>
            </a:extLst>
          </p:cNvPr>
          <p:cNvSpPr txBox="1"/>
          <p:nvPr/>
        </p:nvSpPr>
        <p:spPr>
          <a:xfrm>
            <a:off x="1428750" y="636115"/>
            <a:ext cx="9334500"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آليات ترجمة المصطلح الدلالي:</a:t>
            </a:r>
          </a:p>
        </p:txBody>
      </p:sp>
      <p:cxnSp>
        <p:nvCxnSpPr>
          <p:cNvPr id="5" name="Connecteur droit 4">
            <a:extLst>
              <a:ext uri="{FF2B5EF4-FFF2-40B4-BE49-F238E27FC236}">
                <a16:creationId xmlns:a16="http://schemas.microsoft.com/office/drawing/2014/main" id="{765A79F4-AF91-C2B1-CC8B-B8C4BB2989E6}"/>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ADF804E9-1CF7-00AA-3F7E-E35C679C0097}"/>
              </a:ext>
            </a:extLst>
          </p:cNvPr>
          <p:cNvSpPr txBox="1"/>
          <p:nvPr/>
        </p:nvSpPr>
        <p:spPr>
          <a:xfrm>
            <a:off x="1045481" y="2085939"/>
            <a:ext cx="10101038" cy="295645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b="1" dirty="0">
                <a:solidFill>
                  <a:srgbClr val="C00000"/>
                </a:solidFill>
              </a:rPr>
              <a:t>الاشتقاق: </a:t>
            </a:r>
            <a:r>
              <a:rPr lang="ar-SA" dirty="0"/>
              <a:t>وذلك باستثمار طاقة اللّغة العربية الاشتقاقية لتوليد مصطلح جديد.</a:t>
            </a:r>
            <a:endParaRPr lang="ar-DZ" b="1" dirty="0">
              <a:solidFill>
                <a:srgbClr val="C00000"/>
              </a:solidFill>
            </a:endParaRPr>
          </a:p>
          <a:p>
            <a:pPr lvl="0"/>
            <a:r>
              <a:rPr lang="ar-SA" b="1" dirty="0">
                <a:solidFill>
                  <a:srgbClr val="C00000"/>
                </a:solidFill>
              </a:rPr>
              <a:t>النحت</a:t>
            </a:r>
            <a:r>
              <a:rPr lang="ar-SA" dirty="0">
                <a:solidFill>
                  <a:srgbClr val="C00000"/>
                </a:solidFill>
              </a:rPr>
              <a:t>: </a:t>
            </a:r>
            <a:r>
              <a:rPr lang="ar-SA" dirty="0"/>
              <a:t>دمج كلمتين أو أكثر لتكوين مصطلح واحد</a:t>
            </a:r>
            <a:endParaRPr lang="fr-FR" dirty="0"/>
          </a:p>
          <a:p>
            <a:pPr lvl="0"/>
            <a:r>
              <a:rPr lang="ar-SA" b="1" dirty="0">
                <a:solidFill>
                  <a:srgbClr val="C00000"/>
                </a:solidFill>
              </a:rPr>
              <a:t>الترجمة السياقية:</a:t>
            </a:r>
            <a:r>
              <a:rPr lang="ar-SA" dirty="0">
                <a:solidFill>
                  <a:srgbClr val="C00000"/>
                </a:solidFill>
              </a:rPr>
              <a:t> </a:t>
            </a:r>
            <a:r>
              <a:rPr lang="ar-SA" dirty="0"/>
              <a:t>وهي اختيار المقابل المناسب وفق النظرية أو المدرسة اللسانية المعتمدة</a:t>
            </a:r>
            <a:endParaRPr lang="fr-FR" dirty="0"/>
          </a:p>
          <a:p>
            <a:pPr lvl="0"/>
            <a:r>
              <a:rPr lang="ar-SA" b="1" dirty="0">
                <a:solidFill>
                  <a:srgbClr val="C00000"/>
                </a:solidFill>
              </a:rPr>
              <a:t>الترجمة الاصطلاحية</a:t>
            </a:r>
            <a:r>
              <a:rPr lang="ar-SA" dirty="0">
                <a:solidFill>
                  <a:srgbClr val="C00000"/>
                </a:solidFill>
              </a:rPr>
              <a:t> </a:t>
            </a:r>
            <a:r>
              <a:rPr lang="ar-SA" dirty="0"/>
              <a:t>(الاصطلاح المقرّر): تبنّي مصطلح متعارف عليه أكاديميًا</a:t>
            </a:r>
            <a:r>
              <a:rPr lang="fr-FR" dirty="0"/>
              <a:t>.</a:t>
            </a:r>
          </a:p>
          <a:p>
            <a:r>
              <a:rPr lang="ar-SA" dirty="0"/>
              <a:t>مثال: </a:t>
            </a:r>
            <a:r>
              <a:rPr lang="fr-FR" dirty="0"/>
              <a:t>Connotation</a:t>
            </a:r>
            <a:r>
              <a:rPr lang="ar-SA" dirty="0"/>
              <a:t> إيحاء.</a:t>
            </a:r>
            <a:endParaRPr lang="fr-FR" dirty="0"/>
          </a:p>
          <a:p>
            <a:pPr lvl="0"/>
            <a:r>
              <a:rPr lang="ar-SA" b="1" dirty="0"/>
              <a:t>. </a:t>
            </a:r>
            <a:r>
              <a:rPr lang="ar-SA" b="1" dirty="0">
                <a:solidFill>
                  <a:srgbClr val="C00000"/>
                </a:solidFill>
              </a:rPr>
              <a:t>الاجتهاد المعجمي: </a:t>
            </a:r>
            <a:r>
              <a:rPr lang="ar-SA" dirty="0"/>
              <a:t>نحت كلمات جديدة عند الحاجة: مثل: "التداولية" كمقابل    لـ </a:t>
            </a:r>
            <a:r>
              <a:rPr lang="fr-FR" dirty="0" err="1"/>
              <a:t>Pragmatics</a:t>
            </a:r>
            <a:r>
              <a:rPr lang="ar-SA" dirty="0"/>
              <a:t>.</a:t>
            </a:r>
            <a:endParaRPr lang="fr-FR" dirty="0"/>
          </a:p>
        </p:txBody>
      </p:sp>
    </p:spTree>
    <p:extLst>
      <p:ext uri="{BB962C8B-B14F-4D97-AF65-F5344CB8AC3E}">
        <p14:creationId xmlns:p14="http://schemas.microsoft.com/office/powerpoint/2010/main" val="316693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93</TotalTime>
  <Words>918</Words>
  <Application>Microsoft Office PowerPoint</Application>
  <PresentationFormat>Grand écran</PresentationFormat>
  <Paragraphs>77</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Garamond</vt:lpstr>
      <vt:lpstr>Times New Roman</vt:lpstr>
      <vt:lpstr>Wingdings</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HP</cp:lastModifiedBy>
  <cp:revision>18</cp:revision>
  <dcterms:created xsi:type="dcterms:W3CDTF">2025-11-12T10:07:27Z</dcterms:created>
  <dcterms:modified xsi:type="dcterms:W3CDTF">2025-12-14T06:23:55Z</dcterms:modified>
</cp:coreProperties>
</file>