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98" r:id="rId4"/>
    <p:sldId id="299" r:id="rId5"/>
    <p:sldId id="300" r:id="rId6"/>
    <p:sldId id="301" r:id="rId7"/>
    <p:sldId id="257" r:id="rId8"/>
    <p:sldId id="258" r:id="rId9"/>
    <p:sldId id="286" r:id="rId10"/>
    <p:sldId id="259" r:id="rId11"/>
    <p:sldId id="270" r:id="rId12"/>
    <p:sldId id="271" r:id="rId13"/>
    <p:sldId id="293" r:id="rId14"/>
    <p:sldId id="290" r:id="rId15"/>
    <p:sldId id="291" r:id="rId16"/>
    <p:sldId id="292" r:id="rId17"/>
    <p:sldId id="294" r:id="rId18"/>
    <p:sldId id="296" r:id="rId19"/>
    <p:sldId id="295" r:id="rId20"/>
    <p:sldId id="288" r:id="rId21"/>
    <p:sldId id="272" r:id="rId22"/>
    <p:sldId id="263" r:id="rId23"/>
    <p:sldId id="287" r:id="rId24"/>
    <p:sldId id="289" r:id="rId25"/>
    <p:sldId id="264" r:id="rId26"/>
    <p:sldId id="265" r:id="rId27"/>
    <p:sldId id="266" r:id="rId28"/>
    <p:sldId id="267" r:id="rId29"/>
    <p:sldId id="275" r:id="rId30"/>
    <p:sldId id="277" r:id="rId31"/>
    <p:sldId id="280" r:id="rId32"/>
    <p:sldId id="281" r:id="rId33"/>
    <p:sldId id="282" r:id="rId34"/>
    <p:sldId id="284" r:id="rId35"/>
    <p:sldId id="285" r:id="rId36"/>
    <p:sldId id="268" r:id="rId37"/>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D5D70C-8A46-6EFF-67E4-6F978236AB9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9D25098F-28A7-793F-E1F0-B84F1B10DD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1EEF449A-60F3-ACF2-2F1F-EC8A13224837}"/>
              </a:ext>
            </a:extLst>
          </p:cNvPr>
          <p:cNvSpPr>
            <a:spLocks noGrp="1"/>
          </p:cNvSpPr>
          <p:nvPr>
            <p:ph type="dt" sz="half" idx="10"/>
          </p:nvPr>
        </p:nvSpPr>
        <p:spPr/>
        <p:txBody>
          <a:bodyPr/>
          <a:lstStyle/>
          <a:p>
            <a:fld id="{7A6F90F2-662A-417F-B485-84F4352510C8}" type="datetimeFigureOut">
              <a:rPr lang="fr-DZ" smtClean="0"/>
              <a:t>25/11/2025</a:t>
            </a:fld>
            <a:endParaRPr lang="fr-DZ"/>
          </a:p>
        </p:txBody>
      </p:sp>
      <p:sp>
        <p:nvSpPr>
          <p:cNvPr id="5" name="Espace réservé du pied de page 4">
            <a:extLst>
              <a:ext uri="{FF2B5EF4-FFF2-40B4-BE49-F238E27FC236}">
                <a16:creationId xmlns:a16="http://schemas.microsoft.com/office/drawing/2014/main" id="{D005245C-0F7A-D642-FF3C-EB4F0F314C5B}"/>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EEE689CC-2719-05B9-F8E0-AB5714F7059C}"/>
              </a:ext>
            </a:extLst>
          </p:cNvPr>
          <p:cNvSpPr>
            <a:spLocks noGrp="1"/>
          </p:cNvSpPr>
          <p:nvPr>
            <p:ph type="sldNum" sz="quarter" idx="12"/>
          </p:nvPr>
        </p:nvSpPr>
        <p:spPr/>
        <p:txBody>
          <a:bodyPr/>
          <a:lstStyle/>
          <a:p>
            <a:fld id="{C82D9C6F-25B7-48BD-94DC-B92A7DC3693A}" type="slidenum">
              <a:rPr lang="fr-DZ" smtClean="0"/>
              <a:t>‹N°›</a:t>
            </a:fld>
            <a:endParaRPr lang="fr-DZ"/>
          </a:p>
        </p:txBody>
      </p:sp>
    </p:spTree>
    <p:extLst>
      <p:ext uri="{BB962C8B-B14F-4D97-AF65-F5344CB8AC3E}">
        <p14:creationId xmlns:p14="http://schemas.microsoft.com/office/powerpoint/2010/main" val="343798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75C913-71FC-B804-41B6-2CF6A56B55EB}"/>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6B8D2F51-5F9C-023E-BCE7-AB694D154A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D714515A-43BA-2E7D-81F2-4E0961651375}"/>
              </a:ext>
            </a:extLst>
          </p:cNvPr>
          <p:cNvSpPr>
            <a:spLocks noGrp="1"/>
          </p:cNvSpPr>
          <p:nvPr>
            <p:ph type="dt" sz="half" idx="10"/>
          </p:nvPr>
        </p:nvSpPr>
        <p:spPr/>
        <p:txBody>
          <a:bodyPr/>
          <a:lstStyle/>
          <a:p>
            <a:fld id="{7A6F90F2-662A-417F-B485-84F4352510C8}" type="datetimeFigureOut">
              <a:rPr lang="fr-DZ" smtClean="0"/>
              <a:t>25/11/2025</a:t>
            </a:fld>
            <a:endParaRPr lang="fr-DZ"/>
          </a:p>
        </p:txBody>
      </p:sp>
      <p:sp>
        <p:nvSpPr>
          <p:cNvPr id="5" name="Espace réservé du pied de page 4">
            <a:extLst>
              <a:ext uri="{FF2B5EF4-FFF2-40B4-BE49-F238E27FC236}">
                <a16:creationId xmlns:a16="http://schemas.microsoft.com/office/drawing/2014/main" id="{0601A5BC-8E6F-3B58-5E2F-F8CF0C95BF2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AAF3599D-F398-C242-875C-7DA6646AFB86}"/>
              </a:ext>
            </a:extLst>
          </p:cNvPr>
          <p:cNvSpPr>
            <a:spLocks noGrp="1"/>
          </p:cNvSpPr>
          <p:nvPr>
            <p:ph type="sldNum" sz="quarter" idx="12"/>
          </p:nvPr>
        </p:nvSpPr>
        <p:spPr/>
        <p:txBody>
          <a:bodyPr/>
          <a:lstStyle/>
          <a:p>
            <a:fld id="{C82D9C6F-25B7-48BD-94DC-B92A7DC3693A}" type="slidenum">
              <a:rPr lang="fr-DZ" smtClean="0"/>
              <a:t>‹N°›</a:t>
            </a:fld>
            <a:endParaRPr lang="fr-DZ"/>
          </a:p>
        </p:txBody>
      </p:sp>
    </p:spTree>
    <p:extLst>
      <p:ext uri="{BB962C8B-B14F-4D97-AF65-F5344CB8AC3E}">
        <p14:creationId xmlns:p14="http://schemas.microsoft.com/office/powerpoint/2010/main" val="210608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25D61B4-E585-2655-D540-66065DDD826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E6806681-582C-56AE-4F0B-ED22FE261BC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01186041-9FBB-D1E9-0657-A66CF6CE46FF}"/>
              </a:ext>
            </a:extLst>
          </p:cNvPr>
          <p:cNvSpPr>
            <a:spLocks noGrp="1"/>
          </p:cNvSpPr>
          <p:nvPr>
            <p:ph type="dt" sz="half" idx="10"/>
          </p:nvPr>
        </p:nvSpPr>
        <p:spPr/>
        <p:txBody>
          <a:bodyPr/>
          <a:lstStyle/>
          <a:p>
            <a:fld id="{7A6F90F2-662A-417F-B485-84F4352510C8}" type="datetimeFigureOut">
              <a:rPr lang="fr-DZ" smtClean="0"/>
              <a:t>25/11/2025</a:t>
            </a:fld>
            <a:endParaRPr lang="fr-DZ"/>
          </a:p>
        </p:txBody>
      </p:sp>
      <p:sp>
        <p:nvSpPr>
          <p:cNvPr id="5" name="Espace réservé du pied de page 4">
            <a:extLst>
              <a:ext uri="{FF2B5EF4-FFF2-40B4-BE49-F238E27FC236}">
                <a16:creationId xmlns:a16="http://schemas.microsoft.com/office/drawing/2014/main" id="{67D1401D-7B9A-3B1A-E8A0-815EE4792A8F}"/>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784D29FD-74CB-F647-BC07-F74BC57BBA23}"/>
              </a:ext>
            </a:extLst>
          </p:cNvPr>
          <p:cNvSpPr>
            <a:spLocks noGrp="1"/>
          </p:cNvSpPr>
          <p:nvPr>
            <p:ph type="sldNum" sz="quarter" idx="12"/>
          </p:nvPr>
        </p:nvSpPr>
        <p:spPr/>
        <p:txBody>
          <a:bodyPr/>
          <a:lstStyle/>
          <a:p>
            <a:fld id="{C82D9C6F-25B7-48BD-94DC-B92A7DC3693A}" type="slidenum">
              <a:rPr lang="fr-DZ" smtClean="0"/>
              <a:t>‹N°›</a:t>
            </a:fld>
            <a:endParaRPr lang="fr-DZ"/>
          </a:p>
        </p:txBody>
      </p:sp>
    </p:spTree>
    <p:extLst>
      <p:ext uri="{BB962C8B-B14F-4D97-AF65-F5344CB8AC3E}">
        <p14:creationId xmlns:p14="http://schemas.microsoft.com/office/powerpoint/2010/main" val="326760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C06CD4-2D68-DDD3-94C8-C9D248EE2CC5}"/>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7D636193-C4CB-2DD6-6B16-58A8B4E7315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6952BA10-2045-7E8B-1AA9-205B9EC09C98}"/>
              </a:ext>
            </a:extLst>
          </p:cNvPr>
          <p:cNvSpPr>
            <a:spLocks noGrp="1"/>
          </p:cNvSpPr>
          <p:nvPr>
            <p:ph type="dt" sz="half" idx="10"/>
          </p:nvPr>
        </p:nvSpPr>
        <p:spPr/>
        <p:txBody>
          <a:bodyPr/>
          <a:lstStyle/>
          <a:p>
            <a:fld id="{7A6F90F2-662A-417F-B485-84F4352510C8}" type="datetimeFigureOut">
              <a:rPr lang="fr-DZ" smtClean="0"/>
              <a:t>25/11/2025</a:t>
            </a:fld>
            <a:endParaRPr lang="fr-DZ"/>
          </a:p>
        </p:txBody>
      </p:sp>
      <p:sp>
        <p:nvSpPr>
          <p:cNvPr id="5" name="Espace réservé du pied de page 4">
            <a:extLst>
              <a:ext uri="{FF2B5EF4-FFF2-40B4-BE49-F238E27FC236}">
                <a16:creationId xmlns:a16="http://schemas.microsoft.com/office/drawing/2014/main" id="{637510F6-F247-9301-7EFA-8EC25BE8283F}"/>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DF7639F-EBCD-EFB6-8D5F-9FAAB68F966C}"/>
              </a:ext>
            </a:extLst>
          </p:cNvPr>
          <p:cNvSpPr>
            <a:spLocks noGrp="1"/>
          </p:cNvSpPr>
          <p:nvPr>
            <p:ph type="sldNum" sz="quarter" idx="12"/>
          </p:nvPr>
        </p:nvSpPr>
        <p:spPr/>
        <p:txBody>
          <a:bodyPr/>
          <a:lstStyle/>
          <a:p>
            <a:fld id="{C82D9C6F-25B7-48BD-94DC-B92A7DC3693A}" type="slidenum">
              <a:rPr lang="fr-DZ" smtClean="0"/>
              <a:t>‹N°›</a:t>
            </a:fld>
            <a:endParaRPr lang="fr-DZ"/>
          </a:p>
        </p:txBody>
      </p:sp>
    </p:spTree>
    <p:extLst>
      <p:ext uri="{BB962C8B-B14F-4D97-AF65-F5344CB8AC3E}">
        <p14:creationId xmlns:p14="http://schemas.microsoft.com/office/powerpoint/2010/main" val="55990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163EE1-4BDE-4EC4-E7AF-EC22E82A040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072CA562-AB36-7991-8A94-1F3C2B4A99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621BED0-819E-9D26-89CE-06B0CC727A78}"/>
              </a:ext>
            </a:extLst>
          </p:cNvPr>
          <p:cNvSpPr>
            <a:spLocks noGrp="1"/>
          </p:cNvSpPr>
          <p:nvPr>
            <p:ph type="dt" sz="half" idx="10"/>
          </p:nvPr>
        </p:nvSpPr>
        <p:spPr/>
        <p:txBody>
          <a:bodyPr/>
          <a:lstStyle/>
          <a:p>
            <a:fld id="{7A6F90F2-662A-417F-B485-84F4352510C8}" type="datetimeFigureOut">
              <a:rPr lang="fr-DZ" smtClean="0"/>
              <a:t>25/11/2025</a:t>
            </a:fld>
            <a:endParaRPr lang="fr-DZ"/>
          </a:p>
        </p:txBody>
      </p:sp>
      <p:sp>
        <p:nvSpPr>
          <p:cNvPr id="5" name="Espace réservé du pied de page 4">
            <a:extLst>
              <a:ext uri="{FF2B5EF4-FFF2-40B4-BE49-F238E27FC236}">
                <a16:creationId xmlns:a16="http://schemas.microsoft.com/office/drawing/2014/main" id="{B4F11417-2374-3C27-E512-DED6F5559169}"/>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41749DF0-D612-4AAC-2C99-AE87A45B8A83}"/>
              </a:ext>
            </a:extLst>
          </p:cNvPr>
          <p:cNvSpPr>
            <a:spLocks noGrp="1"/>
          </p:cNvSpPr>
          <p:nvPr>
            <p:ph type="sldNum" sz="quarter" idx="12"/>
          </p:nvPr>
        </p:nvSpPr>
        <p:spPr/>
        <p:txBody>
          <a:bodyPr/>
          <a:lstStyle/>
          <a:p>
            <a:fld id="{C82D9C6F-25B7-48BD-94DC-B92A7DC3693A}" type="slidenum">
              <a:rPr lang="fr-DZ" smtClean="0"/>
              <a:t>‹N°›</a:t>
            </a:fld>
            <a:endParaRPr lang="fr-DZ"/>
          </a:p>
        </p:txBody>
      </p:sp>
    </p:spTree>
    <p:extLst>
      <p:ext uri="{BB962C8B-B14F-4D97-AF65-F5344CB8AC3E}">
        <p14:creationId xmlns:p14="http://schemas.microsoft.com/office/powerpoint/2010/main" val="859988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3BEFD-5DFF-94D3-BED4-B8D1D9F63E15}"/>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4836FCBE-ACB7-6FFD-A47D-EE2A1CE4D8F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357614EC-335A-F21C-A9CD-6A6CE43687F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1B07F241-902D-19D5-2436-0356185702FA}"/>
              </a:ext>
            </a:extLst>
          </p:cNvPr>
          <p:cNvSpPr>
            <a:spLocks noGrp="1"/>
          </p:cNvSpPr>
          <p:nvPr>
            <p:ph type="dt" sz="half" idx="10"/>
          </p:nvPr>
        </p:nvSpPr>
        <p:spPr/>
        <p:txBody>
          <a:bodyPr/>
          <a:lstStyle/>
          <a:p>
            <a:fld id="{7A6F90F2-662A-417F-B485-84F4352510C8}" type="datetimeFigureOut">
              <a:rPr lang="fr-DZ" smtClean="0"/>
              <a:t>25/11/2025</a:t>
            </a:fld>
            <a:endParaRPr lang="fr-DZ"/>
          </a:p>
        </p:txBody>
      </p:sp>
      <p:sp>
        <p:nvSpPr>
          <p:cNvPr id="6" name="Espace réservé du pied de page 5">
            <a:extLst>
              <a:ext uri="{FF2B5EF4-FFF2-40B4-BE49-F238E27FC236}">
                <a16:creationId xmlns:a16="http://schemas.microsoft.com/office/drawing/2014/main" id="{D801F2E8-C080-524A-C900-3F5137FF7F20}"/>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5FB0F698-CE63-491C-C7E5-76FC920E4512}"/>
              </a:ext>
            </a:extLst>
          </p:cNvPr>
          <p:cNvSpPr>
            <a:spLocks noGrp="1"/>
          </p:cNvSpPr>
          <p:nvPr>
            <p:ph type="sldNum" sz="quarter" idx="12"/>
          </p:nvPr>
        </p:nvSpPr>
        <p:spPr/>
        <p:txBody>
          <a:bodyPr/>
          <a:lstStyle/>
          <a:p>
            <a:fld id="{C82D9C6F-25B7-48BD-94DC-B92A7DC3693A}" type="slidenum">
              <a:rPr lang="fr-DZ" smtClean="0"/>
              <a:t>‹N°›</a:t>
            </a:fld>
            <a:endParaRPr lang="fr-DZ"/>
          </a:p>
        </p:txBody>
      </p:sp>
    </p:spTree>
    <p:extLst>
      <p:ext uri="{BB962C8B-B14F-4D97-AF65-F5344CB8AC3E}">
        <p14:creationId xmlns:p14="http://schemas.microsoft.com/office/powerpoint/2010/main" val="421819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08A18C-0586-F4DD-4706-EFA318B22643}"/>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64B7E940-0EB0-AFBA-68A5-DC89F611CB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9CD7F47-DEB1-FA4D-03B2-D37A2AA34ED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FCE819F0-9F01-3287-19AC-3F3A4EB7B3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0F7A022-FB7E-CFFF-2A81-AF9038ADF23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34347864-96EF-7858-6254-7A8DAF23BC3B}"/>
              </a:ext>
            </a:extLst>
          </p:cNvPr>
          <p:cNvSpPr>
            <a:spLocks noGrp="1"/>
          </p:cNvSpPr>
          <p:nvPr>
            <p:ph type="dt" sz="half" idx="10"/>
          </p:nvPr>
        </p:nvSpPr>
        <p:spPr/>
        <p:txBody>
          <a:bodyPr/>
          <a:lstStyle/>
          <a:p>
            <a:fld id="{7A6F90F2-662A-417F-B485-84F4352510C8}" type="datetimeFigureOut">
              <a:rPr lang="fr-DZ" smtClean="0"/>
              <a:t>25/11/2025</a:t>
            </a:fld>
            <a:endParaRPr lang="fr-DZ"/>
          </a:p>
        </p:txBody>
      </p:sp>
      <p:sp>
        <p:nvSpPr>
          <p:cNvPr id="8" name="Espace réservé du pied de page 7">
            <a:extLst>
              <a:ext uri="{FF2B5EF4-FFF2-40B4-BE49-F238E27FC236}">
                <a16:creationId xmlns:a16="http://schemas.microsoft.com/office/drawing/2014/main" id="{97B7E701-8D4C-ADD6-5509-0C45C32925B2}"/>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10B73638-6311-7D0F-95C0-3D50EF2FFD4B}"/>
              </a:ext>
            </a:extLst>
          </p:cNvPr>
          <p:cNvSpPr>
            <a:spLocks noGrp="1"/>
          </p:cNvSpPr>
          <p:nvPr>
            <p:ph type="sldNum" sz="quarter" idx="12"/>
          </p:nvPr>
        </p:nvSpPr>
        <p:spPr/>
        <p:txBody>
          <a:bodyPr/>
          <a:lstStyle/>
          <a:p>
            <a:fld id="{C82D9C6F-25B7-48BD-94DC-B92A7DC3693A}" type="slidenum">
              <a:rPr lang="fr-DZ" smtClean="0"/>
              <a:t>‹N°›</a:t>
            </a:fld>
            <a:endParaRPr lang="fr-DZ"/>
          </a:p>
        </p:txBody>
      </p:sp>
    </p:spTree>
    <p:extLst>
      <p:ext uri="{BB962C8B-B14F-4D97-AF65-F5344CB8AC3E}">
        <p14:creationId xmlns:p14="http://schemas.microsoft.com/office/powerpoint/2010/main" val="221754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A70DBD-7527-388D-52A1-E5ACA3C100B9}"/>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8A51DACA-D960-013C-0EA2-524A098B789E}"/>
              </a:ext>
            </a:extLst>
          </p:cNvPr>
          <p:cNvSpPr>
            <a:spLocks noGrp="1"/>
          </p:cNvSpPr>
          <p:nvPr>
            <p:ph type="dt" sz="half" idx="10"/>
          </p:nvPr>
        </p:nvSpPr>
        <p:spPr/>
        <p:txBody>
          <a:bodyPr/>
          <a:lstStyle/>
          <a:p>
            <a:fld id="{7A6F90F2-662A-417F-B485-84F4352510C8}" type="datetimeFigureOut">
              <a:rPr lang="fr-DZ" smtClean="0"/>
              <a:t>25/11/2025</a:t>
            </a:fld>
            <a:endParaRPr lang="fr-DZ"/>
          </a:p>
        </p:txBody>
      </p:sp>
      <p:sp>
        <p:nvSpPr>
          <p:cNvPr id="4" name="Espace réservé du pied de page 3">
            <a:extLst>
              <a:ext uri="{FF2B5EF4-FFF2-40B4-BE49-F238E27FC236}">
                <a16:creationId xmlns:a16="http://schemas.microsoft.com/office/drawing/2014/main" id="{67A49FEF-0301-54A5-11B1-26A0EF1C02F4}"/>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31C7D901-799E-C495-4A5F-5E80260C7FA0}"/>
              </a:ext>
            </a:extLst>
          </p:cNvPr>
          <p:cNvSpPr>
            <a:spLocks noGrp="1"/>
          </p:cNvSpPr>
          <p:nvPr>
            <p:ph type="sldNum" sz="quarter" idx="12"/>
          </p:nvPr>
        </p:nvSpPr>
        <p:spPr/>
        <p:txBody>
          <a:bodyPr/>
          <a:lstStyle/>
          <a:p>
            <a:fld id="{C82D9C6F-25B7-48BD-94DC-B92A7DC3693A}" type="slidenum">
              <a:rPr lang="fr-DZ" smtClean="0"/>
              <a:t>‹N°›</a:t>
            </a:fld>
            <a:endParaRPr lang="fr-DZ"/>
          </a:p>
        </p:txBody>
      </p:sp>
    </p:spTree>
    <p:extLst>
      <p:ext uri="{BB962C8B-B14F-4D97-AF65-F5344CB8AC3E}">
        <p14:creationId xmlns:p14="http://schemas.microsoft.com/office/powerpoint/2010/main" val="291625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1EEF563-720C-6C24-E079-CB875CDB272D}"/>
              </a:ext>
            </a:extLst>
          </p:cNvPr>
          <p:cNvSpPr>
            <a:spLocks noGrp="1"/>
          </p:cNvSpPr>
          <p:nvPr>
            <p:ph type="dt" sz="half" idx="10"/>
          </p:nvPr>
        </p:nvSpPr>
        <p:spPr/>
        <p:txBody>
          <a:bodyPr/>
          <a:lstStyle/>
          <a:p>
            <a:fld id="{7A6F90F2-662A-417F-B485-84F4352510C8}" type="datetimeFigureOut">
              <a:rPr lang="fr-DZ" smtClean="0"/>
              <a:t>25/11/2025</a:t>
            </a:fld>
            <a:endParaRPr lang="fr-DZ"/>
          </a:p>
        </p:txBody>
      </p:sp>
      <p:sp>
        <p:nvSpPr>
          <p:cNvPr id="3" name="Espace réservé du pied de page 2">
            <a:extLst>
              <a:ext uri="{FF2B5EF4-FFF2-40B4-BE49-F238E27FC236}">
                <a16:creationId xmlns:a16="http://schemas.microsoft.com/office/drawing/2014/main" id="{ACE19EDC-5535-3D75-DBEB-A12542695416}"/>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C835EC6A-DAD5-3F75-034D-1F2DC33D277A}"/>
              </a:ext>
            </a:extLst>
          </p:cNvPr>
          <p:cNvSpPr>
            <a:spLocks noGrp="1"/>
          </p:cNvSpPr>
          <p:nvPr>
            <p:ph type="sldNum" sz="quarter" idx="12"/>
          </p:nvPr>
        </p:nvSpPr>
        <p:spPr/>
        <p:txBody>
          <a:bodyPr/>
          <a:lstStyle/>
          <a:p>
            <a:fld id="{C82D9C6F-25B7-48BD-94DC-B92A7DC3693A}" type="slidenum">
              <a:rPr lang="fr-DZ" smtClean="0"/>
              <a:t>‹N°›</a:t>
            </a:fld>
            <a:endParaRPr lang="fr-DZ"/>
          </a:p>
        </p:txBody>
      </p:sp>
    </p:spTree>
    <p:extLst>
      <p:ext uri="{BB962C8B-B14F-4D97-AF65-F5344CB8AC3E}">
        <p14:creationId xmlns:p14="http://schemas.microsoft.com/office/powerpoint/2010/main" val="18760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6B0A0D-0E64-1526-69F9-3FDDA5C7D42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051ED024-A41F-7B14-6CF4-FB605FE338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0B6769CF-B71F-D2C4-2B58-F7FA3EF9B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85C9B14-3853-095B-E797-54013EED7C95}"/>
              </a:ext>
            </a:extLst>
          </p:cNvPr>
          <p:cNvSpPr>
            <a:spLocks noGrp="1"/>
          </p:cNvSpPr>
          <p:nvPr>
            <p:ph type="dt" sz="half" idx="10"/>
          </p:nvPr>
        </p:nvSpPr>
        <p:spPr/>
        <p:txBody>
          <a:bodyPr/>
          <a:lstStyle/>
          <a:p>
            <a:fld id="{7A6F90F2-662A-417F-B485-84F4352510C8}" type="datetimeFigureOut">
              <a:rPr lang="fr-DZ" smtClean="0"/>
              <a:t>25/11/2025</a:t>
            </a:fld>
            <a:endParaRPr lang="fr-DZ"/>
          </a:p>
        </p:txBody>
      </p:sp>
      <p:sp>
        <p:nvSpPr>
          <p:cNvPr id="6" name="Espace réservé du pied de page 5">
            <a:extLst>
              <a:ext uri="{FF2B5EF4-FFF2-40B4-BE49-F238E27FC236}">
                <a16:creationId xmlns:a16="http://schemas.microsoft.com/office/drawing/2014/main" id="{10AD2D93-439D-3C41-DFE4-9B3E9F9BC4FD}"/>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E7B5E4CB-AA05-6FED-43F6-E93E061933D3}"/>
              </a:ext>
            </a:extLst>
          </p:cNvPr>
          <p:cNvSpPr>
            <a:spLocks noGrp="1"/>
          </p:cNvSpPr>
          <p:nvPr>
            <p:ph type="sldNum" sz="quarter" idx="12"/>
          </p:nvPr>
        </p:nvSpPr>
        <p:spPr/>
        <p:txBody>
          <a:bodyPr/>
          <a:lstStyle/>
          <a:p>
            <a:fld id="{C82D9C6F-25B7-48BD-94DC-B92A7DC3693A}" type="slidenum">
              <a:rPr lang="fr-DZ" smtClean="0"/>
              <a:t>‹N°›</a:t>
            </a:fld>
            <a:endParaRPr lang="fr-DZ"/>
          </a:p>
        </p:txBody>
      </p:sp>
    </p:spTree>
    <p:extLst>
      <p:ext uri="{BB962C8B-B14F-4D97-AF65-F5344CB8AC3E}">
        <p14:creationId xmlns:p14="http://schemas.microsoft.com/office/powerpoint/2010/main" val="27597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4462FF-45E5-FFF7-3E6D-B01E58ED1D0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AD11FC88-3DFA-BA32-4A70-CAA567DFBD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E84C8359-0988-D638-C87E-B07297D98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CF5B0B4-2F9F-A448-E229-55C0A18ECBD6}"/>
              </a:ext>
            </a:extLst>
          </p:cNvPr>
          <p:cNvSpPr>
            <a:spLocks noGrp="1"/>
          </p:cNvSpPr>
          <p:nvPr>
            <p:ph type="dt" sz="half" idx="10"/>
          </p:nvPr>
        </p:nvSpPr>
        <p:spPr/>
        <p:txBody>
          <a:bodyPr/>
          <a:lstStyle/>
          <a:p>
            <a:fld id="{7A6F90F2-662A-417F-B485-84F4352510C8}" type="datetimeFigureOut">
              <a:rPr lang="fr-DZ" smtClean="0"/>
              <a:t>25/11/2025</a:t>
            </a:fld>
            <a:endParaRPr lang="fr-DZ"/>
          </a:p>
        </p:txBody>
      </p:sp>
      <p:sp>
        <p:nvSpPr>
          <p:cNvPr id="6" name="Espace réservé du pied de page 5">
            <a:extLst>
              <a:ext uri="{FF2B5EF4-FFF2-40B4-BE49-F238E27FC236}">
                <a16:creationId xmlns:a16="http://schemas.microsoft.com/office/drawing/2014/main" id="{9C8B0FDF-8DAE-B45D-D399-442CA7F90C2A}"/>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E5471B69-B711-658C-FED2-223E18481A5A}"/>
              </a:ext>
            </a:extLst>
          </p:cNvPr>
          <p:cNvSpPr>
            <a:spLocks noGrp="1"/>
          </p:cNvSpPr>
          <p:nvPr>
            <p:ph type="sldNum" sz="quarter" idx="12"/>
          </p:nvPr>
        </p:nvSpPr>
        <p:spPr/>
        <p:txBody>
          <a:bodyPr/>
          <a:lstStyle/>
          <a:p>
            <a:fld id="{C82D9C6F-25B7-48BD-94DC-B92A7DC3693A}" type="slidenum">
              <a:rPr lang="fr-DZ" smtClean="0"/>
              <a:t>‹N°›</a:t>
            </a:fld>
            <a:endParaRPr lang="fr-DZ"/>
          </a:p>
        </p:txBody>
      </p:sp>
    </p:spTree>
    <p:extLst>
      <p:ext uri="{BB962C8B-B14F-4D97-AF65-F5344CB8AC3E}">
        <p14:creationId xmlns:p14="http://schemas.microsoft.com/office/powerpoint/2010/main" val="1971150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AB53D60-25B8-7DA5-9BB1-E4553B2D8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A5BB1882-24F7-170C-F051-B3DAC6DE99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2E357FD5-65AE-CFC7-769B-95FC0E90C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F90F2-662A-417F-B485-84F4352510C8}" type="datetimeFigureOut">
              <a:rPr lang="fr-DZ" smtClean="0"/>
              <a:t>25/11/2025</a:t>
            </a:fld>
            <a:endParaRPr lang="fr-DZ"/>
          </a:p>
        </p:txBody>
      </p:sp>
      <p:sp>
        <p:nvSpPr>
          <p:cNvPr id="5" name="Espace réservé du pied de page 4">
            <a:extLst>
              <a:ext uri="{FF2B5EF4-FFF2-40B4-BE49-F238E27FC236}">
                <a16:creationId xmlns:a16="http://schemas.microsoft.com/office/drawing/2014/main" id="{F7112EEC-1A38-ECF5-CFC1-CC9A6D080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7656AC95-4AFE-C45D-0007-2A98E9296D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D9C6F-25B7-48BD-94DC-B92A7DC3693A}" type="slidenum">
              <a:rPr lang="fr-DZ" smtClean="0"/>
              <a:t>‹N°›</a:t>
            </a:fld>
            <a:endParaRPr lang="fr-DZ"/>
          </a:p>
        </p:txBody>
      </p:sp>
    </p:spTree>
    <p:extLst>
      <p:ext uri="{BB962C8B-B14F-4D97-AF65-F5344CB8AC3E}">
        <p14:creationId xmlns:p14="http://schemas.microsoft.com/office/powerpoint/2010/main" val="2520751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dentaltraumaguide.org/f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EF7CD74-BE8C-BC5C-540F-2FEFD1B62DB2}"/>
              </a:ext>
            </a:extLst>
          </p:cNvPr>
          <p:cNvSpPr txBox="1"/>
          <p:nvPr/>
        </p:nvSpPr>
        <p:spPr>
          <a:xfrm>
            <a:off x="3762531" y="3690700"/>
            <a:ext cx="7928234" cy="123110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l"/>
            <a:endParaRPr lang="fr-DZ" sz="1000" b="0" i="0" u="none" strike="noStrike" baseline="0" dirty="0">
              <a:solidFill>
                <a:srgbClr val="000000"/>
              </a:solidFill>
              <a:latin typeface="Times New Roman" panose="02020603050405020304" pitchFamily="18" charset="0"/>
            </a:endParaRPr>
          </a:p>
          <a:p>
            <a:pPr algn="ctr"/>
            <a:r>
              <a:rPr lang="fr-FR" sz="1000" b="0" i="0" u="none" strike="noStrike" baseline="0" dirty="0">
                <a:solidFill>
                  <a:srgbClr val="000000"/>
                </a:solidFill>
                <a:latin typeface="Times New Roman" panose="02020603050405020304" pitchFamily="18" charset="0"/>
              </a:rPr>
              <a:t> </a:t>
            </a:r>
            <a:r>
              <a:rPr lang="fr-FR" sz="3200" b="0" i="0" u="none" strike="noStrike" baseline="0" dirty="0">
                <a:solidFill>
                  <a:srgbClr val="FF0000"/>
                </a:solidFill>
                <a:latin typeface="Times New Roman" panose="02020603050405020304" pitchFamily="18" charset="0"/>
              </a:rPr>
              <a:t>TRAUMATOLOGIE DES DENTS TEMPORAIRES </a:t>
            </a:r>
            <a:endParaRPr lang="fr-DZ" dirty="0"/>
          </a:p>
        </p:txBody>
      </p:sp>
      <p:sp>
        <p:nvSpPr>
          <p:cNvPr id="6" name="ZoneTexte 5">
            <a:extLst>
              <a:ext uri="{FF2B5EF4-FFF2-40B4-BE49-F238E27FC236}">
                <a16:creationId xmlns:a16="http://schemas.microsoft.com/office/drawing/2014/main" id="{477B444B-054D-50CB-15E4-DA510B517C20}"/>
              </a:ext>
            </a:extLst>
          </p:cNvPr>
          <p:cNvSpPr txBox="1"/>
          <p:nvPr/>
        </p:nvSpPr>
        <p:spPr>
          <a:xfrm>
            <a:off x="734515" y="5480178"/>
            <a:ext cx="3387777" cy="677108"/>
          </a:xfrm>
          <a:prstGeom prst="rect">
            <a:avLst/>
          </a:prstGeom>
          <a:noFill/>
        </p:spPr>
        <p:txBody>
          <a:bodyPr wrap="square" rtlCol="0">
            <a:spAutoFit/>
          </a:bodyPr>
          <a:lstStyle/>
          <a:p>
            <a:r>
              <a:rPr lang="fr-FR" dirty="0"/>
              <a:t>Présenté  par: </a:t>
            </a:r>
          </a:p>
          <a:p>
            <a:r>
              <a:rPr lang="fr-FR" sz="2000" b="1" dirty="0" err="1"/>
              <a:t>Dr.Alili</a:t>
            </a:r>
            <a:endParaRPr lang="fr-DZ" sz="2000" b="1" dirty="0"/>
          </a:p>
        </p:txBody>
      </p:sp>
      <p:sp>
        <p:nvSpPr>
          <p:cNvPr id="7" name="ZoneTexte 6">
            <a:extLst>
              <a:ext uri="{FF2B5EF4-FFF2-40B4-BE49-F238E27FC236}">
                <a16:creationId xmlns:a16="http://schemas.microsoft.com/office/drawing/2014/main" id="{E7355CEB-A10A-B75A-C502-3657B951EF8B}"/>
              </a:ext>
            </a:extLst>
          </p:cNvPr>
          <p:cNvSpPr txBox="1"/>
          <p:nvPr/>
        </p:nvSpPr>
        <p:spPr>
          <a:xfrm>
            <a:off x="8504422" y="5231566"/>
            <a:ext cx="2953063" cy="677108"/>
          </a:xfrm>
          <a:prstGeom prst="rect">
            <a:avLst/>
          </a:prstGeom>
          <a:noFill/>
        </p:spPr>
        <p:txBody>
          <a:bodyPr wrap="square" rtlCol="0">
            <a:spAutoFit/>
          </a:bodyPr>
          <a:lstStyle/>
          <a:p>
            <a:r>
              <a:rPr lang="fr-FR" dirty="0"/>
              <a:t>Encadre par :</a:t>
            </a:r>
          </a:p>
          <a:p>
            <a:r>
              <a:rPr lang="fr-FR" sz="2000" b="1" dirty="0" err="1"/>
              <a:t>Pr.ALLAL</a:t>
            </a:r>
            <a:endParaRPr lang="fr-DZ" sz="2000" b="1" dirty="0"/>
          </a:p>
        </p:txBody>
      </p:sp>
      <p:pic>
        <p:nvPicPr>
          <p:cNvPr id="9" name="Image 8">
            <a:extLst>
              <a:ext uri="{FF2B5EF4-FFF2-40B4-BE49-F238E27FC236}">
                <a16:creationId xmlns:a16="http://schemas.microsoft.com/office/drawing/2014/main" id="{5DA03E07-2A31-AB41-12D4-59C6264BC72E}"/>
              </a:ext>
            </a:extLst>
          </p:cNvPr>
          <p:cNvPicPr>
            <a:picLocks noChangeAspect="1"/>
          </p:cNvPicPr>
          <p:nvPr/>
        </p:nvPicPr>
        <p:blipFill>
          <a:blip r:embed="rId2"/>
          <a:stretch>
            <a:fillRect/>
          </a:stretch>
        </p:blipFill>
        <p:spPr>
          <a:xfrm>
            <a:off x="8685015" y="205005"/>
            <a:ext cx="3005750" cy="1910281"/>
          </a:xfrm>
          <a:prstGeom prst="rect">
            <a:avLst/>
          </a:prstGeom>
        </p:spPr>
      </p:pic>
      <p:pic>
        <p:nvPicPr>
          <p:cNvPr id="13" name="Image 12">
            <a:extLst>
              <a:ext uri="{FF2B5EF4-FFF2-40B4-BE49-F238E27FC236}">
                <a16:creationId xmlns:a16="http://schemas.microsoft.com/office/drawing/2014/main" id="{260F13B7-E1DF-6C33-3510-E577543A975C}"/>
              </a:ext>
            </a:extLst>
          </p:cNvPr>
          <p:cNvPicPr>
            <a:picLocks noChangeAspect="1"/>
          </p:cNvPicPr>
          <p:nvPr/>
        </p:nvPicPr>
        <p:blipFill>
          <a:blip r:embed="rId3"/>
          <a:stretch>
            <a:fillRect/>
          </a:stretch>
        </p:blipFill>
        <p:spPr>
          <a:xfrm>
            <a:off x="230987" y="205005"/>
            <a:ext cx="3276000" cy="5003999"/>
          </a:xfrm>
          <a:prstGeom prst="rect">
            <a:avLst/>
          </a:prstGeom>
        </p:spPr>
      </p:pic>
      <p:sp>
        <p:nvSpPr>
          <p:cNvPr id="15" name="ZoneTexte 14">
            <a:extLst>
              <a:ext uri="{FF2B5EF4-FFF2-40B4-BE49-F238E27FC236}">
                <a16:creationId xmlns:a16="http://schemas.microsoft.com/office/drawing/2014/main" id="{B51A4D7F-8840-2FB0-11F9-2931003CE244}"/>
              </a:ext>
            </a:extLst>
          </p:cNvPr>
          <p:cNvSpPr txBox="1"/>
          <p:nvPr/>
        </p:nvSpPr>
        <p:spPr>
          <a:xfrm>
            <a:off x="3049251" y="1264082"/>
            <a:ext cx="6093500" cy="1631216"/>
          </a:xfrm>
          <a:prstGeom prst="rect">
            <a:avLst/>
          </a:prstGeom>
          <a:noFill/>
        </p:spPr>
        <p:txBody>
          <a:bodyPr wrap="square">
            <a:spAutoFit/>
          </a:bodyPr>
          <a:lstStyle/>
          <a:p>
            <a:pPr algn="l"/>
            <a:endParaRPr lang="fr-DZ" sz="1600" b="0" i="0" u="none" strike="noStrike" baseline="0" dirty="0">
              <a:solidFill>
                <a:srgbClr val="000000"/>
              </a:solidFill>
              <a:latin typeface="Times New Roman" panose="02020603050405020304" pitchFamily="18" charset="0"/>
              <a:cs typeface="Times New Roman" panose="02020603050405020304" pitchFamily="18" charset="0"/>
            </a:endParaRPr>
          </a:p>
          <a:p>
            <a:pPr algn="ctr"/>
            <a:r>
              <a:rPr lang="fr-FR" sz="1600" b="0" i="0" u="none" strike="noStrike" baseline="0" dirty="0">
                <a:solidFill>
                  <a:srgbClr val="000000"/>
                </a:solidFill>
                <a:latin typeface="Times New Roman" panose="02020603050405020304" pitchFamily="18" charset="0"/>
                <a:cs typeface="Times New Roman" panose="02020603050405020304" pitchFamily="18" charset="0"/>
              </a:rPr>
              <a:t> </a:t>
            </a:r>
            <a:r>
              <a:rPr lang="fr-FR" sz="2800" b="0" i="0" u="none" strike="noStrike" baseline="0" dirty="0">
                <a:solidFill>
                  <a:srgbClr val="000000"/>
                </a:solidFill>
                <a:latin typeface="Times New Roman" panose="02020603050405020304" pitchFamily="18" charset="0"/>
                <a:cs typeface="Times New Roman" panose="02020603050405020304" pitchFamily="18" charset="0"/>
              </a:rPr>
              <a:t>Conférences de quatrième année </a:t>
            </a:r>
          </a:p>
          <a:p>
            <a:pPr algn="ctr"/>
            <a:r>
              <a:rPr lang="fr-FR" sz="2800" b="0" i="0" u="none" strike="noStrike" baseline="0" dirty="0">
                <a:solidFill>
                  <a:srgbClr val="000000"/>
                </a:solidFill>
                <a:latin typeface="Times New Roman" panose="02020603050405020304" pitchFamily="18" charset="0"/>
                <a:cs typeface="Times New Roman" panose="02020603050405020304" pitchFamily="18" charset="0"/>
              </a:rPr>
              <a:t>de post graduation OCE </a:t>
            </a:r>
          </a:p>
          <a:p>
            <a:pPr algn="ctr"/>
            <a:r>
              <a:rPr lang="fr-FR" sz="2800" b="0" i="0" u="none" strike="noStrike" baseline="0" dirty="0">
                <a:solidFill>
                  <a:srgbClr val="000000"/>
                </a:solidFill>
                <a:latin typeface="Times New Roman" panose="02020603050405020304" pitchFamily="18" charset="0"/>
                <a:cs typeface="Times New Roman" panose="02020603050405020304" pitchFamily="18" charset="0"/>
              </a:rPr>
              <a:t>      </a:t>
            </a:r>
            <a:r>
              <a:rPr lang="fr-DZ" sz="2800" b="0" i="0" u="none" strike="noStrike" baseline="0" dirty="0">
                <a:solidFill>
                  <a:srgbClr val="000000"/>
                </a:solidFill>
                <a:latin typeface="Times New Roman" panose="02020603050405020304" pitchFamily="18" charset="0"/>
                <a:cs typeface="Times New Roman" panose="02020603050405020304" pitchFamily="18" charset="0"/>
              </a:rPr>
              <a:t>202</a:t>
            </a:r>
            <a:r>
              <a:rPr lang="fr-FR" sz="2800" dirty="0">
                <a:solidFill>
                  <a:srgbClr val="000000"/>
                </a:solidFill>
                <a:latin typeface="Times New Roman" panose="02020603050405020304" pitchFamily="18" charset="0"/>
                <a:cs typeface="Times New Roman" panose="02020603050405020304" pitchFamily="18" charset="0"/>
              </a:rPr>
              <a:t>5</a:t>
            </a:r>
            <a:r>
              <a:rPr lang="fr-DZ" sz="2800" b="0" i="0" u="none" strike="noStrike" baseline="0" dirty="0">
                <a:solidFill>
                  <a:srgbClr val="000000"/>
                </a:solidFill>
                <a:latin typeface="Times New Roman" panose="02020603050405020304" pitchFamily="18" charset="0"/>
                <a:cs typeface="Times New Roman" panose="02020603050405020304" pitchFamily="18" charset="0"/>
              </a:rPr>
              <a:t>-202</a:t>
            </a:r>
            <a:r>
              <a:rPr lang="fr-FR" sz="2800" b="0" i="0" u="none" strike="noStrike" baseline="0" dirty="0">
                <a:solidFill>
                  <a:srgbClr val="000000"/>
                </a:solidFill>
                <a:latin typeface="Times New Roman" panose="02020603050405020304" pitchFamily="18" charset="0"/>
                <a:cs typeface="Times New Roman" panose="02020603050405020304" pitchFamily="18" charset="0"/>
              </a:rPr>
              <a:t>6</a:t>
            </a:r>
            <a:r>
              <a:rPr lang="fr-DZ" sz="2800" b="0" i="0" u="none" strike="noStrike" baseline="0" dirty="0">
                <a:solidFill>
                  <a:srgbClr val="000000"/>
                </a:solidFill>
                <a:latin typeface="Freestyle Script" panose="030804020302050B0404" pitchFamily="66" charset="0"/>
              </a:rPr>
              <a:t>	</a:t>
            </a:r>
          </a:p>
        </p:txBody>
      </p:sp>
    </p:spTree>
    <p:extLst>
      <p:ext uri="{BB962C8B-B14F-4D97-AF65-F5344CB8AC3E}">
        <p14:creationId xmlns:p14="http://schemas.microsoft.com/office/powerpoint/2010/main" val="4050231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9002A92-841C-D24A-1066-E269ACCAE706}"/>
              </a:ext>
            </a:extLst>
          </p:cNvPr>
          <p:cNvSpPr>
            <a:spLocks noGrp="1"/>
          </p:cNvSpPr>
          <p:nvPr>
            <p:ph idx="1"/>
          </p:nvPr>
        </p:nvSpPr>
        <p:spPr>
          <a:xfrm>
            <a:off x="448455" y="941205"/>
            <a:ext cx="10515600" cy="4351338"/>
          </a:xfrm>
        </p:spPr>
        <p:txBody>
          <a:bodyPr>
            <a:normAutofit lnSpcReduction="10000"/>
          </a:bodyPr>
          <a:lstStyle/>
          <a:p>
            <a:r>
              <a:rPr lang="fr-FR" dirty="0"/>
              <a:t>Leur </a:t>
            </a:r>
            <a:r>
              <a:rPr lang="fr-FR" b="1" dirty="0"/>
              <a:t>émail et leur dentine, plus fins et moins minéralisés</a:t>
            </a:r>
            <a:r>
              <a:rPr lang="fr-FR" dirty="0"/>
              <a:t>, se fracturent plus facilement lors d’un impact, exposant rapidement la pulpe. </a:t>
            </a:r>
          </a:p>
          <a:p>
            <a:r>
              <a:rPr lang="fr-FR" dirty="0"/>
              <a:t>Les </a:t>
            </a:r>
            <a:r>
              <a:rPr lang="fr-FR" b="1" dirty="0"/>
              <a:t>racines fines et résorbables</a:t>
            </a:r>
            <a:r>
              <a:rPr lang="fr-FR" dirty="0"/>
              <a:t>, associées à un </a:t>
            </a:r>
            <a:r>
              <a:rPr lang="fr-FR" b="1" dirty="0"/>
              <a:t>ligament parodontal plus lâche et un os alvéolaire plus souple</a:t>
            </a:r>
            <a:r>
              <a:rPr lang="fr-FR" dirty="0"/>
              <a:t>, rendent les </a:t>
            </a:r>
            <a:r>
              <a:rPr lang="fr-FR" b="1" dirty="0"/>
              <a:t>luxations et intrusions</a:t>
            </a:r>
            <a:r>
              <a:rPr lang="fr-FR" dirty="0"/>
              <a:t>  plus fréquentes que les fractures radiculaires.</a:t>
            </a:r>
          </a:p>
          <a:p>
            <a:br>
              <a:rPr lang="fr-FR" dirty="0"/>
            </a:br>
            <a:r>
              <a:rPr lang="fr-FR" dirty="0"/>
              <a:t>De plus, la </a:t>
            </a:r>
            <a:r>
              <a:rPr lang="fr-FR" b="1" dirty="0"/>
              <a:t>proximité du germe de la dent permanente</a:t>
            </a:r>
            <a:r>
              <a:rPr lang="fr-FR" dirty="0"/>
              <a:t> rend tout traumatisme potentiellement dangereux pour le développement de celle-ci, pouvant provoquer des anomalies de forme, de couleur ou d’éruption.</a:t>
            </a:r>
          </a:p>
          <a:p>
            <a:pPr marL="0" indent="0">
              <a:buNone/>
            </a:pPr>
            <a:endParaRPr lang="fr-FR" dirty="0"/>
          </a:p>
          <a:p>
            <a:endParaRPr lang="fr-DZ" dirty="0"/>
          </a:p>
        </p:txBody>
      </p:sp>
    </p:spTree>
    <p:extLst>
      <p:ext uri="{BB962C8B-B14F-4D97-AF65-F5344CB8AC3E}">
        <p14:creationId xmlns:p14="http://schemas.microsoft.com/office/powerpoint/2010/main" val="481576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8C10A9A-B47C-89E9-9987-0F726AF7E8DD}"/>
              </a:ext>
            </a:extLst>
          </p:cNvPr>
          <p:cNvSpPr txBox="1"/>
          <p:nvPr/>
        </p:nvSpPr>
        <p:spPr>
          <a:xfrm>
            <a:off x="901304" y="423049"/>
            <a:ext cx="9784830" cy="1938992"/>
          </a:xfrm>
          <a:prstGeom prst="rect">
            <a:avLst/>
          </a:prstGeom>
          <a:noFill/>
        </p:spPr>
        <p:txBody>
          <a:bodyPr wrap="square">
            <a:spAutoFit/>
          </a:bodyPr>
          <a:lstStyle/>
          <a:p>
            <a:pPr algn="l"/>
            <a:r>
              <a:rPr lang="fr-FR" sz="2000" b="0" i="0" u="none" strike="noStrike" baseline="0" dirty="0">
                <a:solidFill>
                  <a:srgbClr val="000000"/>
                </a:solidFill>
                <a:latin typeface="Frutiger-Light"/>
              </a:rPr>
              <a:t>Les formes cliniques les plus fréquemment rencontrées en denture temporaire sont des pathologies de déplacement, notamment chez l’enfant de 1 à 3 ans (luxation 44 %, impaction 12 %, expulsion 11 %) en</a:t>
            </a:r>
          </a:p>
          <a:p>
            <a:pPr algn="l"/>
            <a:r>
              <a:rPr lang="fr-FR" sz="2000" b="0" i="0" u="none" strike="noStrike" baseline="0" dirty="0">
                <a:solidFill>
                  <a:srgbClr val="000000"/>
                </a:solidFill>
                <a:latin typeface="Frutiger-Light"/>
              </a:rPr>
              <a:t>raison :</a:t>
            </a:r>
          </a:p>
          <a:p>
            <a:pPr algn="l"/>
            <a:r>
              <a:rPr lang="fr-FR" sz="2000" b="0" i="0" u="none" strike="noStrike" baseline="0" dirty="0">
                <a:solidFill>
                  <a:srgbClr val="000000"/>
                </a:solidFill>
                <a:latin typeface="Frutiger-Light"/>
              </a:rPr>
              <a:t>––de la plasticité de l’os alvéolaire, du faible ancrage du ligament parodontal ;</a:t>
            </a:r>
          </a:p>
          <a:p>
            <a:pPr algn="l"/>
            <a:r>
              <a:rPr lang="fr-FR" sz="2000" b="0" i="0" u="none" strike="noStrike" baseline="0" dirty="0">
                <a:solidFill>
                  <a:srgbClr val="000000"/>
                </a:solidFill>
                <a:latin typeface="Frutiger-Light"/>
              </a:rPr>
              <a:t>––de la résorption radiculaire et de l’involution de l’entité dent/parodonte</a:t>
            </a:r>
            <a:endParaRPr lang="fr-DZ" sz="2000" dirty="0"/>
          </a:p>
        </p:txBody>
      </p:sp>
      <p:pic>
        <p:nvPicPr>
          <p:cNvPr id="9" name="Image 8">
            <a:extLst>
              <a:ext uri="{FF2B5EF4-FFF2-40B4-BE49-F238E27FC236}">
                <a16:creationId xmlns:a16="http://schemas.microsoft.com/office/drawing/2014/main" id="{FDEBFD4F-C9A9-9C04-D16C-70DBF6DEDEFE}"/>
              </a:ext>
            </a:extLst>
          </p:cNvPr>
          <p:cNvPicPr>
            <a:picLocks noChangeAspect="1"/>
          </p:cNvPicPr>
          <p:nvPr/>
        </p:nvPicPr>
        <p:blipFill>
          <a:blip r:embed="rId2"/>
          <a:stretch>
            <a:fillRect/>
          </a:stretch>
        </p:blipFill>
        <p:spPr>
          <a:xfrm>
            <a:off x="398985" y="2628840"/>
            <a:ext cx="3168000" cy="2821504"/>
          </a:xfrm>
          <a:prstGeom prst="rect">
            <a:avLst/>
          </a:prstGeom>
        </p:spPr>
      </p:pic>
      <p:sp>
        <p:nvSpPr>
          <p:cNvPr id="11" name="ZoneTexte 10">
            <a:extLst>
              <a:ext uri="{FF2B5EF4-FFF2-40B4-BE49-F238E27FC236}">
                <a16:creationId xmlns:a16="http://schemas.microsoft.com/office/drawing/2014/main" id="{511A1B46-80FE-5862-8EAC-DE2B80119EEB}"/>
              </a:ext>
            </a:extLst>
          </p:cNvPr>
          <p:cNvSpPr txBox="1"/>
          <p:nvPr/>
        </p:nvSpPr>
        <p:spPr>
          <a:xfrm>
            <a:off x="318540" y="5554957"/>
            <a:ext cx="3728804" cy="923330"/>
          </a:xfrm>
          <a:prstGeom prst="rect">
            <a:avLst/>
          </a:prstGeom>
          <a:noFill/>
        </p:spPr>
        <p:txBody>
          <a:bodyPr wrap="square">
            <a:spAutoFit/>
          </a:bodyPr>
          <a:lstStyle/>
          <a:p>
            <a:pPr algn="l"/>
            <a:r>
              <a:rPr lang="fr-FR" sz="1800" b="0" i="0" u="none" strike="noStrike" baseline="0" dirty="0">
                <a:latin typeface="Frutiger-Roman"/>
              </a:rPr>
              <a:t>Les incisives centrales sont</a:t>
            </a:r>
          </a:p>
          <a:p>
            <a:pPr algn="l"/>
            <a:r>
              <a:rPr lang="fr-FR" sz="1800" b="0" i="0" u="none" strike="noStrike" baseline="0" dirty="0">
                <a:latin typeface="Frutiger-Roman"/>
              </a:rPr>
              <a:t>les plus fréquemment touchées.( (traumatologie)</a:t>
            </a:r>
            <a:endParaRPr lang="fr-DZ" dirty="0"/>
          </a:p>
        </p:txBody>
      </p:sp>
      <p:pic>
        <p:nvPicPr>
          <p:cNvPr id="13" name="Image 12">
            <a:extLst>
              <a:ext uri="{FF2B5EF4-FFF2-40B4-BE49-F238E27FC236}">
                <a16:creationId xmlns:a16="http://schemas.microsoft.com/office/drawing/2014/main" id="{B142888B-A657-A7C2-A985-4EBF34BC006F}"/>
              </a:ext>
            </a:extLst>
          </p:cNvPr>
          <p:cNvPicPr>
            <a:picLocks noChangeAspect="1"/>
          </p:cNvPicPr>
          <p:nvPr/>
        </p:nvPicPr>
        <p:blipFill>
          <a:blip r:embed="rId3"/>
          <a:stretch>
            <a:fillRect/>
          </a:stretch>
        </p:blipFill>
        <p:spPr>
          <a:xfrm>
            <a:off x="4227719" y="2646655"/>
            <a:ext cx="3132000" cy="2818800"/>
          </a:xfrm>
          <a:prstGeom prst="rect">
            <a:avLst/>
          </a:prstGeom>
        </p:spPr>
      </p:pic>
      <p:pic>
        <p:nvPicPr>
          <p:cNvPr id="15" name="Image 14">
            <a:extLst>
              <a:ext uri="{FF2B5EF4-FFF2-40B4-BE49-F238E27FC236}">
                <a16:creationId xmlns:a16="http://schemas.microsoft.com/office/drawing/2014/main" id="{7152D3C1-33D1-C833-6934-B1675C98C224}"/>
              </a:ext>
            </a:extLst>
          </p:cNvPr>
          <p:cNvPicPr>
            <a:picLocks noChangeAspect="1"/>
          </p:cNvPicPr>
          <p:nvPr/>
        </p:nvPicPr>
        <p:blipFill>
          <a:blip r:embed="rId4"/>
          <a:stretch>
            <a:fillRect/>
          </a:stretch>
        </p:blipFill>
        <p:spPr>
          <a:xfrm>
            <a:off x="8080192" y="2646655"/>
            <a:ext cx="3120000" cy="2808000"/>
          </a:xfrm>
          <a:prstGeom prst="rect">
            <a:avLst/>
          </a:prstGeom>
        </p:spPr>
      </p:pic>
      <p:sp>
        <p:nvSpPr>
          <p:cNvPr id="17" name="ZoneTexte 16">
            <a:extLst>
              <a:ext uri="{FF2B5EF4-FFF2-40B4-BE49-F238E27FC236}">
                <a16:creationId xmlns:a16="http://schemas.microsoft.com/office/drawing/2014/main" id="{42ACB834-5EF5-A101-0491-D319E1011205}"/>
              </a:ext>
            </a:extLst>
          </p:cNvPr>
          <p:cNvSpPr txBox="1"/>
          <p:nvPr/>
        </p:nvSpPr>
        <p:spPr>
          <a:xfrm>
            <a:off x="4227720" y="5510750"/>
            <a:ext cx="6093500" cy="923330"/>
          </a:xfrm>
          <a:prstGeom prst="rect">
            <a:avLst/>
          </a:prstGeom>
          <a:noFill/>
        </p:spPr>
        <p:txBody>
          <a:bodyPr wrap="square">
            <a:spAutoFit/>
          </a:bodyPr>
          <a:lstStyle/>
          <a:p>
            <a:pPr algn="l"/>
            <a:r>
              <a:rPr lang="fr-FR" sz="1800" b="0" i="0" u="none" strike="noStrike" baseline="0" dirty="0">
                <a:latin typeface="Frutiger-Roman"/>
              </a:rPr>
              <a:t>Les luxations représentent</a:t>
            </a:r>
          </a:p>
          <a:p>
            <a:pPr algn="l"/>
            <a:r>
              <a:rPr lang="fr-FR" sz="1800" b="0" i="0" u="none" strike="noStrike" baseline="0" dirty="0">
                <a:latin typeface="Frutiger-Roman"/>
              </a:rPr>
              <a:t>44 % des traumatismes des dents</a:t>
            </a:r>
          </a:p>
          <a:p>
            <a:pPr algn="l"/>
            <a:r>
              <a:rPr lang="fr-FR" sz="1800" b="0" i="0" u="none" strike="noStrike" baseline="0" dirty="0">
                <a:latin typeface="Frutiger-Roman"/>
              </a:rPr>
              <a:t>temporaires.</a:t>
            </a:r>
            <a:endParaRPr lang="fr-DZ" dirty="0"/>
          </a:p>
        </p:txBody>
      </p:sp>
      <p:sp>
        <p:nvSpPr>
          <p:cNvPr id="19" name="ZoneTexte 18">
            <a:extLst>
              <a:ext uri="{FF2B5EF4-FFF2-40B4-BE49-F238E27FC236}">
                <a16:creationId xmlns:a16="http://schemas.microsoft.com/office/drawing/2014/main" id="{EB0C95FF-69B7-D513-8FCE-57141570D2F9}"/>
              </a:ext>
            </a:extLst>
          </p:cNvPr>
          <p:cNvSpPr txBox="1"/>
          <p:nvPr/>
        </p:nvSpPr>
        <p:spPr>
          <a:xfrm>
            <a:off x="8095442" y="5425473"/>
            <a:ext cx="6093500" cy="1200329"/>
          </a:xfrm>
          <a:prstGeom prst="rect">
            <a:avLst/>
          </a:prstGeom>
          <a:noFill/>
        </p:spPr>
        <p:txBody>
          <a:bodyPr wrap="square">
            <a:spAutoFit/>
          </a:bodyPr>
          <a:lstStyle/>
          <a:p>
            <a:pPr algn="l"/>
            <a:r>
              <a:rPr lang="fr-FR" sz="1800" b="0" i="0" u="none" strike="noStrike" baseline="0" dirty="0">
                <a:latin typeface="Frutiger-Roman"/>
              </a:rPr>
              <a:t>Fracture </a:t>
            </a:r>
            <a:r>
              <a:rPr lang="fr-FR" sz="1800" b="0" i="0" u="none" strike="noStrike" baseline="0" dirty="0" err="1">
                <a:latin typeface="Frutiger-Roman"/>
              </a:rPr>
              <a:t>corono</a:t>
            </a:r>
            <a:r>
              <a:rPr lang="fr-FR" sz="1800" b="0" i="0" u="none" strike="noStrike" baseline="0" dirty="0">
                <a:latin typeface="Frutiger-Roman"/>
              </a:rPr>
              <a:t>-radiculaire</a:t>
            </a:r>
          </a:p>
          <a:p>
            <a:pPr algn="l"/>
            <a:r>
              <a:rPr lang="fr-FR" sz="1800" b="0" i="0" u="none" strike="noStrike" baseline="0" dirty="0">
                <a:latin typeface="Frutiger-Roman"/>
              </a:rPr>
              <a:t>de la 51 associée à une luxation</a:t>
            </a:r>
          </a:p>
          <a:p>
            <a:pPr algn="l"/>
            <a:r>
              <a:rPr lang="fr-FR" sz="1800" b="0" i="0" u="none" strike="noStrike" baseline="0" dirty="0">
                <a:latin typeface="Frutiger-Roman"/>
              </a:rPr>
              <a:t>de la 61 et fracture coronaire de</a:t>
            </a:r>
          </a:p>
          <a:p>
            <a:pPr algn="l"/>
            <a:r>
              <a:rPr lang="fr-FR" sz="1800" b="0" i="0" u="none" strike="noStrike" baseline="0" dirty="0">
                <a:latin typeface="Frutiger-Roman"/>
              </a:rPr>
              <a:t>la 62. L’occlusion est perturbée.</a:t>
            </a:r>
            <a:endParaRPr lang="fr-DZ" dirty="0"/>
          </a:p>
        </p:txBody>
      </p:sp>
    </p:spTree>
    <p:extLst>
      <p:ext uri="{BB962C8B-B14F-4D97-AF65-F5344CB8AC3E}">
        <p14:creationId xmlns:p14="http://schemas.microsoft.com/office/powerpoint/2010/main" val="3214569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D95713C-FD50-AC5E-7FA2-7B0EE80FFC38}"/>
              </a:ext>
            </a:extLst>
          </p:cNvPr>
          <p:cNvSpPr txBox="1"/>
          <p:nvPr/>
        </p:nvSpPr>
        <p:spPr>
          <a:xfrm>
            <a:off x="1278234" y="267918"/>
            <a:ext cx="10669250" cy="2308324"/>
          </a:xfrm>
          <a:prstGeom prst="rect">
            <a:avLst/>
          </a:prstGeom>
          <a:noFill/>
        </p:spPr>
        <p:txBody>
          <a:bodyPr wrap="square">
            <a:spAutoFit/>
          </a:bodyPr>
          <a:lstStyle/>
          <a:p>
            <a:pPr algn="l"/>
            <a:r>
              <a:rPr lang="fr-FR" b="0" i="0" u="none" strike="noStrike" baseline="0" dirty="0">
                <a:solidFill>
                  <a:srgbClr val="000000"/>
                </a:solidFill>
                <a:latin typeface="Times New Roman" panose="02020603050405020304" pitchFamily="18" charset="0"/>
                <a:cs typeface="Times New Roman" panose="02020603050405020304" pitchFamily="18" charset="0"/>
              </a:rPr>
              <a:t>Lorsqu’un enfant vient consulter en urgence après traumatisme, le praticien doit faire face à trois problèmes :</a:t>
            </a:r>
          </a:p>
          <a:p>
            <a:pPr algn="l"/>
            <a:endParaRPr lang="fr-FR" b="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v"/>
            </a:pPr>
            <a:r>
              <a:rPr lang="fr-FR" b="0" i="0" u="none" strike="noStrike" baseline="0" dirty="0">
                <a:solidFill>
                  <a:srgbClr val="000000"/>
                </a:solidFill>
                <a:highlight>
                  <a:srgbClr val="FFFF00"/>
                </a:highlight>
                <a:latin typeface="Times New Roman" panose="02020603050405020304" pitchFamily="18" charset="0"/>
                <a:cs typeface="Times New Roman" panose="02020603050405020304" pitchFamily="18" charset="0"/>
              </a:rPr>
              <a:t>la prise en main </a:t>
            </a:r>
            <a:r>
              <a:rPr lang="fr-FR" b="0" i="0" u="none" strike="noStrike" baseline="0" dirty="0">
                <a:solidFill>
                  <a:srgbClr val="000000"/>
                </a:solidFill>
                <a:latin typeface="Times New Roman" panose="02020603050405020304" pitchFamily="18" charset="0"/>
                <a:cs typeface="Times New Roman" panose="02020603050405020304" pitchFamily="18" charset="0"/>
              </a:rPr>
              <a:t>: coopération de l’enfant et de ses parents </a:t>
            </a:r>
          </a:p>
          <a:p>
            <a:pPr marL="285750" indent="-285750" algn="l">
              <a:buFont typeface="Wingdings" panose="05000000000000000000" pitchFamily="2" charset="2"/>
              <a:buChar char="v"/>
            </a:pPr>
            <a:r>
              <a:rPr lang="fr-FR" b="0" i="0" u="none" strike="noStrike" baseline="0" dirty="0">
                <a:solidFill>
                  <a:srgbClr val="000000"/>
                </a:solidFill>
                <a:highlight>
                  <a:srgbClr val="FFFF00"/>
                </a:highlight>
                <a:latin typeface="Times New Roman" panose="02020603050405020304" pitchFamily="18" charset="0"/>
                <a:cs typeface="Times New Roman" panose="02020603050405020304" pitchFamily="18" charset="0"/>
              </a:rPr>
              <a:t>l’aspect psychologique </a:t>
            </a:r>
            <a:r>
              <a:rPr lang="fr-FR" b="0" i="0" u="none" strike="noStrike" baseline="0" dirty="0">
                <a:solidFill>
                  <a:srgbClr val="000000"/>
                </a:solidFill>
                <a:latin typeface="Times New Roman" panose="02020603050405020304" pitchFamily="18" charset="0"/>
                <a:cs typeface="Times New Roman" panose="02020603050405020304" pitchFamily="18" charset="0"/>
              </a:rPr>
              <a:t>: toute perte d’une dent antérieure peut modifier le comportement de l’enfant</a:t>
            </a:r>
          </a:p>
          <a:p>
            <a:pPr algn="l"/>
            <a:r>
              <a:rPr lang="fr-FR" b="0" i="0" u="none" strike="noStrike" baseline="0" dirty="0">
                <a:solidFill>
                  <a:srgbClr val="000000"/>
                </a:solidFill>
                <a:latin typeface="Times New Roman" panose="02020603050405020304" pitchFamily="18" charset="0"/>
                <a:cs typeface="Times New Roman" panose="02020603050405020304" pitchFamily="18" charset="0"/>
              </a:rPr>
              <a:t>            (esthétique, phonation) ;</a:t>
            </a:r>
          </a:p>
          <a:p>
            <a:pPr marL="285750" indent="-285750" algn="l">
              <a:buFont typeface="Wingdings" panose="05000000000000000000" pitchFamily="2" charset="2"/>
              <a:buChar char="v"/>
            </a:pPr>
            <a:r>
              <a:rPr lang="fr-FR" b="0" i="0" u="none" strike="noStrike" baseline="0" dirty="0">
                <a:solidFill>
                  <a:srgbClr val="000000"/>
                </a:solidFill>
                <a:highlight>
                  <a:srgbClr val="FFFF00"/>
                </a:highlight>
                <a:latin typeface="Times New Roman" panose="02020603050405020304" pitchFamily="18" charset="0"/>
                <a:cs typeface="Times New Roman" panose="02020603050405020304" pitchFamily="18" charset="0"/>
              </a:rPr>
              <a:t>le maintien de l’espace </a:t>
            </a:r>
            <a:r>
              <a:rPr lang="fr-FR" b="0" i="0" u="none" strike="noStrike" baseline="0" dirty="0">
                <a:solidFill>
                  <a:srgbClr val="000000"/>
                </a:solidFill>
                <a:latin typeface="Times New Roman" panose="02020603050405020304" pitchFamily="18" charset="0"/>
                <a:cs typeface="Times New Roman" panose="02020603050405020304" pitchFamily="18" charset="0"/>
              </a:rPr>
              <a:t>: un traumatisme avant l’éruption des canines temporaires provoque une diminution</a:t>
            </a:r>
          </a:p>
          <a:p>
            <a:pPr algn="l"/>
            <a:r>
              <a:rPr lang="fr-FR" b="0" i="0" u="none" strike="noStrike" baseline="0" dirty="0">
                <a:solidFill>
                  <a:srgbClr val="000000"/>
                </a:solidFill>
                <a:latin typeface="Times New Roman" panose="02020603050405020304" pitchFamily="18" charset="0"/>
                <a:cs typeface="Times New Roman" panose="02020603050405020304" pitchFamily="18" charset="0"/>
              </a:rPr>
              <a:t>de la distance </a:t>
            </a:r>
            <a:r>
              <a:rPr lang="fr-FR" b="0" i="0" u="none" strike="noStrike" baseline="0" dirty="0" err="1">
                <a:solidFill>
                  <a:srgbClr val="000000"/>
                </a:solidFill>
                <a:latin typeface="Times New Roman" panose="02020603050405020304" pitchFamily="18" charset="0"/>
                <a:cs typeface="Times New Roman" panose="02020603050405020304" pitchFamily="18" charset="0"/>
              </a:rPr>
              <a:t>intercanine</a:t>
            </a:r>
            <a:r>
              <a:rPr lang="fr-FR" dirty="0">
                <a:solidFill>
                  <a:srgbClr val="000000"/>
                </a:solidFill>
                <a:latin typeface="Times New Roman" panose="02020603050405020304" pitchFamily="18" charset="0"/>
                <a:cs typeface="Times New Roman" panose="02020603050405020304" pitchFamily="18" charset="0"/>
              </a:rPr>
              <a:t> </a:t>
            </a:r>
            <a:r>
              <a:rPr lang="fr-FR" b="0" i="0" u="none" strike="noStrike" baseline="0" dirty="0">
                <a:solidFill>
                  <a:srgbClr val="000000"/>
                </a:solidFill>
                <a:latin typeface="Times New Roman" panose="02020603050405020304" pitchFamily="18" charset="0"/>
                <a:cs typeface="Times New Roman" panose="02020603050405020304" pitchFamily="18" charset="0"/>
              </a:rPr>
              <a:t>. Un traumatisme peut également engendrer une </a:t>
            </a:r>
            <a:r>
              <a:rPr lang="fr-FR" b="0" i="0" u="none" strike="noStrike" baseline="0" dirty="0" err="1">
                <a:solidFill>
                  <a:srgbClr val="000000"/>
                </a:solidFill>
                <a:latin typeface="Times New Roman" panose="02020603050405020304" pitchFamily="18" charset="0"/>
                <a:cs typeface="Times New Roman" panose="02020603050405020304" pitchFamily="18" charset="0"/>
              </a:rPr>
              <a:t>vestibulo</a:t>
            </a:r>
            <a:r>
              <a:rPr lang="fr-FR" b="0" i="0" u="none" strike="noStrike" baseline="0" dirty="0">
                <a:solidFill>
                  <a:srgbClr val="000000"/>
                </a:solidFill>
                <a:latin typeface="Times New Roman" panose="02020603050405020304" pitchFamily="18" charset="0"/>
                <a:cs typeface="Times New Roman" panose="02020603050405020304" pitchFamily="18" charset="0"/>
              </a:rPr>
              <a:t>-version</a:t>
            </a:r>
          </a:p>
          <a:p>
            <a:pPr algn="l"/>
            <a:r>
              <a:rPr lang="fr-FR" b="0" i="0" u="none" strike="noStrike" baseline="0" dirty="0">
                <a:solidFill>
                  <a:srgbClr val="000000"/>
                </a:solidFill>
                <a:latin typeface="Times New Roman" panose="02020603050405020304" pitchFamily="18" charset="0"/>
                <a:cs typeface="Times New Roman" panose="02020603050405020304" pitchFamily="18" charset="0"/>
              </a:rPr>
              <a:t>            des incisives définitives.</a:t>
            </a:r>
            <a:endParaRPr lang="fr-DZ" dirty="0">
              <a:latin typeface="Times New Roman" panose="02020603050405020304" pitchFamily="18" charset="0"/>
              <a:cs typeface="Times New Roman" panose="02020603050405020304" pitchFamily="18" charset="0"/>
            </a:endParaRPr>
          </a:p>
        </p:txBody>
      </p:sp>
      <p:pic>
        <p:nvPicPr>
          <p:cNvPr id="7" name="Image 6">
            <a:extLst>
              <a:ext uri="{FF2B5EF4-FFF2-40B4-BE49-F238E27FC236}">
                <a16:creationId xmlns:a16="http://schemas.microsoft.com/office/drawing/2014/main" id="{73153B6A-A166-5710-FC18-2F999E7EB395}"/>
              </a:ext>
            </a:extLst>
          </p:cNvPr>
          <p:cNvPicPr>
            <a:picLocks noChangeAspect="1"/>
          </p:cNvPicPr>
          <p:nvPr/>
        </p:nvPicPr>
        <p:blipFill>
          <a:blip r:embed="rId2"/>
          <a:stretch>
            <a:fillRect/>
          </a:stretch>
        </p:blipFill>
        <p:spPr>
          <a:xfrm>
            <a:off x="580866" y="2756175"/>
            <a:ext cx="3312000" cy="2897998"/>
          </a:xfrm>
          <a:prstGeom prst="rect">
            <a:avLst/>
          </a:prstGeom>
        </p:spPr>
      </p:pic>
      <p:pic>
        <p:nvPicPr>
          <p:cNvPr id="9" name="Image 8">
            <a:extLst>
              <a:ext uri="{FF2B5EF4-FFF2-40B4-BE49-F238E27FC236}">
                <a16:creationId xmlns:a16="http://schemas.microsoft.com/office/drawing/2014/main" id="{4C6B4501-D881-C37A-B770-CBB0CD78E35E}"/>
              </a:ext>
            </a:extLst>
          </p:cNvPr>
          <p:cNvPicPr>
            <a:picLocks noChangeAspect="1"/>
          </p:cNvPicPr>
          <p:nvPr/>
        </p:nvPicPr>
        <p:blipFill>
          <a:blip r:embed="rId3"/>
          <a:stretch>
            <a:fillRect/>
          </a:stretch>
        </p:blipFill>
        <p:spPr>
          <a:xfrm>
            <a:off x="4212434" y="2987165"/>
            <a:ext cx="3895069" cy="2628000"/>
          </a:xfrm>
          <a:prstGeom prst="rect">
            <a:avLst/>
          </a:prstGeom>
        </p:spPr>
      </p:pic>
      <p:pic>
        <p:nvPicPr>
          <p:cNvPr id="11" name="Image 10">
            <a:extLst>
              <a:ext uri="{FF2B5EF4-FFF2-40B4-BE49-F238E27FC236}">
                <a16:creationId xmlns:a16="http://schemas.microsoft.com/office/drawing/2014/main" id="{BA4E4A03-5F11-C123-F617-7FF7E2724216}"/>
              </a:ext>
            </a:extLst>
          </p:cNvPr>
          <p:cNvPicPr>
            <a:picLocks noChangeAspect="1"/>
          </p:cNvPicPr>
          <p:nvPr/>
        </p:nvPicPr>
        <p:blipFill>
          <a:blip r:embed="rId4"/>
          <a:stretch>
            <a:fillRect/>
          </a:stretch>
        </p:blipFill>
        <p:spPr>
          <a:xfrm>
            <a:off x="8233347" y="2961159"/>
            <a:ext cx="3924000" cy="2679799"/>
          </a:xfrm>
          <a:prstGeom prst="rect">
            <a:avLst/>
          </a:prstGeom>
        </p:spPr>
      </p:pic>
      <p:sp>
        <p:nvSpPr>
          <p:cNvPr id="13" name="ZoneTexte 12">
            <a:extLst>
              <a:ext uri="{FF2B5EF4-FFF2-40B4-BE49-F238E27FC236}">
                <a16:creationId xmlns:a16="http://schemas.microsoft.com/office/drawing/2014/main" id="{5DAADC2C-FE57-0895-B943-4615A63F2AC4}"/>
              </a:ext>
            </a:extLst>
          </p:cNvPr>
          <p:cNvSpPr txBox="1"/>
          <p:nvPr/>
        </p:nvSpPr>
        <p:spPr>
          <a:xfrm>
            <a:off x="336893" y="5666752"/>
            <a:ext cx="3635500" cy="923330"/>
          </a:xfrm>
          <a:prstGeom prst="rect">
            <a:avLst/>
          </a:prstGeom>
          <a:noFill/>
        </p:spPr>
        <p:txBody>
          <a:bodyPr wrap="square">
            <a:spAutoFit/>
          </a:bodyPr>
          <a:lstStyle/>
          <a:p>
            <a:pPr algn="ctr"/>
            <a:r>
              <a:rPr lang="fr-FR" sz="1800" b="0" i="0" u="none" strike="noStrike" baseline="0" dirty="0">
                <a:latin typeface="Frutiger-Roman"/>
              </a:rPr>
              <a:t>Difficulté de coopération d’un jeune enfant venant de subir un traumatisme (2)</a:t>
            </a:r>
            <a:endParaRPr lang="fr-DZ" dirty="0"/>
          </a:p>
        </p:txBody>
      </p:sp>
      <p:sp>
        <p:nvSpPr>
          <p:cNvPr id="15" name="ZoneTexte 14">
            <a:extLst>
              <a:ext uri="{FF2B5EF4-FFF2-40B4-BE49-F238E27FC236}">
                <a16:creationId xmlns:a16="http://schemas.microsoft.com/office/drawing/2014/main" id="{D1A91BF0-7487-156B-4423-F7F06FE96772}"/>
              </a:ext>
            </a:extLst>
          </p:cNvPr>
          <p:cNvSpPr txBox="1"/>
          <p:nvPr/>
        </p:nvSpPr>
        <p:spPr>
          <a:xfrm>
            <a:off x="4358895" y="5666752"/>
            <a:ext cx="6093500" cy="923330"/>
          </a:xfrm>
          <a:prstGeom prst="rect">
            <a:avLst/>
          </a:prstGeom>
          <a:noFill/>
        </p:spPr>
        <p:txBody>
          <a:bodyPr wrap="square">
            <a:spAutoFit/>
          </a:bodyPr>
          <a:lstStyle/>
          <a:p>
            <a:pPr algn="l"/>
            <a:r>
              <a:rPr lang="fr-FR" sz="1800" b="0" i="0" u="none" strike="noStrike" baseline="0" dirty="0">
                <a:latin typeface="Frutiger-Roman"/>
              </a:rPr>
              <a:t>Expulsion de la 51 chez un enfant</a:t>
            </a:r>
          </a:p>
          <a:p>
            <a:pPr algn="l"/>
            <a:r>
              <a:rPr lang="fr-FR" sz="1800" b="0" i="0" u="none" strike="noStrike" baseline="0" dirty="0">
                <a:latin typeface="Frutiger-Roman"/>
              </a:rPr>
              <a:t>de 10 mois. Les canines temporaires</a:t>
            </a:r>
          </a:p>
          <a:p>
            <a:pPr algn="l"/>
            <a:r>
              <a:rPr lang="fr-FR" sz="1800" b="0" i="0" u="none" strike="noStrike" baseline="0" dirty="0">
                <a:latin typeface="Frutiger-Roman"/>
              </a:rPr>
              <a:t>n’ont pas encore fait leur éruption.(2)</a:t>
            </a:r>
            <a:endParaRPr lang="fr-DZ" dirty="0"/>
          </a:p>
        </p:txBody>
      </p:sp>
      <p:sp>
        <p:nvSpPr>
          <p:cNvPr id="17" name="ZoneTexte 16">
            <a:extLst>
              <a:ext uri="{FF2B5EF4-FFF2-40B4-BE49-F238E27FC236}">
                <a16:creationId xmlns:a16="http://schemas.microsoft.com/office/drawing/2014/main" id="{EE7A6CA3-4778-06FF-A75D-3EA292528FB6}"/>
              </a:ext>
            </a:extLst>
          </p:cNvPr>
          <p:cNvSpPr txBox="1"/>
          <p:nvPr/>
        </p:nvSpPr>
        <p:spPr>
          <a:xfrm>
            <a:off x="8233347" y="5732455"/>
            <a:ext cx="6093500" cy="646331"/>
          </a:xfrm>
          <a:prstGeom prst="rect">
            <a:avLst/>
          </a:prstGeom>
          <a:noFill/>
        </p:spPr>
        <p:txBody>
          <a:bodyPr wrap="square">
            <a:spAutoFit/>
          </a:bodyPr>
          <a:lstStyle/>
          <a:p>
            <a:pPr algn="l"/>
            <a:r>
              <a:rPr lang="fr-FR" sz="1800" b="0" i="0" u="none" strike="noStrike" baseline="0" dirty="0">
                <a:latin typeface="Frutiger-Roman"/>
              </a:rPr>
              <a:t>À 2 ans post-traumatisme :</a:t>
            </a:r>
          </a:p>
          <a:p>
            <a:pPr algn="l"/>
            <a:r>
              <a:rPr lang="fr-FR" sz="1800" b="0" i="0" u="none" strike="noStrike" baseline="0" dirty="0">
                <a:latin typeface="Frutiger-Roman"/>
              </a:rPr>
              <a:t>diminution de la distance </a:t>
            </a:r>
            <a:r>
              <a:rPr lang="fr-FR" sz="1800" b="0" i="0" u="none" strike="noStrike" baseline="0" dirty="0" err="1">
                <a:latin typeface="Frutiger-Roman"/>
              </a:rPr>
              <a:t>intercanine</a:t>
            </a:r>
            <a:r>
              <a:rPr lang="fr-FR" sz="1800" b="0" i="0" u="none" strike="noStrike" baseline="0" dirty="0">
                <a:latin typeface="Frutiger-Roman"/>
              </a:rPr>
              <a:t>.</a:t>
            </a:r>
            <a:endParaRPr lang="fr-DZ" dirty="0"/>
          </a:p>
        </p:txBody>
      </p:sp>
    </p:spTree>
    <p:extLst>
      <p:ext uri="{BB962C8B-B14F-4D97-AF65-F5344CB8AC3E}">
        <p14:creationId xmlns:p14="http://schemas.microsoft.com/office/powerpoint/2010/main" val="3357892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0466EF3-0547-E737-BDD8-40E2E3CC426B}"/>
              </a:ext>
            </a:extLst>
          </p:cNvPr>
          <p:cNvPicPr>
            <a:picLocks noChangeAspect="1"/>
          </p:cNvPicPr>
          <p:nvPr/>
        </p:nvPicPr>
        <p:blipFill>
          <a:blip r:embed="rId2">
            <a:extLst>
              <a:ext uri="{28A0092B-C50C-407E-A947-70E740481C1C}">
                <a14:useLocalDpi xmlns:a14="http://schemas.microsoft.com/office/drawing/2010/main" val="0"/>
              </a:ext>
            </a:extLst>
          </a:blip>
          <a:srcRect b="7871"/>
          <a:stretch>
            <a:fillRect/>
          </a:stretch>
        </p:blipFill>
        <p:spPr>
          <a:xfrm>
            <a:off x="2870633" y="241502"/>
            <a:ext cx="6192000" cy="6143380"/>
          </a:xfrm>
          <a:prstGeom prst="rect">
            <a:avLst/>
          </a:prstGeom>
        </p:spPr>
      </p:pic>
    </p:spTree>
    <p:extLst>
      <p:ext uri="{BB962C8B-B14F-4D97-AF65-F5344CB8AC3E}">
        <p14:creationId xmlns:p14="http://schemas.microsoft.com/office/powerpoint/2010/main" val="419508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C8F8962-595D-1C3D-2E50-91623B04A2BC}"/>
              </a:ext>
            </a:extLst>
          </p:cNvPr>
          <p:cNvPicPr>
            <a:picLocks noChangeAspect="1"/>
          </p:cNvPicPr>
          <p:nvPr/>
        </p:nvPicPr>
        <p:blipFill>
          <a:blip r:embed="rId2"/>
          <a:stretch>
            <a:fillRect/>
          </a:stretch>
        </p:blipFill>
        <p:spPr>
          <a:xfrm>
            <a:off x="1918280" y="81000"/>
            <a:ext cx="8758793" cy="6696000"/>
          </a:xfrm>
          <a:prstGeom prst="rect">
            <a:avLst/>
          </a:prstGeom>
        </p:spPr>
      </p:pic>
    </p:spTree>
    <p:extLst>
      <p:ext uri="{BB962C8B-B14F-4D97-AF65-F5344CB8AC3E}">
        <p14:creationId xmlns:p14="http://schemas.microsoft.com/office/powerpoint/2010/main" val="2244705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E4A17DD-7477-794A-3DA8-E1F783D01942}"/>
              </a:ext>
            </a:extLst>
          </p:cNvPr>
          <p:cNvPicPr>
            <a:picLocks noChangeAspect="1"/>
          </p:cNvPicPr>
          <p:nvPr/>
        </p:nvPicPr>
        <p:blipFill>
          <a:blip r:embed="rId2"/>
          <a:stretch>
            <a:fillRect/>
          </a:stretch>
        </p:blipFill>
        <p:spPr>
          <a:xfrm>
            <a:off x="1509153" y="1147429"/>
            <a:ext cx="9715776" cy="4284000"/>
          </a:xfrm>
          <a:prstGeom prst="rect">
            <a:avLst/>
          </a:prstGeom>
        </p:spPr>
      </p:pic>
    </p:spTree>
    <p:extLst>
      <p:ext uri="{BB962C8B-B14F-4D97-AF65-F5344CB8AC3E}">
        <p14:creationId xmlns:p14="http://schemas.microsoft.com/office/powerpoint/2010/main" val="534796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3D085B1-FBE2-1CB4-827D-B5A37708B773}"/>
              </a:ext>
            </a:extLst>
          </p:cNvPr>
          <p:cNvPicPr>
            <a:picLocks noChangeAspect="1"/>
          </p:cNvPicPr>
          <p:nvPr/>
        </p:nvPicPr>
        <p:blipFill>
          <a:blip r:embed="rId2"/>
          <a:stretch>
            <a:fillRect/>
          </a:stretch>
        </p:blipFill>
        <p:spPr>
          <a:xfrm>
            <a:off x="3413381" y="44941"/>
            <a:ext cx="5220000" cy="6759917"/>
          </a:xfrm>
          <a:prstGeom prst="rect">
            <a:avLst/>
          </a:prstGeom>
        </p:spPr>
      </p:pic>
    </p:spTree>
    <p:extLst>
      <p:ext uri="{BB962C8B-B14F-4D97-AF65-F5344CB8AC3E}">
        <p14:creationId xmlns:p14="http://schemas.microsoft.com/office/powerpoint/2010/main" val="1023122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F368AE6-25BE-B507-7AF9-9E4A2B53276C}"/>
              </a:ext>
            </a:extLst>
          </p:cNvPr>
          <p:cNvSpPr txBox="1"/>
          <p:nvPr/>
        </p:nvSpPr>
        <p:spPr>
          <a:xfrm>
            <a:off x="408482" y="1273925"/>
            <a:ext cx="7596266" cy="1631216"/>
          </a:xfrm>
          <a:prstGeom prst="rect">
            <a:avLst/>
          </a:prstGeom>
          <a:noFill/>
        </p:spPr>
        <p:txBody>
          <a:bodyPr wrap="square">
            <a:spAutoFit/>
          </a:bodyPr>
          <a:lstStyle/>
          <a:p>
            <a:pPr>
              <a:buNone/>
            </a:pPr>
            <a:r>
              <a:rPr lang="fr-FR" sz="2000" b="1" dirty="0"/>
              <a:t>IADT Guidelines (2020 Update)</a:t>
            </a:r>
          </a:p>
          <a:p>
            <a:pPr>
              <a:buNone/>
            </a:pPr>
            <a:r>
              <a:rPr lang="fr-FR" sz="2000" dirty="0"/>
              <a:t>L’</a:t>
            </a:r>
            <a:r>
              <a:rPr lang="fr-FR" sz="2000" b="1" dirty="0"/>
              <a:t>International Association of Dental </a:t>
            </a:r>
            <a:r>
              <a:rPr lang="fr-FR" sz="2000" b="1" dirty="0" err="1"/>
              <a:t>Traumatology</a:t>
            </a:r>
            <a:r>
              <a:rPr lang="fr-FR" sz="2000" b="1" dirty="0"/>
              <a:t> (IADT)</a:t>
            </a:r>
            <a:r>
              <a:rPr lang="fr-FR" sz="2000" dirty="0"/>
              <a:t> a publié en 2020 une mise à jour complète des recommandations pour la prise en charge des traumatismes dentaires, incluant les dents temporaires. Ces directives sont considérées comme la référence mondiale </a:t>
            </a:r>
          </a:p>
        </p:txBody>
      </p:sp>
      <p:sp>
        <p:nvSpPr>
          <p:cNvPr id="7" name="ZoneTexte 6">
            <a:extLst>
              <a:ext uri="{FF2B5EF4-FFF2-40B4-BE49-F238E27FC236}">
                <a16:creationId xmlns:a16="http://schemas.microsoft.com/office/drawing/2014/main" id="{63855AAB-E506-69A7-0D63-04C490215045}"/>
              </a:ext>
            </a:extLst>
          </p:cNvPr>
          <p:cNvSpPr txBox="1"/>
          <p:nvPr/>
        </p:nvSpPr>
        <p:spPr>
          <a:xfrm>
            <a:off x="408482" y="3249120"/>
            <a:ext cx="7596266" cy="1015663"/>
          </a:xfrm>
          <a:prstGeom prst="rect">
            <a:avLst/>
          </a:prstGeom>
          <a:noFill/>
        </p:spPr>
        <p:txBody>
          <a:bodyPr wrap="square">
            <a:spAutoFit/>
          </a:bodyPr>
          <a:lstStyle/>
          <a:p>
            <a:r>
              <a:rPr lang="fr-FR" sz="2000" b="1" dirty="0"/>
              <a:t>Dental Trauma Guide</a:t>
            </a:r>
            <a:r>
              <a:rPr lang="fr-FR" sz="2000" dirty="0"/>
              <a:t> (collaboration avec IADT) : propose des protocoles détaillés pour chaque type de traumatisme </a:t>
            </a:r>
            <a:r>
              <a:rPr lang="fr-FR" sz="2000" dirty="0">
                <a:hlinkClick r:id="rId2"/>
              </a:rPr>
              <a:t>dentaltraumaguide.org</a:t>
            </a:r>
            <a:endParaRPr lang="fr-DZ" sz="2000" dirty="0"/>
          </a:p>
        </p:txBody>
      </p:sp>
      <p:pic>
        <p:nvPicPr>
          <p:cNvPr id="9" name="Image 8">
            <a:extLst>
              <a:ext uri="{FF2B5EF4-FFF2-40B4-BE49-F238E27FC236}">
                <a16:creationId xmlns:a16="http://schemas.microsoft.com/office/drawing/2014/main" id="{D3C65734-ED96-B075-5483-6F5F41C4DF5B}"/>
              </a:ext>
            </a:extLst>
          </p:cNvPr>
          <p:cNvPicPr>
            <a:picLocks noChangeAspect="1"/>
          </p:cNvPicPr>
          <p:nvPr/>
        </p:nvPicPr>
        <p:blipFill>
          <a:blip r:embed="rId3"/>
          <a:stretch>
            <a:fillRect/>
          </a:stretch>
        </p:blipFill>
        <p:spPr>
          <a:xfrm>
            <a:off x="408482" y="4559157"/>
            <a:ext cx="10879068" cy="1667108"/>
          </a:xfrm>
          <a:prstGeom prst="rect">
            <a:avLst/>
          </a:prstGeom>
        </p:spPr>
      </p:pic>
    </p:spTree>
    <p:extLst>
      <p:ext uri="{BB962C8B-B14F-4D97-AF65-F5344CB8AC3E}">
        <p14:creationId xmlns:p14="http://schemas.microsoft.com/office/powerpoint/2010/main" val="3568470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D3561A8-9E02-C1BF-4A4E-10D120A8F551}"/>
              </a:ext>
            </a:extLst>
          </p:cNvPr>
          <p:cNvSpPr txBox="1"/>
          <p:nvPr/>
        </p:nvSpPr>
        <p:spPr>
          <a:xfrm>
            <a:off x="1157990" y="857869"/>
            <a:ext cx="9669903" cy="708912"/>
          </a:xfrm>
          <a:prstGeom prst="rect">
            <a:avLst/>
          </a:prstGeom>
          <a:noFill/>
        </p:spPr>
        <p:txBody>
          <a:bodyPr wrap="square">
            <a:spAutoFit/>
          </a:bodyPr>
          <a:lstStyle/>
          <a:p>
            <a:pPr marL="1143000" lvl="2" indent="-228600">
              <a:lnSpc>
                <a:spcPct val="115000"/>
              </a:lnSpc>
              <a:spcBef>
                <a:spcPts val="1000"/>
              </a:spcBef>
              <a:buSzPts val="1100"/>
              <a:buFont typeface="Calibri" panose="020F0502020204030204" pitchFamily="34" charset="0"/>
              <a:buAutoNum type="arabicPeriod" startAt="2"/>
              <a:tabLst>
                <a:tab pos="921385" algn="l"/>
              </a:tabLst>
            </a:pPr>
            <a:r>
              <a:rPr lang="fr-FR" sz="1800" b="1" kern="100" spc="-5"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Classification</a:t>
            </a:r>
            <a:r>
              <a:rPr lang="fr-FR" sz="1800" b="1" kern="100" spc="13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b="1" kern="100" spc="-5"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des</a:t>
            </a:r>
            <a:r>
              <a:rPr lang="fr-FR" sz="1800" b="1" kern="100" spc="115"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b="1" kern="100" spc="-5"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traumatismes</a:t>
            </a:r>
            <a:r>
              <a:rPr lang="fr-FR" sz="1800" b="1" kern="100" spc="135"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b="1" kern="100" spc="-5"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orales</a:t>
            </a:r>
            <a:r>
              <a:rPr lang="fr-FR" sz="1800" b="1" kern="100" spc="135"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b="1" kern="100" spc="-5"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selon</a:t>
            </a:r>
            <a:r>
              <a:rPr lang="fr-FR" sz="1800" b="1" kern="100" spc="14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b="1" kern="100" spc="-5"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l’IADT(International</a:t>
            </a:r>
            <a:r>
              <a:rPr lang="fr-FR" sz="1800" b="1" kern="100" spc="115"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b="1" kern="100" spc="-5"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Association</a:t>
            </a:r>
            <a:r>
              <a:rPr lang="fr-FR" sz="1800" b="1" kern="100" spc="13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b="1" kern="100" spc="-5"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of</a:t>
            </a:r>
            <a:r>
              <a:rPr lang="fr-FR" sz="1800" b="1" kern="100" spc="135"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b="1" kern="100" spc="-1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Dental </a:t>
            </a:r>
            <a:r>
              <a:rPr lang="fr-FR" sz="1800" b="1" kern="100" spc="-10" dirty="0" err="1">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Traumatology</a:t>
            </a:r>
            <a:r>
              <a:rPr lang="fr-FR" sz="1800" b="1" kern="100" spc="-1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rPr>
              <a:t>)2007.</a:t>
            </a:r>
            <a:endParaRPr lang="fr-DZ" sz="1600" b="1" kern="100" spc="-5" dirty="0">
              <a:solidFill>
                <a:srgbClr val="76923C"/>
              </a:solidFill>
              <a:effectLst/>
              <a:latin typeface="Cambria" panose="02040503050406030204" pitchFamily="18" charset="0"/>
              <a:ea typeface="Calibri" panose="020F0502020204030204" pitchFamily="34" charset="0"/>
              <a:cs typeface="Times New Roman" panose="02020603050405020304" pitchFamily="18" charset="0"/>
            </a:endParaRPr>
          </a:p>
        </p:txBody>
      </p:sp>
      <p:graphicFrame>
        <p:nvGraphicFramePr>
          <p:cNvPr id="8" name="Tableau 7">
            <a:extLst>
              <a:ext uri="{FF2B5EF4-FFF2-40B4-BE49-F238E27FC236}">
                <a16:creationId xmlns:a16="http://schemas.microsoft.com/office/drawing/2014/main" id="{AAE20D42-95C2-902A-73A8-D6A80441CEED}"/>
              </a:ext>
            </a:extLst>
          </p:cNvPr>
          <p:cNvGraphicFramePr>
            <a:graphicFrameLocks noGrp="1"/>
          </p:cNvGraphicFramePr>
          <p:nvPr>
            <p:extLst>
              <p:ext uri="{D42A27DB-BD31-4B8C-83A1-F6EECF244321}">
                <p14:modId xmlns:p14="http://schemas.microsoft.com/office/powerpoint/2010/main" val="3816957570"/>
              </p:ext>
            </p:extLst>
          </p:nvPr>
        </p:nvGraphicFramePr>
        <p:xfrm>
          <a:off x="1364106" y="1885330"/>
          <a:ext cx="10298242" cy="4680362"/>
        </p:xfrm>
        <a:graphic>
          <a:graphicData uri="http://schemas.openxmlformats.org/drawingml/2006/table">
            <a:tbl>
              <a:tblPr firstRow="1" firstCol="1" lastRow="1" lastCol="1" bandRow="1" bandCol="1">
                <a:tableStyleId>{08FB837D-C827-4EFA-A057-4D05807E0F7C}</a:tableStyleId>
              </a:tblPr>
              <a:tblGrid>
                <a:gridCol w="5150191">
                  <a:extLst>
                    <a:ext uri="{9D8B030D-6E8A-4147-A177-3AD203B41FA5}">
                      <a16:colId xmlns:a16="http://schemas.microsoft.com/office/drawing/2014/main" val="1619201274"/>
                    </a:ext>
                  </a:extLst>
                </a:gridCol>
                <a:gridCol w="5148051">
                  <a:extLst>
                    <a:ext uri="{9D8B030D-6E8A-4147-A177-3AD203B41FA5}">
                      <a16:colId xmlns:a16="http://schemas.microsoft.com/office/drawing/2014/main" val="2605119470"/>
                    </a:ext>
                  </a:extLst>
                </a:gridCol>
              </a:tblGrid>
              <a:tr h="512948">
                <a:tc>
                  <a:txBody>
                    <a:bodyPr/>
                    <a:lstStyle/>
                    <a:p>
                      <a:pPr marL="67945" algn="l">
                        <a:lnSpc>
                          <a:spcPct val="115000"/>
                        </a:lnSpc>
                        <a:buNone/>
                      </a:pPr>
                      <a:r>
                        <a:rPr lang="fr-FR" sz="1600" dirty="0">
                          <a:effectLst/>
                        </a:rPr>
                        <a:t>1-</a:t>
                      </a:r>
                      <a:r>
                        <a:rPr lang="fr-FR" sz="1600" spc="5" dirty="0">
                          <a:effectLst/>
                        </a:rPr>
                        <a:t> </a:t>
                      </a:r>
                      <a:r>
                        <a:rPr lang="fr-FR" sz="1600" spc="-10" dirty="0">
                          <a:effectLst/>
                        </a:rPr>
                        <a:t>fracture </a:t>
                      </a:r>
                      <a:r>
                        <a:rPr lang="fr-FR" sz="1600" spc="-10" dirty="0" err="1">
                          <a:effectLst/>
                        </a:rPr>
                        <a:t>amélaire</a:t>
                      </a:r>
                      <a:r>
                        <a:rPr lang="fr-FR" sz="1600" spc="-10" dirty="0">
                          <a:effectLst/>
                        </a:rPr>
                        <a:t> </a:t>
                      </a:r>
                      <a:endParaRPr lang="fr-DZ" sz="1400" dirty="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67945" algn="l">
                        <a:lnSpc>
                          <a:spcPct val="115000"/>
                        </a:lnSpc>
                        <a:buNone/>
                      </a:pPr>
                      <a:r>
                        <a:rPr lang="fr-FR" sz="1600">
                          <a:effectLst/>
                        </a:rPr>
                        <a:t>8-concussion </a:t>
                      </a:r>
                      <a:endParaRPr lang="fr-DZ" sz="140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11098391"/>
                  </a:ext>
                </a:extLst>
              </a:tr>
              <a:tr h="512948">
                <a:tc>
                  <a:txBody>
                    <a:bodyPr/>
                    <a:lstStyle/>
                    <a:p>
                      <a:pPr marL="67945" algn="l">
                        <a:lnSpc>
                          <a:spcPct val="115000"/>
                        </a:lnSpc>
                        <a:buNone/>
                      </a:pPr>
                      <a:r>
                        <a:rPr lang="fr-FR" sz="1600" dirty="0">
                          <a:effectLst/>
                        </a:rPr>
                        <a:t>2-</a:t>
                      </a:r>
                      <a:r>
                        <a:rPr lang="fr-FR" sz="1600" spc="-10" dirty="0">
                          <a:effectLst/>
                        </a:rPr>
                        <a:t> fracture </a:t>
                      </a:r>
                      <a:r>
                        <a:rPr lang="fr-FR" sz="1600" spc="-10" dirty="0" err="1">
                          <a:effectLst/>
                        </a:rPr>
                        <a:t>amelo-dentinaire</a:t>
                      </a:r>
                      <a:endParaRPr lang="fr-DZ" sz="1400" dirty="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67945" algn="l">
                        <a:lnSpc>
                          <a:spcPct val="115000"/>
                        </a:lnSpc>
                        <a:buNone/>
                      </a:pPr>
                      <a:r>
                        <a:rPr lang="fr-FR" sz="1600">
                          <a:effectLst/>
                        </a:rPr>
                        <a:t>9- subluxation </a:t>
                      </a:r>
                      <a:endParaRPr lang="fr-DZ" sz="140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75817270"/>
                  </a:ext>
                </a:extLst>
              </a:tr>
              <a:tr h="512948">
                <a:tc>
                  <a:txBody>
                    <a:bodyPr/>
                    <a:lstStyle/>
                    <a:p>
                      <a:pPr marL="67945" algn="l">
                        <a:lnSpc>
                          <a:spcPct val="115000"/>
                        </a:lnSpc>
                        <a:buNone/>
                      </a:pPr>
                      <a:r>
                        <a:rPr lang="fr-FR" sz="1600" dirty="0">
                          <a:effectLst/>
                        </a:rPr>
                        <a:t>3-</a:t>
                      </a:r>
                      <a:r>
                        <a:rPr lang="fr-FR" sz="1600" spc="-10" dirty="0">
                          <a:effectLst/>
                        </a:rPr>
                        <a:t>fracture </a:t>
                      </a:r>
                      <a:r>
                        <a:rPr lang="fr-FR" sz="1600" spc="-10" dirty="0" err="1">
                          <a:effectLst/>
                        </a:rPr>
                        <a:t>amélo</a:t>
                      </a:r>
                      <a:r>
                        <a:rPr lang="fr-FR" sz="1600" spc="-10" dirty="0">
                          <a:effectLst/>
                        </a:rPr>
                        <a:t>-</a:t>
                      </a:r>
                      <a:r>
                        <a:rPr lang="fr-FR" sz="1600" spc="-10" dirty="0" err="1">
                          <a:effectLst/>
                        </a:rPr>
                        <a:t>dentino</a:t>
                      </a:r>
                      <a:r>
                        <a:rPr lang="fr-FR" sz="1600" spc="-10" dirty="0">
                          <a:effectLst/>
                        </a:rPr>
                        <a:t>-pulpaire</a:t>
                      </a:r>
                      <a:endParaRPr lang="fr-DZ" sz="1400" dirty="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67945" algn="l">
                        <a:lnSpc>
                          <a:spcPct val="115000"/>
                        </a:lnSpc>
                        <a:buNone/>
                      </a:pPr>
                      <a:r>
                        <a:rPr lang="fr-FR" sz="1600">
                          <a:effectLst/>
                        </a:rPr>
                        <a:t>10-extrusion </a:t>
                      </a:r>
                      <a:endParaRPr lang="fr-DZ" sz="140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01935836"/>
                  </a:ext>
                </a:extLst>
              </a:tr>
              <a:tr h="1057811">
                <a:tc>
                  <a:txBody>
                    <a:bodyPr/>
                    <a:lstStyle/>
                    <a:p>
                      <a:pPr marL="67945" algn="l">
                        <a:lnSpc>
                          <a:spcPct val="115000"/>
                        </a:lnSpc>
                        <a:buNone/>
                      </a:pPr>
                      <a:r>
                        <a:rPr lang="fr-FR" sz="1600" dirty="0">
                          <a:effectLst/>
                        </a:rPr>
                        <a:t>4-Fracture </a:t>
                      </a:r>
                      <a:r>
                        <a:rPr lang="fr-FR" sz="1600" dirty="0" err="1">
                          <a:effectLst/>
                        </a:rPr>
                        <a:t>corono</a:t>
                      </a:r>
                      <a:r>
                        <a:rPr lang="fr-FR" sz="1600" dirty="0">
                          <a:effectLst/>
                        </a:rPr>
                        <a:t>-radiculaire sans implication pulpaire</a:t>
                      </a:r>
                      <a:endParaRPr lang="fr-DZ" sz="1400" dirty="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67945" algn="l">
                        <a:lnSpc>
                          <a:spcPct val="115000"/>
                        </a:lnSpc>
                        <a:buNone/>
                        <a:tabLst>
                          <a:tab pos="531495" algn="l"/>
                          <a:tab pos="1311275" algn="l"/>
                          <a:tab pos="2714625" algn="l"/>
                        </a:tabLst>
                      </a:pPr>
                      <a:r>
                        <a:rPr lang="fr-FR" sz="1600" spc="-25" dirty="0">
                          <a:effectLst/>
                        </a:rPr>
                        <a:t>11- luxation latérale </a:t>
                      </a:r>
                      <a:endParaRPr lang="fr-DZ" sz="1400" dirty="0">
                        <a:effectLst/>
                      </a:endParaRPr>
                    </a:p>
                    <a:p>
                      <a:pPr marL="67945" algn="l">
                        <a:lnSpc>
                          <a:spcPct val="115000"/>
                        </a:lnSpc>
                        <a:buNone/>
                      </a:pPr>
                      <a:r>
                        <a:rPr lang="fr-FR" sz="1600" dirty="0">
                          <a:effectLst/>
                        </a:rPr>
                        <a:t> </a:t>
                      </a:r>
                      <a:endParaRPr lang="fr-DZ" sz="1400" dirty="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23625444"/>
                  </a:ext>
                </a:extLst>
              </a:tr>
              <a:tr h="1057811">
                <a:tc>
                  <a:txBody>
                    <a:bodyPr/>
                    <a:lstStyle/>
                    <a:p>
                      <a:pPr marL="67945" algn="l">
                        <a:lnSpc>
                          <a:spcPct val="115000"/>
                        </a:lnSpc>
                        <a:buNone/>
                      </a:pPr>
                      <a:r>
                        <a:rPr lang="fr-FR" sz="1600">
                          <a:effectLst/>
                        </a:rPr>
                        <a:t>5-</a:t>
                      </a:r>
                      <a:r>
                        <a:rPr lang="fr-FR" sz="1600" spc="-10">
                          <a:effectLst/>
                        </a:rPr>
                        <a:t>fracture corono-radiculaire avec implication pulpaire </a:t>
                      </a:r>
                      <a:endParaRPr lang="fr-DZ" sz="140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67945" algn="l">
                        <a:lnSpc>
                          <a:spcPct val="115000"/>
                        </a:lnSpc>
                        <a:buNone/>
                        <a:tabLst>
                          <a:tab pos="1176655" algn="l"/>
                          <a:tab pos="2705100" algn="l"/>
                        </a:tabLst>
                      </a:pPr>
                      <a:r>
                        <a:rPr lang="fr-FR" sz="1600" dirty="0">
                          <a:effectLst/>
                        </a:rPr>
                        <a:t>12-</a:t>
                      </a:r>
                      <a:r>
                        <a:rPr lang="fr-FR" sz="1600" spc="-10" dirty="0">
                          <a:effectLst/>
                        </a:rPr>
                        <a:t> intrusion </a:t>
                      </a:r>
                      <a:endParaRPr lang="fr-DZ" sz="1400" dirty="0">
                        <a:effectLst/>
                      </a:endParaRPr>
                    </a:p>
                    <a:p>
                      <a:pPr marL="67945" algn="l">
                        <a:lnSpc>
                          <a:spcPct val="115000"/>
                        </a:lnSpc>
                        <a:buNone/>
                      </a:pPr>
                      <a:r>
                        <a:rPr lang="fr-FR" sz="1600" dirty="0">
                          <a:effectLst/>
                        </a:rPr>
                        <a:t> </a:t>
                      </a:r>
                      <a:endParaRPr lang="fr-DZ" sz="1400" dirty="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39277075"/>
                  </a:ext>
                </a:extLst>
              </a:tr>
              <a:tr h="512948">
                <a:tc>
                  <a:txBody>
                    <a:bodyPr/>
                    <a:lstStyle/>
                    <a:p>
                      <a:pPr marL="67945" algn="l">
                        <a:lnSpc>
                          <a:spcPct val="115000"/>
                        </a:lnSpc>
                        <a:buNone/>
                      </a:pPr>
                      <a:r>
                        <a:rPr lang="fr-FR" sz="1600">
                          <a:effectLst/>
                        </a:rPr>
                        <a:t>6-</a:t>
                      </a:r>
                      <a:r>
                        <a:rPr lang="fr-FR" sz="1600" spc="-10">
                          <a:effectLst/>
                        </a:rPr>
                        <a:t>fracture radiculaire </a:t>
                      </a:r>
                      <a:endParaRPr lang="fr-DZ" sz="140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67945" algn="l">
                        <a:lnSpc>
                          <a:spcPct val="115000"/>
                        </a:lnSpc>
                        <a:buNone/>
                      </a:pPr>
                      <a:r>
                        <a:rPr lang="fr-FR" sz="1600" dirty="0">
                          <a:effectLst/>
                        </a:rPr>
                        <a:t>13- avulsion </a:t>
                      </a:r>
                      <a:endParaRPr lang="fr-DZ" sz="1400" dirty="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53019432"/>
                  </a:ext>
                </a:extLst>
              </a:tr>
              <a:tr h="512948">
                <a:tc>
                  <a:txBody>
                    <a:bodyPr/>
                    <a:lstStyle/>
                    <a:p>
                      <a:pPr marL="67945" algn="l">
                        <a:lnSpc>
                          <a:spcPct val="115000"/>
                        </a:lnSpc>
                        <a:buNone/>
                      </a:pPr>
                      <a:r>
                        <a:rPr lang="fr-FR" sz="1600">
                          <a:effectLst/>
                        </a:rPr>
                        <a:t>7-</a:t>
                      </a:r>
                      <a:r>
                        <a:rPr lang="fr-FR" sz="1600" spc="-10">
                          <a:effectLst/>
                        </a:rPr>
                        <a:t>fracture alveolaire </a:t>
                      </a:r>
                      <a:endParaRPr lang="fr-DZ" sz="140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67945" algn="l">
                        <a:lnSpc>
                          <a:spcPct val="115000"/>
                        </a:lnSpc>
                        <a:buNone/>
                      </a:pPr>
                      <a:r>
                        <a:rPr lang="fr-FR" sz="1600" dirty="0">
                          <a:effectLst/>
                        </a:rPr>
                        <a:t> </a:t>
                      </a:r>
                      <a:endParaRPr lang="fr-DZ" sz="1400" dirty="0">
                        <a:solidFill>
                          <a:srgbClr val="365F9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96296062"/>
                  </a:ext>
                </a:extLst>
              </a:tr>
            </a:tbl>
          </a:graphicData>
        </a:graphic>
      </p:graphicFrame>
    </p:spTree>
    <p:extLst>
      <p:ext uri="{BB962C8B-B14F-4D97-AF65-F5344CB8AC3E}">
        <p14:creationId xmlns:p14="http://schemas.microsoft.com/office/powerpoint/2010/main" val="2192819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1E3487-9C30-3D32-1C18-17FDCDB792F3}"/>
              </a:ext>
            </a:extLst>
          </p:cNvPr>
          <p:cNvSpPr>
            <a:spLocks noGrp="1"/>
          </p:cNvSpPr>
          <p:nvPr>
            <p:ph type="title"/>
          </p:nvPr>
        </p:nvSpPr>
        <p:spPr/>
        <p:txBody>
          <a:bodyPr/>
          <a:lstStyle/>
          <a:p>
            <a:endParaRPr lang="fr-DZ"/>
          </a:p>
        </p:txBody>
      </p:sp>
      <p:pic>
        <p:nvPicPr>
          <p:cNvPr id="7" name="Image 6">
            <a:extLst>
              <a:ext uri="{FF2B5EF4-FFF2-40B4-BE49-F238E27FC236}">
                <a16:creationId xmlns:a16="http://schemas.microsoft.com/office/drawing/2014/main" id="{04D18D74-DF6B-74D6-6045-010D9CA7BE1C}"/>
              </a:ext>
            </a:extLst>
          </p:cNvPr>
          <p:cNvPicPr>
            <a:picLocks noChangeAspect="1"/>
          </p:cNvPicPr>
          <p:nvPr/>
        </p:nvPicPr>
        <p:blipFill>
          <a:blip r:embed="rId2"/>
          <a:stretch>
            <a:fillRect/>
          </a:stretch>
        </p:blipFill>
        <p:spPr>
          <a:xfrm>
            <a:off x="88201" y="162000"/>
            <a:ext cx="12015597" cy="6696000"/>
          </a:xfrm>
          <a:prstGeom prst="rect">
            <a:avLst/>
          </a:prstGeom>
        </p:spPr>
      </p:pic>
    </p:spTree>
    <p:extLst>
      <p:ext uri="{BB962C8B-B14F-4D97-AF65-F5344CB8AC3E}">
        <p14:creationId xmlns:p14="http://schemas.microsoft.com/office/powerpoint/2010/main" val="382040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C58DDB7-485C-412A-82E3-5D33869F16A7}"/>
              </a:ext>
            </a:extLst>
          </p:cNvPr>
          <p:cNvPicPr>
            <a:picLocks noChangeAspect="1"/>
          </p:cNvPicPr>
          <p:nvPr/>
        </p:nvPicPr>
        <p:blipFill>
          <a:blip r:embed="rId2"/>
          <a:stretch>
            <a:fillRect/>
          </a:stretch>
        </p:blipFill>
        <p:spPr>
          <a:xfrm>
            <a:off x="344659" y="90000"/>
            <a:ext cx="11847341" cy="6768000"/>
          </a:xfrm>
          <a:prstGeom prst="rect">
            <a:avLst/>
          </a:prstGeom>
        </p:spPr>
      </p:pic>
    </p:spTree>
    <p:extLst>
      <p:ext uri="{BB962C8B-B14F-4D97-AF65-F5344CB8AC3E}">
        <p14:creationId xmlns:p14="http://schemas.microsoft.com/office/powerpoint/2010/main" val="3296504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40400-9507-D10B-DF64-D57B2721E736}"/>
              </a:ext>
            </a:extLst>
          </p:cNvPr>
          <p:cNvSpPr>
            <a:spLocks noGrp="1"/>
          </p:cNvSpPr>
          <p:nvPr>
            <p:ph type="title"/>
          </p:nvPr>
        </p:nvSpPr>
        <p:spPr>
          <a:xfrm>
            <a:off x="4630711" y="4317167"/>
            <a:ext cx="7421381" cy="1051446"/>
          </a:xfrm>
        </p:spPr>
        <p:style>
          <a:lnRef idx="1">
            <a:schemeClr val="accent6"/>
          </a:lnRef>
          <a:fillRef idx="2">
            <a:schemeClr val="accent6"/>
          </a:fillRef>
          <a:effectRef idx="1">
            <a:schemeClr val="accent6"/>
          </a:effectRef>
          <a:fontRef idx="minor">
            <a:schemeClr val="dk1"/>
          </a:fontRef>
        </p:style>
        <p:txBody>
          <a:bodyPr>
            <a:normAutofit/>
          </a:bodyPr>
          <a:lstStyle/>
          <a:p>
            <a:r>
              <a:rPr lang="fr-FR" sz="4000" dirty="0"/>
              <a:t>Examen clinique du jeune patient</a:t>
            </a:r>
            <a:endParaRPr lang="fr-DZ" sz="4000" dirty="0"/>
          </a:p>
        </p:txBody>
      </p:sp>
      <p:pic>
        <p:nvPicPr>
          <p:cNvPr id="4" name="Image 3">
            <a:extLst>
              <a:ext uri="{FF2B5EF4-FFF2-40B4-BE49-F238E27FC236}">
                <a16:creationId xmlns:a16="http://schemas.microsoft.com/office/drawing/2014/main" id="{481603B7-6687-B7B5-CC10-5D8FD7A913E0}"/>
              </a:ext>
            </a:extLst>
          </p:cNvPr>
          <p:cNvPicPr>
            <a:picLocks noChangeAspect="1"/>
          </p:cNvPicPr>
          <p:nvPr/>
        </p:nvPicPr>
        <p:blipFill>
          <a:blip r:embed="rId2"/>
          <a:stretch>
            <a:fillRect/>
          </a:stretch>
        </p:blipFill>
        <p:spPr>
          <a:xfrm>
            <a:off x="281152" y="337299"/>
            <a:ext cx="4164594" cy="5031314"/>
          </a:xfrm>
          <a:prstGeom prst="rect">
            <a:avLst/>
          </a:prstGeom>
        </p:spPr>
      </p:pic>
      <p:sp>
        <p:nvSpPr>
          <p:cNvPr id="7" name="ZoneTexte 6">
            <a:extLst>
              <a:ext uri="{FF2B5EF4-FFF2-40B4-BE49-F238E27FC236}">
                <a16:creationId xmlns:a16="http://schemas.microsoft.com/office/drawing/2014/main" id="{A336A618-AFF5-E8CE-F6C2-112FDCC764F2}"/>
              </a:ext>
            </a:extLst>
          </p:cNvPr>
          <p:cNvSpPr txBox="1"/>
          <p:nvPr/>
        </p:nvSpPr>
        <p:spPr>
          <a:xfrm>
            <a:off x="281152" y="5620435"/>
            <a:ext cx="6093500" cy="646331"/>
          </a:xfrm>
          <a:prstGeom prst="rect">
            <a:avLst/>
          </a:prstGeom>
          <a:noFill/>
        </p:spPr>
        <p:txBody>
          <a:bodyPr wrap="square">
            <a:spAutoFit/>
          </a:bodyPr>
          <a:lstStyle/>
          <a:p>
            <a:pPr algn="l"/>
            <a:r>
              <a:rPr lang="fr-FR" sz="1800" b="0" i="0" u="none" strike="noStrike" baseline="0" dirty="0">
                <a:latin typeface="Frutiger-Roman"/>
              </a:rPr>
              <a:t>Consultation difficile chez un jeune enfant</a:t>
            </a:r>
          </a:p>
          <a:p>
            <a:pPr algn="l"/>
            <a:r>
              <a:rPr lang="fr-FR" sz="1800" b="0" i="0" u="none" strike="noStrike" baseline="0" dirty="0">
                <a:latin typeface="Frutiger-Roman"/>
              </a:rPr>
              <a:t>ayant subi un traumatisme.(2)</a:t>
            </a:r>
            <a:endParaRPr lang="fr-DZ" dirty="0"/>
          </a:p>
        </p:txBody>
      </p:sp>
    </p:spTree>
    <p:extLst>
      <p:ext uri="{BB962C8B-B14F-4D97-AF65-F5344CB8AC3E}">
        <p14:creationId xmlns:p14="http://schemas.microsoft.com/office/powerpoint/2010/main" val="3778532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8BDE5C9-0B72-29D3-FBE4-05181EE7D604}"/>
              </a:ext>
            </a:extLst>
          </p:cNvPr>
          <p:cNvSpPr txBox="1"/>
          <p:nvPr/>
        </p:nvSpPr>
        <p:spPr>
          <a:xfrm>
            <a:off x="269823" y="1500212"/>
            <a:ext cx="5996066" cy="372409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l"/>
            <a:r>
              <a:rPr lang="fr-FR" sz="3600" b="0" i="0" u="none" strike="noStrike" baseline="0" dirty="0">
                <a:solidFill>
                  <a:srgbClr val="000000"/>
                </a:solidFill>
                <a:latin typeface="Frutiger-Roman"/>
              </a:rPr>
              <a:t>EXAMEN CLINIQUE</a:t>
            </a:r>
          </a:p>
          <a:p>
            <a:pPr algn="l"/>
            <a:r>
              <a:rPr lang="fr-FR" sz="2000" b="0" i="0" u="none" strike="noStrike" baseline="0" dirty="0">
                <a:solidFill>
                  <a:srgbClr val="000000"/>
                </a:solidFill>
                <a:latin typeface="Frutiger-Light"/>
              </a:rPr>
              <a:t>L’examen clinique du jeune enfant ne diffère pas de celui plus âgé .</a:t>
            </a:r>
          </a:p>
          <a:p>
            <a:pPr algn="l"/>
            <a:r>
              <a:rPr lang="fr-FR" sz="2000" b="0" i="0" u="none" strike="noStrike" baseline="0" dirty="0">
                <a:solidFill>
                  <a:srgbClr val="000000"/>
                </a:solidFill>
                <a:latin typeface="Frutiger-Light"/>
              </a:rPr>
              <a:t>L’examen du très jeune enfant (&lt; 3 ans) se fait dans</a:t>
            </a:r>
          </a:p>
          <a:p>
            <a:pPr algn="l"/>
            <a:r>
              <a:rPr lang="fr-FR" sz="2000" b="0" i="0" u="none" strike="noStrike" baseline="0" dirty="0">
                <a:solidFill>
                  <a:srgbClr val="000000"/>
                </a:solidFill>
                <a:latin typeface="Frutiger-Light"/>
              </a:rPr>
              <a:t>une position rassurante (genoux à genoux ou allongé</a:t>
            </a:r>
          </a:p>
          <a:p>
            <a:pPr algn="l"/>
            <a:r>
              <a:rPr lang="fr-FR" sz="2000" b="0" i="0" u="none" strike="noStrike" baseline="0" dirty="0">
                <a:solidFill>
                  <a:srgbClr val="000000"/>
                </a:solidFill>
                <a:latin typeface="Frutiger-Light"/>
              </a:rPr>
              <a:t>sur la personne accompagnante) </a:t>
            </a:r>
            <a:endParaRPr lang="fr-FR" sz="2000" i="1" dirty="0">
              <a:solidFill>
                <a:srgbClr val="EB590C"/>
              </a:solidFill>
              <a:latin typeface="Frutiger-Italic"/>
            </a:endParaRPr>
          </a:p>
          <a:p>
            <a:pPr algn="l"/>
            <a:endParaRPr lang="fr-FR" sz="2000" b="0" i="0" u="none" strike="noStrike" baseline="0" dirty="0">
              <a:solidFill>
                <a:srgbClr val="000000"/>
              </a:solidFill>
              <a:latin typeface="Frutiger-Light"/>
            </a:endParaRPr>
          </a:p>
          <a:p>
            <a:pPr algn="l"/>
            <a:r>
              <a:rPr lang="fr-FR" sz="2000" b="0" i="0" u="none" strike="noStrike" baseline="0" dirty="0">
                <a:solidFill>
                  <a:srgbClr val="000000"/>
                </a:solidFill>
                <a:latin typeface="Frutiger-Light"/>
              </a:rPr>
              <a:t>Le contact adulte-enfant apaisant est primordial. Chez un enfant non coopérant, une prémédication sédative ou le recours à la sédation consciente peuvent être utilisés.</a:t>
            </a:r>
          </a:p>
        </p:txBody>
      </p:sp>
      <p:pic>
        <p:nvPicPr>
          <p:cNvPr id="7" name="Image 6">
            <a:extLst>
              <a:ext uri="{FF2B5EF4-FFF2-40B4-BE49-F238E27FC236}">
                <a16:creationId xmlns:a16="http://schemas.microsoft.com/office/drawing/2014/main" id="{A9C2A214-DFC5-6F6B-48CB-9035D4134F62}"/>
              </a:ext>
            </a:extLst>
          </p:cNvPr>
          <p:cNvPicPr>
            <a:picLocks noChangeAspect="1"/>
          </p:cNvPicPr>
          <p:nvPr/>
        </p:nvPicPr>
        <p:blipFill>
          <a:blip r:embed="rId2"/>
          <a:stretch>
            <a:fillRect/>
          </a:stretch>
        </p:blipFill>
        <p:spPr>
          <a:xfrm>
            <a:off x="7095336" y="1048308"/>
            <a:ext cx="4938206" cy="4176000"/>
          </a:xfrm>
          <a:prstGeom prst="rect">
            <a:avLst/>
          </a:prstGeom>
        </p:spPr>
      </p:pic>
    </p:spTree>
    <p:extLst>
      <p:ext uri="{BB962C8B-B14F-4D97-AF65-F5344CB8AC3E}">
        <p14:creationId xmlns:p14="http://schemas.microsoft.com/office/powerpoint/2010/main" val="4145798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3B2A16-ADC0-5D87-B3FB-5AFC48D4BD83}"/>
              </a:ext>
            </a:extLst>
          </p:cNvPr>
          <p:cNvSpPr>
            <a:spLocks noGrp="1"/>
          </p:cNvSpPr>
          <p:nvPr>
            <p:ph type="title"/>
          </p:nvPr>
        </p:nvSpPr>
        <p:spPr>
          <a:xfrm>
            <a:off x="1676400" y="500062"/>
            <a:ext cx="10515600" cy="1325563"/>
          </a:xfrm>
        </p:spPr>
        <p:txBody>
          <a:bodyPr/>
          <a:lstStyle/>
          <a:p>
            <a:r>
              <a:rPr lang="fr-FR" b="1" dirty="0"/>
              <a:t>Le certificat médical initial</a:t>
            </a:r>
            <a:endParaRPr lang="fr-DZ" dirty="0"/>
          </a:p>
        </p:txBody>
      </p:sp>
      <p:sp>
        <p:nvSpPr>
          <p:cNvPr id="3" name="Espace réservé du contenu 2">
            <a:extLst>
              <a:ext uri="{FF2B5EF4-FFF2-40B4-BE49-F238E27FC236}">
                <a16:creationId xmlns:a16="http://schemas.microsoft.com/office/drawing/2014/main" id="{6D4747EB-9AF4-3F9C-9622-942C91DDDC3C}"/>
              </a:ext>
            </a:extLst>
          </p:cNvPr>
          <p:cNvSpPr>
            <a:spLocks noGrp="1"/>
          </p:cNvSpPr>
          <p:nvPr>
            <p:ph idx="1"/>
          </p:nvPr>
        </p:nvSpPr>
        <p:spPr>
          <a:xfrm>
            <a:off x="838200" y="1825625"/>
            <a:ext cx="10515600" cy="2416591"/>
          </a:xfrm>
        </p:spPr>
        <p:txBody>
          <a:bodyPr/>
          <a:lstStyle/>
          <a:p>
            <a:r>
              <a:rPr lang="fr-FR" dirty="0"/>
              <a:t>Le Certificat Médical Initial (CMI) doit être réalisé pour tout traumatisme.</a:t>
            </a:r>
          </a:p>
          <a:p>
            <a:r>
              <a:rPr lang="fr-FR" dirty="0"/>
              <a:t>Il atteste de faits médicaux constatés personnellement par le praticien. Il s’établit avant toute intervention thérapeutique et conclut la consultation d’urgence.</a:t>
            </a:r>
            <a:endParaRPr lang="fr-DZ" dirty="0"/>
          </a:p>
        </p:txBody>
      </p:sp>
    </p:spTree>
    <p:extLst>
      <p:ext uri="{BB962C8B-B14F-4D97-AF65-F5344CB8AC3E}">
        <p14:creationId xmlns:p14="http://schemas.microsoft.com/office/powerpoint/2010/main" val="804541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89FD7CB-4CC5-F223-1F0C-6936E26B8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500" cy="6858000"/>
          </a:xfrm>
          <a:prstGeom prst="rect">
            <a:avLst/>
          </a:prstGeom>
        </p:spPr>
      </p:pic>
      <p:sp>
        <p:nvSpPr>
          <p:cNvPr id="4" name="ZoneTexte 3">
            <a:extLst>
              <a:ext uri="{FF2B5EF4-FFF2-40B4-BE49-F238E27FC236}">
                <a16:creationId xmlns:a16="http://schemas.microsoft.com/office/drawing/2014/main" id="{0B6472B2-236E-DC5A-5E66-480105000DE3}"/>
              </a:ext>
            </a:extLst>
          </p:cNvPr>
          <p:cNvSpPr txBox="1"/>
          <p:nvPr/>
        </p:nvSpPr>
        <p:spPr>
          <a:xfrm>
            <a:off x="5486399" y="4781862"/>
            <a:ext cx="6535711" cy="400110"/>
          </a:xfrm>
          <a:prstGeom prst="rect">
            <a:avLst/>
          </a:prstGeom>
          <a:noFill/>
        </p:spPr>
        <p:txBody>
          <a:bodyPr wrap="square" rtlCol="0">
            <a:spAutoFit/>
          </a:bodyPr>
          <a:lstStyle/>
          <a:p>
            <a:r>
              <a:rPr lang="fr-FR" sz="2000" dirty="0"/>
              <a:t>Faut-il ou non garder la DENT TEMPORAIRE traumatisé?</a:t>
            </a:r>
            <a:endParaRPr lang="fr-DZ" sz="2000" dirty="0"/>
          </a:p>
        </p:txBody>
      </p:sp>
    </p:spTree>
    <p:extLst>
      <p:ext uri="{BB962C8B-B14F-4D97-AF65-F5344CB8AC3E}">
        <p14:creationId xmlns:p14="http://schemas.microsoft.com/office/powerpoint/2010/main" val="1106846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E87125-562A-1A7A-3F33-7A9399AC1C49}"/>
              </a:ext>
            </a:extLst>
          </p:cNvPr>
          <p:cNvSpPr>
            <a:spLocks noGrp="1"/>
          </p:cNvSpPr>
          <p:nvPr>
            <p:ph type="title"/>
          </p:nvPr>
        </p:nvSpPr>
        <p:spPr>
          <a:xfrm>
            <a:off x="3611380" y="2463201"/>
            <a:ext cx="6267138" cy="1325563"/>
          </a:xfrm>
        </p:spPr>
        <p:style>
          <a:lnRef idx="3">
            <a:schemeClr val="lt1"/>
          </a:lnRef>
          <a:fillRef idx="1">
            <a:schemeClr val="accent1"/>
          </a:fillRef>
          <a:effectRef idx="1">
            <a:schemeClr val="accent1"/>
          </a:effectRef>
          <a:fontRef idx="minor">
            <a:schemeClr val="lt1"/>
          </a:fontRef>
        </p:style>
        <p:txBody>
          <a:bodyPr/>
          <a:lstStyle/>
          <a:p>
            <a:pPr algn="ctr"/>
            <a:r>
              <a:rPr lang="fr-FR" dirty="0"/>
              <a:t>Cas cliniques </a:t>
            </a:r>
            <a:endParaRPr lang="fr-DZ" dirty="0"/>
          </a:p>
        </p:txBody>
      </p:sp>
    </p:spTree>
    <p:extLst>
      <p:ext uri="{BB962C8B-B14F-4D97-AF65-F5344CB8AC3E}">
        <p14:creationId xmlns:p14="http://schemas.microsoft.com/office/powerpoint/2010/main" val="342805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31AC560-9B4E-723F-12BC-086E42E04EF2}"/>
              </a:ext>
            </a:extLst>
          </p:cNvPr>
          <p:cNvSpPr txBox="1"/>
          <p:nvPr/>
        </p:nvSpPr>
        <p:spPr>
          <a:xfrm>
            <a:off x="468876" y="603387"/>
            <a:ext cx="5422257" cy="3970318"/>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a:spAutoFit/>
          </a:bodyPr>
          <a:lstStyle/>
          <a:p>
            <a:r>
              <a:rPr lang="fr-FR" sz="2000" b="1" i="0" u="none" strike="noStrike" baseline="0" dirty="0">
                <a:solidFill>
                  <a:srgbClr val="000000"/>
                </a:solidFill>
                <a:latin typeface="Calibri" panose="020F0502020204030204" pitchFamily="34" charset="0"/>
              </a:rPr>
              <a:t>Présentation du cas :</a:t>
            </a:r>
          </a:p>
          <a:p>
            <a:pPr marL="285750" indent="-285750">
              <a:buFont typeface="Arial" panose="020B0604020202020204" pitchFamily="34" charset="0"/>
              <a:buChar char="•"/>
            </a:pPr>
            <a:r>
              <a:rPr lang="fr-FR" sz="1800" b="0" i="0" u="none" strike="noStrike" baseline="0" dirty="0">
                <a:solidFill>
                  <a:srgbClr val="000000"/>
                </a:solidFill>
                <a:latin typeface="Calibri" panose="020F0502020204030204" pitchFamily="34" charset="0"/>
              </a:rPr>
              <a:t>Amandine</a:t>
            </a:r>
            <a:r>
              <a:rPr lang="fr-FR" sz="1800" b="1" i="0" u="none" strike="noStrike" baseline="0" dirty="0">
                <a:solidFill>
                  <a:srgbClr val="000000"/>
                </a:solidFill>
                <a:latin typeface="Calibri" panose="020F0502020204030204" pitchFamily="34" charset="0"/>
              </a:rPr>
              <a:t>, 6 ans et demi </a:t>
            </a:r>
            <a:r>
              <a:rPr lang="fr-FR" sz="1800" b="0" i="0" u="none" strike="noStrike" baseline="0" dirty="0">
                <a:solidFill>
                  <a:srgbClr val="000000"/>
                </a:solidFill>
                <a:latin typeface="Calibri" panose="020F0502020204030204" pitchFamily="34" charset="0"/>
              </a:rPr>
              <a:t>sans antécédent médico-chirurgicaux, se présente en consultation. </a:t>
            </a:r>
          </a:p>
          <a:p>
            <a:pPr marL="285750" indent="-285750">
              <a:buFont typeface="Arial" panose="020B0604020202020204" pitchFamily="34" charset="0"/>
              <a:buChar char="•"/>
            </a:pPr>
            <a:r>
              <a:rPr lang="fr-FR" sz="1800" b="0" i="0" u="sng" strike="noStrike" baseline="0" dirty="0">
                <a:solidFill>
                  <a:srgbClr val="000000"/>
                </a:solidFill>
                <a:latin typeface="Calibri" panose="020F0502020204030204" pitchFamily="34" charset="0"/>
              </a:rPr>
              <a:t>Le motif de consultation </a:t>
            </a:r>
            <a:r>
              <a:rPr lang="fr-FR" sz="1800" b="0" i="0" u="none" strike="noStrike" baseline="0" dirty="0">
                <a:solidFill>
                  <a:srgbClr val="000000"/>
                </a:solidFill>
                <a:latin typeface="Calibri" panose="020F0502020204030204" pitchFamily="34" charset="0"/>
              </a:rPr>
              <a:t>est l’inquiétude de la mère face à la présence </a:t>
            </a:r>
            <a:r>
              <a:rPr lang="fr-FR" sz="1800" b="1" i="0" u="none" strike="noStrike" baseline="0" dirty="0">
                <a:solidFill>
                  <a:srgbClr val="000000"/>
                </a:solidFill>
                <a:latin typeface="Calibri" panose="020F0502020204030204" pitchFamily="34" charset="0"/>
              </a:rPr>
              <a:t>d’une fistule </a:t>
            </a:r>
            <a:r>
              <a:rPr lang="fr-FR" sz="1800" b="0" i="0" u="none" strike="noStrike" baseline="0" dirty="0">
                <a:solidFill>
                  <a:srgbClr val="000000"/>
                </a:solidFill>
                <a:latin typeface="Calibri" panose="020F0502020204030204" pitchFamily="34" charset="0"/>
              </a:rPr>
              <a:t>en regard de l’espace laissé par l’absence de </a:t>
            </a:r>
            <a:r>
              <a:rPr lang="fr-FR" sz="1800" b="1" i="0" u="none" strike="noStrike" baseline="0" dirty="0">
                <a:solidFill>
                  <a:srgbClr val="000000"/>
                </a:solidFill>
                <a:latin typeface="Calibri" panose="020F0502020204030204" pitchFamily="34" charset="0"/>
              </a:rPr>
              <a:t>61</a:t>
            </a:r>
            <a:r>
              <a:rPr lang="fr-FR" sz="1800" b="0" i="0" u="none" strike="noStrike" baseline="0" dirty="0">
                <a:solidFill>
                  <a:srgbClr val="000000"/>
                </a:solidFill>
                <a:latin typeface="Calibri" panose="020F0502020204030204" pitchFamily="34" charset="0"/>
              </a:rPr>
              <a:t>. </a:t>
            </a:r>
          </a:p>
          <a:p>
            <a:pPr marL="285750" indent="-285750">
              <a:buFont typeface="Arial" panose="020B0604020202020204" pitchFamily="34" charset="0"/>
              <a:buChar char="•"/>
            </a:pPr>
            <a:r>
              <a:rPr lang="fr-FR" sz="1800" b="0" i="0" u="none" strike="noStrike" baseline="0" dirty="0">
                <a:solidFill>
                  <a:srgbClr val="000000"/>
                </a:solidFill>
                <a:latin typeface="Calibri" panose="020F0502020204030204" pitchFamily="34" charset="0"/>
              </a:rPr>
              <a:t>Elle nous explique qu’à </a:t>
            </a:r>
            <a:r>
              <a:rPr lang="fr-FR" sz="1800" b="1" i="0" u="none" strike="noStrike" baseline="0" dirty="0">
                <a:solidFill>
                  <a:srgbClr val="000000"/>
                </a:solidFill>
                <a:latin typeface="Calibri" panose="020F0502020204030204" pitchFamily="34" charset="0"/>
              </a:rPr>
              <a:t>l’âge de 2 ans et demi</a:t>
            </a:r>
            <a:r>
              <a:rPr lang="fr-FR" sz="1800" b="0" i="0" u="none" strike="noStrike" baseline="0" dirty="0">
                <a:solidFill>
                  <a:srgbClr val="000000"/>
                </a:solidFill>
                <a:latin typeface="Calibri" panose="020F0502020204030204" pitchFamily="34" charset="0"/>
              </a:rPr>
              <a:t>, Amandine a eu un </a:t>
            </a:r>
            <a:r>
              <a:rPr lang="fr-FR" sz="1800" b="1" i="0" u="sng" strike="noStrike" baseline="0" dirty="0">
                <a:solidFill>
                  <a:srgbClr val="000000"/>
                </a:solidFill>
                <a:latin typeface="Calibri" panose="020F0502020204030204" pitchFamily="34" charset="0"/>
              </a:rPr>
              <a:t>traumatisme sur les dents antérieures avec intrusion complète de 61</a:t>
            </a:r>
            <a:r>
              <a:rPr lang="fr-FR" sz="1800" b="0" i="0" u="none" strike="noStrike" baseline="0" dirty="0">
                <a:solidFill>
                  <a:srgbClr val="000000"/>
                </a:solidFill>
                <a:latin typeface="Calibri" panose="020F0502020204030204" pitchFamily="34" charset="0"/>
              </a:rPr>
              <a:t>. </a:t>
            </a:r>
          </a:p>
          <a:p>
            <a:pPr marL="285750" indent="-285750">
              <a:buFont typeface="Arial" panose="020B0604020202020204" pitchFamily="34" charset="0"/>
              <a:buChar char="•"/>
            </a:pPr>
            <a:r>
              <a:rPr lang="fr-FR" sz="1800" b="0" i="0" u="none" strike="noStrike" baseline="0" dirty="0">
                <a:solidFill>
                  <a:srgbClr val="000000"/>
                </a:solidFill>
                <a:latin typeface="Calibri" panose="020F0502020204030204" pitchFamily="34" charset="0"/>
              </a:rPr>
              <a:t>Elle avait consulté dans un service hospitalier d’urgences dentaires où une radiographie avait été effectuée le jour de l’accident qui confirmait l’intrusion. Depuis, aucun suivi chez le dentiste n’a été effectué. </a:t>
            </a:r>
            <a:endParaRPr lang="fr-DZ" dirty="0"/>
          </a:p>
        </p:txBody>
      </p:sp>
      <p:sp>
        <p:nvSpPr>
          <p:cNvPr id="7" name="ZoneTexte 6">
            <a:extLst>
              <a:ext uri="{FF2B5EF4-FFF2-40B4-BE49-F238E27FC236}">
                <a16:creationId xmlns:a16="http://schemas.microsoft.com/office/drawing/2014/main" id="{567C920F-1F59-BD30-2BB6-011773678527}"/>
              </a:ext>
            </a:extLst>
          </p:cNvPr>
          <p:cNvSpPr txBox="1"/>
          <p:nvPr/>
        </p:nvSpPr>
        <p:spPr>
          <a:xfrm>
            <a:off x="468876" y="4296706"/>
            <a:ext cx="5422257" cy="2092881"/>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a:spAutoFit/>
          </a:bodyPr>
          <a:lstStyle/>
          <a:p>
            <a:endParaRPr lang="fr-FR" sz="2000" b="0" i="0" u="none" strike="noStrike" baseline="0" dirty="0">
              <a:solidFill>
                <a:srgbClr val="000000"/>
              </a:solidFill>
              <a:latin typeface="Calibri" panose="020F0502020204030204" pitchFamily="34" charset="0"/>
            </a:endParaRPr>
          </a:p>
          <a:p>
            <a:r>
              <a:rPr lang="fr-FR" sz="2000" b="1" i="0" u="none" strike="noStrike" baseline="0" dirty="0">
                <a:solidFill>
                  <a:srgbClr val="000000"/>
                </a:solidFill>
                <a:latin typeface="Calibri" panose="020F0502020204030204" pitchFamily="34" charset="0"/>
              </a:rPr>
              <a:t>Examen </a:t>
            </a:r>
            <a:r>
              <a:rPr lang="fr-FR" sz="2000" b="1" i="0" u="none" strike="noStrike" baseline="0" dirty="0" err="1">
                <a:solidFill>
                  <a:srgbClr val="000000"/>
                </a:solidFill>
                <a:latin typeface="Calibri" panose="020F0502020204030204" pitchFamily="34" charset="0"/>
              </a:rPr>
              <a:t>endobuccal</a:t>
            </a:r>
            <a:r>
              <a:rPr lang="fr-FR" sz="2000" b="1" i="0" u="none" strike="noStrike" baseline="0" dirty="0">
                <a:solidFill>
                  <a:srgbClr val="000000"/>
                </a:solidFill>
                <a:latin typeface="Calibri" panose="020F0502020204030204" pitchFamily="34" charset="0"/>
              </a:rPr>
              <a:t>: </a:t>
            </a:r>
          </a:p>
          <a:p>
            <a:r>
              <a:rPr lang="fr-FR" sz="1800" b="0" i="0" u="none" strike="noStrike" baseline="0" dirty="0">
                <a:solidFill>
                  <a:srgbClr val="000000"/>
                </a:solidFill>
                <a:latin typeface="Calibri" panose="020F0502020204030204" pitchFamily="34" charset="0"/>
              </a:rPr>
              <a:t>Amandine est en phase d’établissement de la denture mixte avec présence de 41 et 31 sur l’arcade. </a:t>
            </a:r>
          </a:p>
          <a:p>
            <a:r>
              <a:rPr lang="fr-FR" sz="1800" b="0" i="0" u="none" strike="noStrike" baseline="0" dirty="0">
                <a:solidFill>
                  <a:srgbClr val="000000"/>
                </a:solidFill>
                <a:latin typeface="Calibri" panose="020F0502020204030204" pitchFamily="34" charset="0"/>
              </a:rPr>
              <a:t>-61 absente (mais espace conservé) </a:t>
            </a:r>
          </a:p>
          <a:p>
            <a:r>
              <a:rPr lang="fr-FR" sz="1800" b="0" i="0" u="none" strike="noStrike" baseline="0" dirty="0">
                <a:solidFill>
                  <a:srgbClr val="000000"/>
                </a:solidFill>
                <a:latin typeface="Calibri" panose="020F0502020204030204" pitchFamily="34" charset="0"/>
              </a:rPr>
              <a:t>-Gencive inflammatoire en regard de 61 </a:t>
            </a:r>
          </a:p>
          <a:p>
            <a:r>
              <a:rPr lang="fr-FR" sz="1800" b="0" i="0" u="none" strike="noStrike" baseline="0" dirty="0">
                <a:solidFill>
                  <a:srgbClr val="000000"/>
                </a:solidFill>
                <a:latin typeface="Calibri" panose="020F0502020204030204" pitchFamily="34" charset="0"/>
              </a:rPr>
              <a:t>-Présence d’une fistule en vestibulaire </a:t>
            </a:r>
            <a:endParaRPr lang="fr-DZ" dirty="0"/>
          </a:p>
        </p:txBody>
      </p:sp>
      <p:pic>
        <p:nvPicPr>
          <p:cNvPr id="9" name="Image 8">
            <a:extLst>
              <a:ext uri="{FF2B5EF4-FFF2-40B4-BE49-F238E27FC236}">
                <a16:creationId xmlns:a16="http://schemas.microsoft.com/office/drawing/2014/main" id="{610B4AF5-1780-AC2F-0106-324C1B26CFFD}"/>
              </a:ext>
            </a:extLst>
          </p:cNvPr>
          <p:cNvPicPr>
            <a:picLocks noChangeAspect="1"/>
          </p:cNvPicPr>
          <p:nvPr/>
        </p:nvPicPr>
        <p:blipFill>
          <a:blip r:embed="rId2"/>
          <a:stretch>
            <a:fillRect/>
          </a:stretch>
        </p:blipFill>
        <p:spPr>
          <a:xfrm>
            <a:off x="6513498" y="1106324"/>
            <a:ext cx="5473399" cy="3888000"/>
          </a:xfrm>
          <a:prstGeom prst="rect">
            <a:avLst/>
          </a:prstGeom>
        </p:spPr>
      </p:pic>
      <p:sp>
        <p:nvSpPr>
          <p:cNvPr id="11" name="ZoneTexte 10">
            <a:extLst>
              <a:ext uri="{FF2B5EF4-FFF2-40B4-BE49-F238E27FC236}">
                <a16:creationId xmlns:a16="http://schemas.microsoft.com/office/drawing/2014/main" id="{EA567CFA-F532-30F3-1224-ADEA56436DB0}"/>
              </a:ext>
            </a:extLst>
          </p:cNvPr>
          <p:cNvSpPr txBox="1"/>
          <p:nvPr/>
        </p:nvSpPr>
        <p:spPr>
          <a:xfrm>
            <a:off x="6723359" y="5143091"/>
            <a:ext cx="6093500" cy="369332"/>
          </a:xfrm>
          <a:prstGeom prst="rect">
            <a:avLst/>
          </a:prstGeom>
          <a:noFill/>
        </p:spPr>
        <p:txBody>
          <a:bodyPr wrap="square">
            <a:spAutoFit/>
          </a:bodyPr>
          <a:lstStyle/>
          <a:p>
            <a:r>
              <a:rPr lang="fr-FR" sz="1800" b="0" i="0" u="none" strike="noStrike" baseline="0" dirty="0">
                <a:solidFill>
                  <a:srgbClr val="000000"/>
                </a:solidFill>
                <a:latin typeface="Calibri" panose="020F0502020204030204" pitchFamily="34" charset="0"/>
              </a:rPr>
              <a:t>Figure  : Photographie vue </a:t>
            </a:r>
            <a:r>
              <a:rPr lang="fr-FR" sz="1800" b="0" i="0" u="none" strike="noStrike" baseline="0" dirty="0" err="1">
                <a:solidFill>
                  <a:srgbClr val="000000"/>
                </a:solidFill>
                <a:latin typeface="Calibri" panose="020F0502020204030204" pitchFamily="34" charset="0"/>
              </a:rPr>
              <a:t>endobuccale</a:t>
            </a:r>
            <a:r>
              <a:rPr lang="fr-FR" sz="1800" b="0" i="0" u="none" strike="noStrike" baseline="0" dirty="0">
                <a:solidFill>
                  <a:srgbClr val="000000"/>
                </a:solidFill>
                <a:latin typeface="Calibri" panose="020F0502020204030204" pitchFamily="34" charset="0"/>
              </a:rPr>
              <a:t>, vestibulaire(3) </a:t>
            </a:r>
            <a:endParaRPr lang="fr-DZ" dirty="0"/>
          </a:p>
        </p:txBody>
      </p:sp>
    </p:spTree>
    <p:extLst>
      <p:ext uri="{BB962C8B-B14F-4D97-AF65-F5344CB8AC3E}">
        <p14:creationId xmlns:p14="http://schemas.microsoft.com/office/powerpoint/2010/main" val="997680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DA9BD3E-D725-BA57-CE8E-9E2A335872B0}"/>
              </a:ext>
            </a:extLst>
          </p:cNvPr>
          <p:cNvSpPr txBox="1"/>
          <p:nvPr/>
        </p:nvSpPr>
        <p:spPr>
          <a:xfrm>
            <a:off x="1312888" y="1735273"/>
            <a:ext cx="10219544" cy="2554545"/>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a:spAutoFit/>
          </a:bodyPr>
          <a:lstStyle/>
          <a:p>
            <a:endParaRPr lang="fr-FR" sz="2000" b="0" i="0" u="none" strike="noStrike" baseline="0" dirty="0">
              <a:solidFill>
                <a:srgbClr val="000000"/>
              </a:solidFill>
              <a:latin typeface="Calibri" panose="020F0502020204030204" pitchFamily="34" charset="0"/>
            </a:endParaRPr>
          </a:p>
          <a:p>
            <a:r>
              <a:rPr lang="fr-FR" sz="2000" b="0" i="0" u="none" strike="noStrike" baseline="0" dirty="0">
                <a:solidFill>
                  <a:srgbClr val="000000"/>
                </a:solidFill>
                <a:latin typeface="Calibri" panose="020F0502020204030204" pitchFamily="34" charset="0"/>
              </a:rPr>
              <a:t>Les questions que nous nous posons face à ce cas clinique sont : </a:t>
            </a:r>
          </a:p>
          <a:p>
            <a:r>
              <a:rPr lang="fr-FR" sz="2000" b="0" i="0" u="none" strike="noStrike" baseline="0" dirty="0">
                <a:solidFill>
                  <a:srgbClr val="000000"/>
                </a:solidFill>
                <a:latin typeface="Calibri" panose="020F0502020204030204" pitchFamily="34" charset="0"/>
              </a:rPr>
              <a:t>1. où se situe exactement 61 ? </a:t>
            </a:r>
          </a:p>
          <a:p>
            <a:r>
              <a:rPr lang="fr-FR" sz="2000" b="0" i="0" u="none" strike="noStrike" baseline="0" dirty="0">
                <a:solidFill>
                  <a:srgbClr val="000000"/>
                </a:solidFill>
                <a:latin typeface="Calibri" panose="020F0502020204030204" pitchFamily="34" charset="0"/>
              </a:rPr>
              <a:t>2. où se situe le germe de 21 ? </a:t>
            </a:r>
          </a:p>
          <a:p>
            <a:r>
              <a:rPr lang="fr-FR" sz="2000" b="0" i="0" u="none" strike="noStrike" baseline="0" dirty="0">
                <a:solidFill>
                  <a:srgbClr val="000000"/>
                </a:solidFill>
                <a:latin typeface="Calibri" panose="020F0502020204030204" pitchFamily="34" charset="0"/>
              </a:rPr>
              <a:t>3. peut-il évoluer spontanément ? </a:t>
            </a:r>
          </a:p>
          <a:p>
            <a:r>
              <a:rPr lang="fr-FR" sz="2000" b="0" i="0" u="none" strike="noStrike" baseline="0" dirty="0">
                <a:solidFill>
                  <a:srgbClr val="000000"/>
                </a:solidFill>
                <a:latin typeface="Calibri" panose="020F0502020204030204" pitchFamily="34" charset="0"/>
              </a:rPr>
              <a:t>4. et si Amandine avait été suivie pour ce trauma , qu’est ce que cela aurait modifiée ? </a:t>
            </a:r>
          </a:p>
          <a:p>
            <a:endParaRPr lang="fr-DZ" sz="2000" b="0" i="0" u="none" strike="noStrike" baseline="0" dirty="0">
              <a:solidFill>
                <a:srgbClr val="000000"/>
              </a:solidFill>
              <a:latin typeface="Calibri" panose="020F0502020204030204" pitchFamily="34" charset="0"/>
            </a:endParaRPr>
          </a:p>
          <a:p>
            <a:endParaRPr lang="fr-DZ" sz="2000" dirty="0"/>
          </a:p>
        </p:txBody>
      </p:sp>
    </p:spTree>
    <p:extLst>
      <p:ext uri="{BB962C8B-B14F-4D97-AF65-F5344CB8AC3E}">
        <p14:creationId xmlns:p14="http://schemas.microsoft.com/office/powerpoint/2010/main" val="269528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8DCB8DA-53CA-54D9-8498-57A74AB0D03F}"/>
              </a:ext>
            </a:extLst>
          </p:cNvPr>
          <p:cNvSpPr txBox="1"/>
          <p:nvPr/>
        </p:nvSpPr>
        <p:spPr>
          <a:xfrm>
            <a:off x="397363" y="299298"/>
            <a:ext cx="10429406" cy="2646878"/>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a:spAutoFit/>
          </a:bodyPr>
          <a:lstStyle/>
          <a:p>
            <a:r>
              <a:rPr lang="fr-FR" sz="2000" b="1" i="0" u="none" strike="noStrike" baseline="0" dirty="0">
                <a:solidFill>
                  <a:srgbClr val="000000"/>
                </a:solidFill>
                <a:latin typeface="Calibri" panose="020F0502020204030204" pitchFamily="34" charset="0"/>
              </a:rPr>
              <a:t>Diagnostic </a:t>
            </a:r>
            <a:endParaRPr lang="fr-FR" sz="20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 Intrusion complète de 61 à l’âge de 2,5 ans qui n’a jamais fait de ré-éruption. </a:t>
            </a:r>
          </a:p>
          <a:p>
            <a:r>
              <a:rPr lang="fr-FR" sz="1800" b="0" i="0" u="none" strike="noStrike" baseline="0" dirty="0">
                <a:solidFill>
                  <a:srgbClr val="000000"/>
                </a:solidFill>
                <a:latin typeface="Calibri" panose="020F0502020204030204" pitchFamily="34" charset="0"/>
              </a:rPr>
              <a:t>- Infection chronique en rapport avec 61 </a:t>
            </a:r>
          </a:p>
          <a:p>
            <a:r>
              <a:rPr lang="fr-FR" dirty="0"/>
              <a:t>Ce cas de traumatisme est assez complexe compte tenu de la sévérité de l’intrusion. La 61 est restée intruse pendant 4 ans, et n’a jamais fait de ré-éruption spontanée </a:t>
            </a:r>
            <a:endParaRPr lang="fr-DZ" sz="1800" b="0" i="0" u="none" strike="noStrike" baseline="0" dirty="0">
              <a:solidFill>
                <a:srgbClr val="000000"/>
              </a:solidFill>
              <a:latin typeface="Calibri" panose="020F0502020204030204" pitchFamily="34" charset="0"/>
            </a:endParaRPr>
          </a:p>
          <a:p>
            <a:r>
              <a:rPr lang="fr-FR" sz="2000" b="1" i="0" u="none" strike="noStrike" baseline="0" dirty="0">
                <a:solidFill>
                  <a:srgbClr val="000000"/>
                </a:solidFill>
                <a:latin typeface="Calibri" panose="020F0502020204030204" pitchFamily="34" charset="0"/>
              </a:rPr>
              <a:t>Décision thérapeutique</a:t>
            </a:r>
            <a:r>
              <a:rPr lang="fr-FR" sz="1800" b="1" i="0" u="none" strike="noStrike" baseline="0" dirty="0">
                <a:solidFill>
                  <a:srgbClr val="000000"/>
                </a:solidFill>
                <a:latin typeface="Calibri" panose="020F0502020204030204" pitchFamily="34" charset="0"/>
              </a:rPr>
              <a:t> </a:t>
            </a:r>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 Extraction de 61 sous anesthésie générale à l’hôpital Louis Mourier </a:t>
            </a:r>
          </a:p>
          <a:p>
            <a:r>
              <a:rPr lang="fr-FR" sz="1800" b="0" i="0" u="none" strike="noStrike" baseline="0" dirty="0">
                <a:solidFill>
                  <a:srgbClr val="000000"/>
                </a:solidFill>
                <a:latin typeface="Calibri" panose="020F0502020204030204" pitchFamily="34" charset="0"/>
              </a:rPr>
              <a:t>- Suivi régulier de l’éruption de 21 qui s’est faite spontanément </a:t>
            </a:r>
          </a:p>
          <a:p>
            <a:r>
              <a:rPr lang="fr-FR" sz="1800" b="0" i="0" u="none" strike="noStrike" baseline="0" dirty="0">
                <a:solidFill>
                  <a:srgbClr val="000000"/>
                </a:solidFill>
                <a:latin typeface="Calibri" panose="020F0502020204030204" pitchFamily="34" charset="0"/>
              </a:rPr>
              <a:t>- Traitement d’orthodontie pour corriger l’axe de 21 et les autres malpositions </a:t>
            </a:r>
          </a:p>
        </p:txBody>
      </p:sp>
      <p:pic>
        <p:nvPicPr>
          <p:cNvPr id="7" name="Image 6">
            <a:extLst>
              <a:ext uri="{FF2B5EF4-FFF2-40B4-BE49-F238E27FC236}">
                <a16:creationId xmlns:a16="http://schemas.microsoft.com/office/drawing/2014/main" id="{095E3B17-E415-88D6-2E00-9D2414450E40}"/>
              </a:ext>
            </a:extLst>
          </p:cNvPr>
          <p:cNvPicPr>
            <a:picLocks noChangeAspect="1"/>
          </p:cNvPicPr>
          <p:nvPr/>
        </p:nvPicPr>
        <p:blipFill>
          <a:blip r:embed="rId2"/>
          <a:stretch>
            <a:fillRect/>
          </a:stretch>
        </p:blipFill>
        <p:spPr>
          <a:xfrm>
            <a:off x="397362" y="3039653"/>
            <a:ext cx="5009400" cy="3312000"/>
          </a:xfrm>
          <a:prstGeom prst="rect">
            <a:avLst/>
          </a:prstGeom>
        </p:spPr>
      </p:pic>
      <p:pic>
        <p:nvPicPr>
          <p:cNvPr id="9" name="Image 8">
            <a:extLst>
              <a:ext uri="{FF2B5EF4-FFF2-40B4-BE49-F238E27FC236}">
                <a16:creationId xmlns:a16="http://schemas.microsoft.com/office/drawing/2014/main" id="{86BA8533-3D7D-3016-7691-71960030F742}"/>
              </a:ext>
            </a:extLst>
          </p:cNvPr>
          <p:cNvPicPr>
            <a:picLocks noChangeAspect="1"/>
          </p:cNvPicPr>
          <p:nvPr/>
        </p:nvPicPr>
        <p:blipFill>
          <a:blip r:embed="rId3"/>
          <a:stretch>
            <a:fillRect/>
          </a:stretch>
        </p:blipFill>
        <p:spPr>
          <a:xfrm>
            <a:off x="5907999" y="2994681"/>
            <a:ext cx="5027027" cy="3348000"/>
          </a:xfrm>
          <a:prstGeom prst="rect">
            <a:avLst/>
          </a:prstGeom>
        </p:spPr>
      </p:pic>
      <p:sp>
        <p:nvSpPr>
          <p:cNvPr id="11" name="ZoneTexte 10">
            <a:extLst>
              <a:ext uri="{FF2B5EF4-FFF2-40B4-BE49-F238E27FC236}">
                <a16:creationId xmlns:a16="http://schemas.microsoft.com/office/drawing/2014/main" id="{2D0B65CF-5202-3543-BA4B-65D51B3C5EC6}"/>
              </a:ext>
            </a:extLst>
          </p:cNvPr>
          <p:cNvSpPr txBox="1"/>
          <p:nvPr/>
        </p:nvSpPr>
        <p:spPr>
          <a:xfrm>
            <a:off x="397363" y="6354260"/>
            <a:ext cx="6093500" cy="369332"/>
          </a:xfrm>
          <a:prstGeom prst="rect">
            <a:avLst/>
          </a:prstGeom>
          <a:noFill/>
        </p:spPr>
        <p:txBody>
          <a:bodyPr wrap="square">
            <a:spAutoFit/>
          </a:bodyPr>
          <a:lstStyle/>
          <a:p>
            <a:r>
              <a:rPr lang="fr-FR" sz="1800" b="0" i="0" u="none" strike="noStrike" baseline="0" dirty="0">
                <a:solidFill>
                  <a:srgbClr val="000000"/>
                </a:solidFill>
                <a:latin typeface="Calibri" panose="020F0502020204030204" pitchFamily="34" charset="0"/>
              </a:rPr>
              <a:t>Source : Dr Vanderzwalm,2018.(3) </a:t>
            </a:r>
            <a:endParaRPr lang="fr-DZ" dirty="0"/>
          </a:p>
        </p:txBody>
      </p:sp>
      <p:sp>
        <p:nvSpPr>
          <p:cNvPr id="13" name="ZoneTexte 12">
            <a:extLst>
              <a:ext uri="{FF2B5EF4-FFF2-40B4-BE49-F238E27FC236}">
                <a16:creationId xmlns:a16="http://schemas.microsoft.com/office/drawing/2014/main" id="{9EB98F9A-E64B-14AC-51D2-690EAE0F85CE}"/>
              </a:ext>
            </a:extLst>
          </p:cNvPr>
          <p:cNvSpPr txBox="1"/>
          <p:nvPr/>
        </p:nvSpPr>
        <p:spPr>
          <a:xfrm>
            <a:off x="5907999" y="6337041"/>
            <a:ext cx="6093500" cy="369332"/>
          </a:xfrm>
          <a:prstGeom prst="rect">
            <a:avLst/>
          </a:prstGeom>
          <a:noFill/>
        </p:spPr>
        <p:txBody>
          <a:bodyPr wrap="square">
            <a:spAutoFit/>
          </a:bodyPr>
          <a:lstStyle/>
          <a:p>
            <a:r>
              <a:rPr lang="fr-FR" sz="1800" b="0" i="0" u="none" strike="noStrike" baseline="0" dirty="0">
                <a:solidFill>
                  <a:srgbClr val="000000"/>
                </a:solidFill>
                <a:latin typeface="Calibri" panose="020F0502020204030204" pitchFamily="34" charset="0"/>
              </a:rPr>
              <a:t>Source : Dr </a:t>
            </a:r>
            <a:r>
              <a:rPr lang="fr-FR" sz="1800" b="0" i="0" u="none" strike="noStrike" baseline="0" dirty="0" err="1">
                <a:solidFill>
                  <a:srgbClr val="000000"/>
                </a:solidFill>
                <a:latin typeface="Calibri" panose="020F0502020204030204" pitchFamily="34" charset="0"/>
              </a:rPr>
              <a:t>Vanderzwalm</a:t>
            </a:r>
            <a:r>
              <a:rPr lang="fr-FR" sz="1800" b="0" i="0" u="none" strike="noStrike" baseline="0" dirty="0">
                <a:solidFill>
                  <a:srgbClr val="000000"/>
                </a:solidFill>
                <a:latin typeface="Calibri" panose="020F0502020204030204" pitchFamily="34" charset="0"/>
              </a:rPr>
              <a:t> ,2020.(3) </a:t>
            </a:r>
            <a:endParaRPr lang="fr-DZ" dirty="0"/>
          </a:p>
        </p:txBody>
      </p:sp>
    </p:spTree>
    <p:extLst>
      <p:ext uri="{BB962C8B-B14F-4D97-AF65-F5344CB8AC3E}">
        <p14:creationId xmlns:p14="http://schemas.microsoft.com/office/powerpoint/2010/main" val="1792352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371E228-4A8E-085A-3785-23D0ED17F867}"/>
              </a:ext>
            </a:extLst>
          </p:cNvPr>
          <p:cNvSpPr txBox="1"/>
          <p:nvPr/>
        </p:nvSpPr>
        <p:spPr>
          <a:xfrm>
            <a:off x="1613941" y="1584492"/>
            <a:ext cx="8450704" cy="1015663"/>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a:spAutoFit/>
          </a:bodyPr>
          <a:lstStyle/>
          <a:p>
            <a:r>
              <a:rPr lang="fr-FR" sz="2000" b="0" i="0" u="none" strike="noStrike" baseline="0" dirty="0">
                <a:solidFill>
                  <a:srgbClr val="000000"/>
                </a:solidFill>
                <a:latin typeface="Calibri" panose="020F0502020204030204" pitchFamily="34" charset="0"/>
              </a:rPr>
              <a:t>On observe une récession en regard de 21. On peut également noter la présence d’une légère hypoplasie sur la face vestibulaire de 21 à proximité du bord incisif. </a:t>
            </a:r>
            <a:endParaRPr lang="fr-DZ" sz="2000" dirty="0"/>
          </a:p>
        </p:txBody>
      </p:sp>
      <p:sp>
        <p:nvSpPr>
          <p:cNvPr id="7" name="ZoneTexte 6">
            <a:extLst>
              <a:ext uri="{FF2B5EF4-FFF2-40B4-BE49-F238E27FC236}">
                <a16:creationId xmlns:a16="http://schemas.microsoft.com/office/drawing/2014/main" id="{AFA7D411-9D02-538C-CBC0-B24D3792EBAA}"/>
              </a:ext>
            </a:extLst>
          </p:cNvPr>
          <p:cNvSpPr txBox="1"/>
          <p:nvPr/>
        </p:nvSpPr>
        <p:spPr>
          <a:xfrm>
            <a:off x="1613942" y="2967335"/>
            <a:ext cx="8450704" cy="1323439"/>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a:spAutoFit/>
          </a:bodyPr>
          <a:lstStyle/>
          <a:p>
            <a:r>
              <a:rPr lang="fr-FR" sz="2000" b="0" i="0" u="none" strike="noStrike" baseline="0" dirty="0">
                <a:solidFill>
                  <a:srgbClr val="000000"/>
                </a:solidFill>
                <a:latin typeface="Calibri" panose="020F0502020204030204" pitchFamily="34" charset="0"/>
              </a:rPr>
              <a:t>Dans une étude sur les intrusions des dents temporaires, les auteurs ont évalué le taux d’éruption spontanée et ont montré qu’il diminue avec l’âge. Ils ont aussi observé que plus l’intrusion est sévère, plus l’éruption de la dent est compliquée. </a:t>
            </a:r>
            <a:endParaRPr lang="fr-DZ" sz="2000" dirty="0"/>
          </a:p>
        </p:txBody>
      </p:sp>
    </p:spTree>
    <p:extLst>
      <p:ext uri="{BB962C8B-B14F-4D97-AF65-F5344CB8AC3E}">
        <p14:creationId xmlns:p14="http://schemas.microsoft.com/office/powerpoint/2010/main" val="1277837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E61D9B94-FE01-6349-B397-56A0A7865EE5}"/>
              </a:ext>
            </a:extLst>
          </p:cNvPr>
          <p:cNvSpPr txBox="1"/>
          <p:nvPr/>
        </p:nvSpPr>
        <p:spPr>
          <a:xfrm>
            <a:off x="114299" y="388312"/>
            <a:ext cx="6093500" cy="1785104"/>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b="1" dirty="0"/>
              <a:t>Présentation de la patiente :</a:t>
            </a:r>
            <a:br>
              <a:rPr lang="fr-FR" dirty="0"/>
            </a:br>
            <a:r>
              <a:rPr lang="fr-FR" dirty="0"/>
              <a:t>Il s’agit d’une enfant âgée de </a:t>
            </a:r>
            <a:r>
              <a:rPr lang="fr-FR" b="1" dirty="0"/>
              <a:t>4 ans et 2 mois</a:t>
            </a:r>
            <a:r>
              <a:rPr lang="fr-FR" dirty="0"/>
              <a:t>, ayant subi une </a:t>
            </a:r>
            <a:r>
              <a:rPr lang="fr-FR" b="1" dirty="0"/>
              <a:t>chute récente il y a environ une heure</a:t>
            </a:r>
            <a:r>
              <a:rPr lang="fr-FR" dirty="0"/>
              <a:t>.</a:t>
            </a:r>
          </a:p>
          <a:p>
            <a:r>
              <a:rPr lang="fr-FR" dirty="0"/>
              <a:t> À la suite de cet accident, on observe une </a:t>
            </a:r>
            <a:r>
              <a:rPr lang="fr-FR" b="1" dirty="0"/>
              <a:t>fracture des incisives supérieures</a:t>
            </a:r>
            <a:r>
              <a:rPr lang="fr-FR" dirty="0"/>
              <a:t>.</a:t>
            </a:r>
          </a:p>
          <a:p>
            <a:r>
              <a:rPr lang="fr-FR" dirty="0"/>
              <a:t>La patiente se présente </a:t>
            </a:r>
            <a:r>
              <a:rPr lang="fr-FR" b="1" dirty="0"/>
              <a:t>très anxieuse</a:t>
            </a:r>
            <a:endParaRPr lang="fr-DZ" dirty="0"/>
          </a:p>
        </p:txBody>
      </p:sp>
      <p:sp>
        <p:nvSpPr>
          <p:cNvPr id="11" name="ZoneTexte 10">
            <a:extLst>
              <a:ext uri="{FF2B5EF4-FFF2-40B4-BE49-F238E27FC236}">
                <a16:creationId xmlns:a16="http://schemas.microsoft.com/office/drawing/2014/main" id="{A19DD6F4-C94C-F0E5-A94B-526FC26D00D5}"/>
              </a:ext>
            </a:extLst>
          </p:cNvPr>
          <p:cNvSpPr txBox="1"/>
          <p:nvPr/>
        </p:nvSpPr>
        <p:spPr>
          <a:xfrm>
            <a:off x="114299" y="2807785"/>
            <a:ext cx="6093500" cy="317009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buNone/>
            </a:pPr>
            <a:r>
              <a:rPr lang="fr-FR" sz="2000" b="1" dirty="0"/>
              <a:t>examen clinique :</a:t>
            </a:r>
            <a:br>
              <a:rPr lang="fr-FR" sz="2000" dirty="0"/>
            </a:br>
            <a:r>
              <a:rPr lang="fr-FR" dirty="0"/>
              <a:t>L’examen des tissus mous révèle la présence d’</a:t>
            </a:r>
            <a:r>
              <a:rPr lang="fr-FR" b="1" dirty="0"/>
              <a:t>ecchymoses au niveau de la muqueuse labiale supérieure</a:t>
            </a:r>
            <a:r>
              <a:rPr lang="fr-FR" dirty="0"/>
              <a:t>, une </a:t>
            </a:r>
            <a:r>
              <a:rPr lang="fr-FR" b="1" dirty="0"/>
              <a:t>lacération gingivale antérieure</a:t>
            </a:r>
            <a:r>
              <a:rPr lang="fr-FR" dirty="0"/>
              <a:t> ainsi qu’une </a:t>
            </a:r>
            <a:r>
              <a:rPr lang="fr-FR" b="1" dirty="0"/>
              <a:t>déchirure du frein labial supérieur</a:t>
            </a:r>
            <a:r>
              <a:rPr lang="fr-FR" dirty="0"/>
              <a:t>.</a:t>
            </a:r>
            <a:br>
              <a:rPr lang="fr-FR" dirty="0"/>
            </a:br>
            <a:endParaRPr lang="fr-FR" dirty="0"/>
          </a:p>
          <a:p>
            <a:pPr>
              <a:buNone/>
            </a:pPr>
            <a:r>
              <a:rPr lang="fr-FR" sz="2000" b="1" dirty="0"/>
              <a:t>Examen dentaire :</a:t>
            </a:r>
            <a:br>
              <a:rPr lang="fr-FR" sz="2000" dirty="0"/>
            </a:br>
            <a:r>
              <a:rPr lang="fr-FR" dirty="0"/>
              <a:t>La dentition temporaire est </a:t>
            </a:r>
            <a:r>
              <a:rPr lang="fr-FR" b="1" dirty="0"/>
              <a:t>sans caries</a:t>
            </a:r>
            <a:r>
              <a:rPr lang="fr-FR" dirty="0"/>
              <a:t>. On note des </a:t>
            </a:r>
            <a:r>
              <a:rPr lang="fr-FR" b="1" dirty="0"/>
              <a:t>fractures coronaires compliquées avec exposition pulpaire</a:t>
            </a:r>
            <a:r>
              <a:rPr lang="fr-FR" dirty="0"/>
              <a:t>, une </a:t>
            </a:r>
            <a:r>
              <a:rPr lang="fr-FR" b="1" dirty="0"/>
              <a:t>sensibilité légère à la percussion</a:t>
            </a:r>
            <a:r>
              <a:rPr lang="fr-FR" dirty="0"/>
              <a:t>, ainsi qu’une </a:t>
            </a:r>
            <a:r>
              <a:rPr lang="fr-FR" b="1" dirty="0"/>
              <a:t>mobilité physiologique</a:t>
            </a:r>
            <a:r>
              <a:rPr lang="fr-FR" dirty="0"/>
              <a:t> des dents concernées..</a:t>
            </a:r>
          </a:p>
        </p:txBody>
      </p:sp>
      <p:pic>
        <p:nvPicPr>
          <p:cNvPr id="12" name="Image 11">
            <a:extLst>
              <a:ext uri="{FF2B5EF4-FFF2-40B4-BE49-F238E27FC236}">
                <a16:creationId xmlns:a16="http://schemas.microsoft.com/office/drawing/2014/main" id="{2F60C61C-A471-E278-7617-295FA297CF0A}"/>
              </a:ext>
            </a:extLst>
          </p:cNvPr>
          <p:cNvPicPr>
            <a:picLocks noChangeAspect="1"/>
          </p:cNvPicPr>
          <p:nvPr/>
        </p:nvPicPr>
        <p:blipFill>
          <a:blip r:embed="rId2"/>
          <a:stretch>
            <a:fillRect/>
          </a:stretch>
        </p:blipFill>
        <p:spPr>
          <a:xfrm>
            <a:off x="7006691" y="168109"/>
            <a:ext cx="5075281" cy="3816000"/>
          </a:xfrm>
          <a:prstGeom prst="rect">
            <a:avLst/>
          </a:prstGeom>
        </p:spPr>
      </p:pic>
      <p:pic>
        <p:nvPicPr>
          <p:cNvPr id="13" name="Image 12">
            <a:extLst>
              <a:ext uri="{FF2B5EF4-FFF2-40B4-BE49-F238E27FC236}">
                <a16:creationId xmlns:a16="http://schemas.microsoft.com/office/drawing/2014/main" id="{4D5C1DDD-A586-E615-AD8F-51C14824D66C}"/>
              </a:ext>
            </a:extLst>
          </p:cNvPr>
          <p:cNvPicPr>
            <a:picLocks noChangeAspect="1"/>
          </p:cNvPicPr>
          <p:nvPr/>
        </p:nvPicPr>
        <p:blipFill>
          <a:blip r:embed="rId3"/>
          <a:stretch>
            <a:fillRect/>
          </a:stretch>
        </p:blipFill>
        <p:spPr>
          <a:xfrm>
            <a:off x="9215893" y="4734000"/>
            <a:ext cx="2861808" cy="2124000"/>
          </a:xfrm>
          <a:prstGeom prst="rect">
            <a:avLst/>
          </a:prstGeom>
        </p:spPr>
      </p:pic>
      <p:sp>
        <p:nvSpPr>
          <p:cNvPr id="15" name="ZoneTexte 14">
            <a:extLst>
              <a:ext uri="{FF2B5EF4-FFF2-40B4-BE49-F238E27FC236}">
                <a16:creationId xmlns:a16="http://schemas.microsoft.com/office/drawing/2014/main" id="{C4E37DA7-BC12-4816-1AC4-C72A9C6457E5}"/>
              </a:ext>
            </a:extLst>
          </p:cNvPr>
          <p:cNvSpPr txBox="1"/>
          <p:nvPr/>
        </p:nvSpPr>
        <p:spPr>
          <a:xfrm>
            <a:off x="7136110" y="3984109"/>
            <a:ext cx="6093500" cy="646331"/>
          </a:xfrm>
          <a:prstGeom prst="rect">
            <a:avLst/>
          </a:prstGeom>
          <a:noFill/>
        </p:spPr>
        <p:txBody>
          <a:bodyPr wrap="square">
            <a:spAutoFit/>
          </a:bodyPr>
          <a:lstStyle/>
          <a:p>
            <a:r>
              <a:rPr lang="fr-FR" dirty="0"/>
              <a:t>Mise en place de la digue après administration d’un anesthésique local</a:t>
            </a:r>
            <a:endParaRPr lang="fr-DZ" dirty="0"/>
          </a:p>
        </p:txBody>
      </p:sp>
      <p:sp>
        <p:nvSpPr>
          <p:cNvPr id="17" name="ZoneTexte 16">
            <a:extLst>
              <a:ext uri="{FF2B5EF4-FFF2-40B4-BE49-F238E27FC236}">
                <a16:creationId xmlns:a16="http://schemas.microsoft.com/office/drawing/2014/main" id="{8D35199A-9401-1DE6-7FB1-460B00851963}"/>
              </a:ext>
            </a:extLst>
          </p:cNvPr>
          <p:cNvSpPr txBox="1"/>
          <p:nvPr/>
        </p:nvSpPr>
        <p:spPr>
          <a:xfrm>
            <a:off x="6352085" y="5532151"/>
            <a:ext cx="3192247" cy="1200329"/>
          </a:xfrm>
          <a:prstGeom prst="rect">
            <a:avLst/>
          </a:prstGeom>
          <a:noFill/>
        </p:spPr>
        <p:txBody>
          <a:bodyPr wrap="square">
            <a:spAutoFit/>
          </a:bodyPr>
          <a:lstStyle/>
          <a:p>
            <a:r>
              <a:rPr lang="fr-FR" dirty="0"/>
              <a:t>Radiographie </a:t>
            </a:r>
            <a:r>
              <a:rPr lang="fr-FR" dirty="0" err="1"/>
              <a:t>périapicale</a:t>
            </a:r>
            <a:r>
              <a:rPr lang="fr-FR" dirty="0"/>
              <a:t> du maxillaire antérieur montrant des fractures coronaires avec atteinte pulpaire.</a:t>
            </a:r>
            <a:endParaRPr lang="fr-DZ" dirty="0"/>
          </a:p>
        </p:txBody>
      </p:sp>
    </p:spTree>
    <p:extLst>
      <p:ext uri="{BB962C8B-B14F-4D97-AF65-F5344CB8AC3E}">
        <p14:creationId xmlns:p14="http://schemas.microsoft.com/office/powerpoint/2010/main" val="1924918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EE3E72C-FAF7-AB99-E3CC-9959D817EF40}"/>
              </a:ext>
            </a:extLst>
          </p:cNvPr>
          <p:cNvPicPr>
            <a:picLocks noChangeAspect="1"/>
          </p:cNvPicPr>
          <p:nvPr/>
        </p:nvPicPr>
        <p:blipFill>
          <a:blip r:embed="rId2"/>
          <a:stretch>
            <a:fillRect/>
          </a:stretch>
        </p:blipFill>
        <p:spPr>
          <a:xfrm>
            <a:off x="1386943" y="18000"/>
            <a:ext cx="10805057" cy="6840000"/>
          </a:xfrm>
          <a:prstGeom prst="rect">
            <a:avLst/>
          </a:prstGeom>
        </p:spPr>
      </p:pic>
    </p:spTree>
    <p:extLst>
      <p:ext uri="{BB962C8B-B14F-4D97-AF65-F5344CB8AC3E}">
        <p14:creationId xmlns:p14="http://schemas.microsoft.com/office/powerpoint/2010/main" val="3132021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2C65E937-7AC4-E1B6-D7CC-2F715854E22D}"/>
              </a:ext>
            </a:extLst>
          </p:cNvPr>
          <p:cNvPicPr>
            <a:picLocks noChangeAspect="1"/>
          </p:cNvPicPr>
          <p:nvPr/>
        </p:nvPicPr>
        <p:blipFill>
          <a:blip r:embed="rId2"/>
          <a:stretch>
            <a:fillRect/>
          </a:stretch>
        </p:blipFill>
        <p:spPr>
          <a:xfrm>
            <a:off x="149879" y="163484"/>
            <a:ext cx="4961299" cy="3186820"/>
          </a:xfrm>
          <a:prstGeom prst="rect">
            <a:avLst/>
          </a:prstGeom>
        </p:spPr>
      </p:pic>
      <p:sp>
        <p:nvSpPr>
          <p:cNvPr id="18" name="ZoneTexte 17">
            <a:extLst>
              <a:ext uri="{FF2B5EF4-FFF2-40B4-BE49-F238E27FC236}">
                <a16:creationId xmlns:a16="http://schemas.microsoft.com/office/drawing/2014/main" id="{C3FF7D94-FC67-1AA4-2A36-3F7E2A9B3E0E}"/>
              </a:ext>
            </a:extLst>
          </p:cNvPr>
          <p:cNvSpPr txBox="1"/>
          <p:nvPr/>
        </p:nvSpPr>
        <p:spPr>
          <a:xfrm>
            <a:off x="2500" y="3653135"/>
            <a:ext cx="6093500" cy="646331"/>
          </a:xfrm>
          <a:prstGeom prst="rect">
            <a:avLst/>
          </a:prstGeom>
          <a:noFill/>
        </p:spPr>
        <p:txBody>
          <a:bodyPr wrap="square">
            <a:spAutoFit/>
          </a:bodyPr>
          <a:lstStyle/>
          <a:p>
            <a:r>
              <a:rPr lang="fr-FR" dirty="0"/>
              <a:t>Après l’amputation pulpaire, la zone est rincée avec une solution saline et l’hémostase est obtenue</a:t>
            </a:r>
            <a:endParaRPr lang="fr-DZ" dirty="0"/>
          </a:p>
        </p:txBody>
      </p:sp>
      <p:pic>
        <p:nvPicPr>
          <p:cNvPr id="19" name="Image 18">
            <a:extLst>
              <a:ext uri="{FF2B5EF4-FFF2-40B4-BE49-F238E27FC236}">
                <a16:creationId xmlns:a16="http://schemas.microsoft.com/office/drawing/2014/main" id="{D348E1B5-BBBF-0E75-31CA-2986B891A3BF}"/>
              </a:ext>
            </a:extLst>
          </p:cNvPr>
          <p:cNvPicPr>
            <a:picLocks noChangeAspect="1"/>
          </p:cNvPicPr>
          <p:nvPr/>
        </p:nvPicPr>
        <p:blipFill>
          <a:blip r:embed="rId3"/>
          <a:stretch>
            <a:fillRect/>
          </a:stretch>
        </p:blipFill>
        <p:spPr>
          <a:xfrm>
            <a:off x="7402185" y="140999"/>
            <a:ext cx="4635374" cy="3476531"/>
          </a:xfrm>
          <a:prstGeom prst="rect">
            <a:avLst/>
          </a:prstGeom>
        </p:spPr>
      </p:pic>
      <p:pic>
        <p:nvPicPr>
          <p:cNvPr id="20" name="Image 19">
            <a:extLst>
              <a:ext uri="{FF2B5EF4-FFF2-40B4-BE49-F238E27FC236}">
                <a16:creationId xmlns:a16="http://schemas.microsoft.com/office/drawing/2014/main" id="{1E88EA57-F63A-6512-B89E-A6DB30FB991B}"/>
              </a:ext>
            </a:extLst>
          </p:cNvPr>
          <p:cNvPicPr>
            <a:picLocks noChangeAspect="1"/>
          </p:cNvPicPr>
          <p:nvPr/>
        </p:nvPicPr>
        <p:blipFill>
          <a:blip r:embed="rId4"/>
          <a:stretch>
            <a:fillRect/>
          </a:stretch>
        </p:blipFill>
        <p:spPr>
          <a:xfrm>
            <a:off x="7402185" y="3653135"/>
            <a:ext cx="4284000" cy="3213000"/>
          </a:xfrm>
          <a:prstGeom prst="rect">
            <a:avLst/>
          </a:prstGeom>
        </p:spPr>
      </p:pic>
      <p:sp>
        <p:nvSpPr>
          <p:cNvPr id="22" name="ZoneTexte 21">
            <a:extLst>
              <a:ext uri="{FF2B5EF4-FFF2-40B4-BE49-F238E27FC236}">
                <a16:creationId xmlns:a16="http://schemas.microsoft.com/office/drawing/2014/main" id="{FDED384E-7511-AA80-29D4-DBE02E5BE117}"/>
              </a:ext>
            </a:extLst>
          </p:cNvPr>
          <p:cNvSpPr txBox="1"/>
          <p:nvPr/>
        </p:nvSpPr>
        <p:spPr>
          <a:xfrm>
            <a:off x="0" y="4502033"/>
            <a:ext cx="6115986" cy="923330"/>
          </a:xfrm>
          <a:prstGeom prst="rect">
            <a:avLst/>
          </a:prstGeom>
          <a:noFill/>
        </p:spPr>
        <p:txBody>
          <a:bodyPr wrap="square">
            <a:spAutoFit/>
          </a:bodyPr>
          <a:lstStyle/>
          <a:p>
            <a:r>
              <a:rPr lang="fr-FR" dirty="0"/>
              <a:t>Après l’hémostase, les zones amputées sont recouvertes d’hydroxyde de calcium ou d’agrégat </a:t>
            </a:r>
            <a:r>
              <a:rPr lang="fr-FR" dirty="0" err="1"/>
              <a:t>trioxide</a:t>
            </a:r>
            <a:r>
              <a:rPr lang="fr-FR" dirty="0"/>
              <a:t> minéral, puis d’un matériau restaurateur intermédiaire.</a:t>
            </a:r>
            <a:endParaRPr lang="fr-DZ" dirty="0"/>
          </a:p>
        </p:txBody>
      </p:sp>
      <p:sp>
        <p:nvSpPr>
          <p:cNvPr id="24" name="ZoneTexte 23">
            <a:extLst>
              <a:ext uri="{FF2B5EF4-FFF2-40B4-BE49-F238E27FC236}">
                <a16:creationId xmlns:a16="http://schemas.microsoft.com/office/drawing/2014/main" id="{D526E0C4-A14F-7C4A-6FB7-FE931E1016EF}"/>
              </a:ext>
            </a:extLst>
          </p:cNvPr>
          <p:cNvSpPr txBox="1"/>
          <p:nvPr/>
        </p:nvSpPr>
        <p:spPr>
          <a:xfrm>
            <a:off x="-19986" y="5425363"/>
            <a:ext cx="6115986" cy="646331"/>
          </a:xfrm>
          <a:prstGeom prst="rect">
            <a:avLst/>
          </a:prstGeom>
          <a:noFill/>
        </p:spPr>
        <p:txBody>
          <a:bodyPr wrap="square">
            <a:spAutoFit/>
          </a:bodyPr>
          <a:lstStyle/>
          <a:p>
            <a:r>
              <a:rPr lang="fr-FR" dirty="0"/>
              <a:t>Restaurations terminées montrant un bon résultat esthétique. Les pulpes sont restées vitales.</a:t>
            </a:r>
            <a:endParaRPr lang="fr-DZ" dirty="0"/>
          </a:p>
        </p:txBody>
      </p:sp>
    </p:spTree>
    <p:extLst>
      <p:ext uri="{BB962C8B-B14F-4D97-AF65-F5344CB8AC3E}">
        <p14:creationId xmlns:p14="http://schemas.microsoft.com/office/powerpoint/2010/main" val="1296224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7A6277D-492A-8CFE-E9EA-0124D74F0780}"/>
              </a:ext>
            </a:extLst>
          </p:cNvPr>
          <p:cNvPicPr>
            <a:picLocks noChangeAspect="1"/>
          </p:cNvPicPr>
          <p:nvPr/>
        </p:nvPicPr>
        <p:blipFill>
          <a:blip r:embed="rId2"/>
          <a:stretch>
            <a:fillRect/>
          </a:stretch>
        </p:blipFill>
        <p:spPr>
          <a:xfrm>
            <a:off x="7783745" y="971207"/>
            <a:ext cx="3010320" cy="4915586"/>
          </a:xfrm>
          <a:prstGeom prst="rect">
            <a:avLst/>
          </a:prstGeom>
        </p:spPr>
      </p:pic>
      <p:sp>
        <p:nvSpPr>
          <p:cNvPr id="2" name="ZoneTexte 1">
            <a:extLst>
              <a:ext uri="{FF2B5EF4-FFF2-40B4-BE49-F238E27FC236}">
                <a16:creationId xmlns:a16="http://schemas.microsoft.com/office/drawing/2014/main" id="{AE9A85D9-0DBD-546F-A53D-DB3D72FBC84D}"/>
              </a:ext>
            </a:extLst>
          </p:cNvPr>
          <p:cNvSpPr txBox="1"/>
          <p:nvPr/>
        </p:nvSpPr>
        <p:spPr>
          <a:xfrm>
            <a:off x="1229193" y="5096656"/>
            <a:ext cx="5016709"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3200" dirty="0"/>
              <a:t>Complications</a:t>
            </a:r>
            <a:endParaRPr lang="fr-DZ" sz="3200" dirty="0"/>
          </a:p>
        </p:txBody>
      </p:sp>
    </p:spTree>
    <p:extLst>
      <p:ext uri="{BB962C8B-B14F-4D97-AF65-F5344CB8AC3E}">
        <p14:creationId xmlns:p14="http://schemas.microsoft.com/office/powerpoint/2010/main" val="697237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54A4E73-B724-59EC-30A9-FD53F067E34E}"/>
              </a:ext>
            </a:extLst>
          </p:cNvPr>
          <p:cNvSpPr txBox="1"/>
          <p:nvPr/>
        </p:nvSpPr>
        <p:spPr>
          <a:xfrm>
            <a:off x="663314" y="242552"/>
            <a:ext cx="6093500" cy="369332"/>
          </a:xfrm>
          <a:prstGeom prst="rect">
            <a:avLst/>
          </a:prstGeom>
          <a:noFill/>
        </p:spPr>
        <p:txBody>
          <a:bodyPr wrap="square">
            <a:spAutoFit/>
          </a:bodyPr>
          <a:lstStyle/>
          <a:p>
            <a:r>
              <a:rPr lang="fr-FR" sz="1800" b="0" i="0" u="none" strike="noStrike" baseline="0" dirty="0">
                <a:latin typeface="Frutiger-Roman"/>
              </a:rPr>
              <a:t>LES SÉQUELLES CORONAIRES</a:t>
            </a:r>
            <a:endParaRPr lang="fr-DZ" dirty="0"/>
          </a:p>
        </p:txBody>
      </p:sp>
      <p:pic>
        <p:nvPicPr>
          <p:cNvPr id="7" name="Image 6">
            <a:extLst>
              <a:ext uri="{FF2B5EF4-FFF2-40B4-BE49-F238E27FC236}">
                <a16:creationId xmlns:a16="http://schemas.microsoft.com/office/drawing/2014/main" id="{AF2761C5-8F6A-89BB-8BA0-2158D8574ED4}"/>
              </a:ext>
            </a:extLst>
          </p:cNvPr>
          <p:cNvPicPr>
            <a:picLocks noChangeAspect="1"/>
          </p:cNvPicPr>
          <p:nvPr/>
        </p:nvPicPr>
        <p:blipFill>
          <a:blip r:embed="rId2"/>
          <a:stretch>
            <a:fillRect/>
          </a:stretch>
        </p:blipFill>
        <p:spPr>
          <a:xfrm>
            <a:off x="371093" y="761491"/>
            <a:ext cx="4164594" cy="2172832"/>
          </a:xfrm>
          <a:prstGeom prst="rect">
            <a:avLst/>
          </a:prstGeom>
        </p:spPr>
      </p:pic>
      <p:pic>
        <p:nvPicPr>
          <p:cNvPr id="9" name="Image 8">
            <a:extLst>
              <a:ext uri="{FF2B5EF4-FFF2-40B4-BE49-F238E27FC236}">
                <a16:creationId xmlns:a16="http://schemas.microsoft.com/office/drawing/2014/main" id="{92EED359-8E73-E07C-3DE8-B5C2A54C31ED}"/>
              </a:ext>
            </a:extLst>
          </p:cNvPr>
          <p:cNvPicPr>
            <a:picLocks noChangeAspect="1"/>
          </p:cNvPicPr>
          <p:nvPr/>
        </p:nvPicPr>
        <p:blipFill>
          <a:blip r:embed="rId3"/>
          <a:stretch>
            <a:fillRect/>
          </a:stretch>
        </p:blipFill>
        <p:spPr>
          <a:xfrm>
            <a:off x="5962424" y="776488"/>
            <a:ext cx="4164594" cy="2172832"/>
          </a:xfrm>
          <a:prstGeom prst="rect">
            <a:avLst/>
          </a:prstGeom>
        </p:spPr>
      </p:pic>
      <p:pic>
        <p:nvPicPr>
          <p:cNvPr id="11" name="Image 10">
            <a:extLst>
              <a:ext uri="{FF2B5EF4-FFF2-40B4-BE49-F238E27FC236}">
                <a16:creationId xmlns:a16="http://schemas.microsoft.com/office/drawing/2014/main" id="{29A6D0A8-618D-D7BC-46D7-41A0629848F9}"/>
              </a:ext>
            </a:extLst>
          </p:cNvPr>
          <p:cNvPicPr>
            <a:picLocks noChangeAspect="1"/>
          </p:cNvPicPr>
          <p:nvPr/>
        </p:nvPicPr>
        <p:blipFill>
          <a:blip r:embed="rId4"/>
          <a:stretch>
            <a:fillRect/>
          </a:stretch>
        </p:blipFill>
        <p:spPr>
          <a:xfrm>
            <a:off x="371093" y="3786463"/>
            <a:ext cx="4164594" cy="2073244"/>
          </a:xfrm>
          <a:prstGeom prst="rect">
            <a:avLst/>
          </a:prstGeom>
        </p:spPr>
      </p:pic>
      <p:pic>
        <p:nvPicPr>
          <p:cNvPr id="13" name="Image 12">
            <a:extLst>
              <a:ext uri="{FF2B5EF4-FFF2-40B4-BE49-F238E27FC236}">
                <a16:creationId xmlns:a16="http://schemas.microsoft.com/office/drawing/2014/main" id="{7DA5AB43-7DFE-5515-863C-8914D83A5CEA}"/>
              </a:ext>
            </a:extLst>
          </p:cNvPr>
          <p:cNvPicPr>
            <a:picLocks noChangeAspect="1"/>
          </p:cNvPicPr>
          <p:nvPr/>
        </p:nvPicPr>
        <p:blipFill>
          <a:blip r:embed="rId5"/>
          <a:stretch>
            <a:fillRect/>
          </a:stretch>
        </p:blipFill>
        <p:spPr>
          <a:xfrm>
            <a:off x="5912457" y="3936365"/>
            <a:ext cx="4164594" cy="2073244"/>
          </a:xfrm>
          <a:prstGeom prst="rect">
            <a:avLst/>
          </a:prstGeom>
        </p:spPr>
      </p:pic>
      <p:sp>
        <p:nvSpPr>
          <p:cNvPr id="15" name="ZoneTexte 14">
            <a:extLst>
              <a:ext uri="{FF2B5EF4-FFF2-40B4-BE49-F238E27FC236}">
                <a16:creationId xmlns:a16="http://schemas.microsoft.com/office/drawing/2014/main" id="{F31B3BFA-F41E-6668-985C-FB08BEE5091F}"/>
              </a:ext>
            </a:extLst>
          </p:cNvPr>
          <p:cNvSpPr txBox="1"/>
          <p:nvPr/>
        </p:nvSpPr>
        <p:spPr>
          <a:xfrm>
            <a:off x="371093" y="5898629"/>
            <a:ext cx="6093500" cy="923330"/>
          </a:xfrm>
          <a:prstGeom prst="rect">
            <a:avLst/>
          </a:prstGeom>
          <a:noFill/>
        </p:spPr>
        <p:txBody>
          <a:bodyPr wrap="square">
            <a:spAutoFit/>
          </a:bodyPr>
          <a:lstStyle/>
          <a:p>
            <a:pPr algn="l"/>
            <a:r>
              <a:rPr lang="fr-FR" sz="1800" b="0" i="0" u="none" strike="noStrike" baseline="0" dirty="0">
                <a:latin typeface="Frutiger-Roman"/>
              </a:rPr>
              <a:t>colorations blanches-jaunâtres</a:t>
            </a:r>
          </a:p>
          <a:p>
            <a:pPr algn="l"/>
            <a:r>
              <a:rPr lang="fr-FR" sz="1800" b="0" i="0" u="none" strike="noStrike" baseline="0" dirty="0">
                <a:latin typeface="Frutiger-Roman"/>
              </a:rPr>
              <a:t>sur les 21 et 22, hypoplasie sur la 12 et retard</a:t>
            </a:r>
          </a:p>
          <a:p>
            <a:pPr algn="l"/>
            <a:r>
              <a:rPr lang="fr-FR" sz="1800" b="0" i="0" u="none" strike="noStrike" baseline="0" dirty="0">
                <a:latin typeface="Frutiger-Roman"/>
              </a:rPr>
              <a:t>d’éruption de la 11.</a:t>
            </a:r>
            <a:endParaRPr lang="fr-DZ" dirty="0"/>
          </a:p>
        </p:txBody>
      </p:sp>
      <p:sp>
        <p:nvSpPr>
          <p:cNvPr id="17" name="ZoneTexte 16">
            <a:extLst>
              <a:ext uri="{FF2B5EF4-FFF2-40B4-BE49-F238E27FC236}">
                <a16:creationId xmlns:a16="http://schemas.microsoft.com/office/drawing/2014/main" id="{445F7AC9-13FB-CA3E-69F8-5669146A8739}"/>
              </a:ext>
            </a:extLst>
          </p:cNvPr>
          <p:cNvSpPr txBox="1"/>
          <p:nvPr/>
        </p:nvSpPr>
        <p:spPr>
          <a:xfrm>
            <a:off x="5823680" y="6009609"/>
            <a:ext cx="6093500" cy="923330"/>
          </a:xfrm>
          <a:prstGeom prst="rect">
            <a:avLst/>
          </a:prstGeom>
          <a:noFill/>
        </p:spPr>
        <p:txBody>
          <a:bodyPr wrap="square">
            <a:spAutoFit/>
          </a:bodyPr>
          <a:lstStyle/>
          <a:p>
            <a:pPr algn="l"/>
            <a:r>
              <a:rPr lang="fr-FR" sz="1800" b="0" i="0" u="none" strike="noStrike" baseline="0" dirty="0">
                <a:latin typeface="Frutiger-Roman"/>
              </a:rPr>
              <a:t>L’hypoplasie encercle entièrement la couronne</a:t>
            </a:r>
          </a:p>
          <a:p>
            <a:pPr algn="l"/>
            <a:r>
              <a:rPr lang="fr-FR" sz="1800" b="0" i="0" u="none" strike="noStrike" baseline="0" dirty="0">
                <a:latin typeface="Frutiger-Roman"/>
              </a:rPr>
              <a:t>de la 11 et est associée à des colorations blanches</a:t>
            </a:r>
          </a:p>
          <a:p>
            <a:pPr algn="l"/>
            <a:r>
              <a:rPr lang="fr-FR" sz="1800" b="0" i="0" u="none" strike="noStrike" baseline="0" dirty="0">
                <a:latin typeface="Frutiger-Roman"/>
              </a:rPr>
              <a:t>sur les 12 et 21.</a:t>
            </a:r>
            <a:endParaRPr lang="fr-DZ" dirty="0"/>
          </a:p>
        </p:txBody>
      </p:sp>
      <p:sp>
        <p:nvSpPr>
          <p:cNvPr id="19" name="ZoneTexte 18">
            <a:extLst>
              <a:ext uri="{FF2B5EF4-FFF2-40B4-BE49-F238E27FC236}">
                <a16:creationId xmlns:a16="http://schemas.microsoft.com/office/drawing/2014/main" id="{185AF67A-3DCE-0698-4DE0-CFDEEF8B82E7}"/>
              </a:ext>
            </a:extLst>
          </p:cNvPr>
          <p:cNvSpPr txBox="1"/>
          <p:nvPr/>
        </p:nvSpPr>
        <p:spPr>
          <a:xfrm>
            <a:off x="5962424" y="3084238"/>
            <a:ext cx="6093500" cy="369332"/>
          </a:xfrm>
          <a:prstGeom prst="rect">
            <a:avLst/>
          </a:prstGeom>
          <a:noFill/>
        </p:spPr>
        <p:txBody>
          <a:bodyPr wrap="square">
            <a:spAutoFit/>
          </a:bodyPr>
          <a:lstStyle/>
          <a:p>
            <a:r>
              <a:rPr lang="fr-FR" sz="1800" b="0" i="0" u="none" strike="noStrike" baseline="0" dirty="0">
                <a:latin typeface="Frutiger-Roman"/>
              </a:rPr>
              <a:t>Hypoplasie localisée sur la 21.</a:t>
            </a:r>
            <a:endParaRPr lang="fr-DZ" dirty="0"/>
          </a:p>
        </p:txBody>
      </p:sp>
      <p:sp>
        <p:nvSpPr>
          <p:cNvPr id="21" name="ZoneTexte 20">
            <a:extLst>
              <a:ext uri="{FF2B5EF4-FFF2-40B4-BE49-F238E27FC236}">
                <a16:creationId xmlns:a16="http://schemas.microsoft.com/office/drawing/2014/main" id="{1599702D-5F97-E37B-952B-4A8417E18BD5}"/>
              </a:ext>
            </a:extLst>
          </p:cNvPr>
          <p:cNvSpPr txBox="1"/>
          <p:nvPr/>
        </p:nvSpPr>
        <p:spPr>
          <a:xfrm>
            <a:off x="371093" y="3026656"/>
            <a:ext cx="6093500" cy="369332"/>
          </a:xfrm>
          <a:prstGeom prst="rect">
            <a:avLst/>
          </a:prstGeom>
          <a:noFill/>
        </p:spPr>
        <p:txBody>
          <a:bodyPr wrap="square">
            <a:spAutoFit/>
          </a:bodyPr>
          <a:lstStyle/>
          <a:p>
            <a:r>
              <a:rPr lang="fr-FR" sz="1800" b="0" i="0" u="none" strike="noStrike" baseline="0" dirty="0">
                <a:latin typeface="Frutiger-Roman"/>
              </a:rPr>
              <a:t>Coloration blanche associée à une hypoplasie</a:t>
            </a:r>
            <a:endParaRPr lang="fr-DZ" dirty="0"/>
          </a:p>
        </p:txBody>
      </p:sp>
      <p:sp>
        <p:nvSpPr>
          <p:cNvPr id="23" name="ZoneTexte 22">
            <a:extLst>
              <a:ext uri="{FF2B5EF4-FFF2-40B4-BE49-F238E27FC236}">
                <a16:creationId xmlns:a16="http://schemas.microsoft.com/office/drawing/2014/main" id="{600C0AFF-1C26-217B-09CC-217B16C0C9F3}"/>
              </a:ext>
            </a:extLst>
          </p:cNvPr>
          <p:cNvSpPr txBox="1"/>
          <p:nvPr/>
        </p:nvSpPr>
        <p:spPr>
          <a:xfrm>
            <a:off x="4609565" y="3473324"/>
            <a:ext cx="6093500" cy="369332"/>
          </a:xfrm>
          <a:prstGeom prst="rect">
            <a:avLst/>
          </a:prstGeom>
          <a:noFill/>
        </p:spPr>
        <p:txBody>
          <a:bodyPr wrap="square">
            <a:spAutoFit/>
          </a:bodyPr>
          <a:lstStyle/>
          <a:p>
            <a:r>
              <a:rPr lang="fr-FR" sz="1800" b="1" i="0" u="none" strike="noStrike" baseline="0" dirty="0">
                <a:solidFill>
                  <a:srgbClr val="C36D81"/>
                </a:solidFill>
                <a:latin typeface="Frutiger-Bold"/>
              </a:rPr>
              <a:t>Hypoplasies</a:t>
            </a:r>
            <a:endParaRPr lang="fr-DZ" dirty="0"/>
          </a:p>
        </p:txBody>
      </p:sp>
    </p:spTree>
    <p:extLst>
      <p:ext uri="{BB962C8B-B14F-4D97-AF65-F5344CB8AC3E}">
        <p14:creationId xmlns:p14="http://schemas.microsoft.com/office/powerpoint/2010/main" val="3302381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4C09AF1-49EF-8173-BA29-B133CEABF79B}"/>
              </a:ext>
            </a:extLst>
          </p:cNvPr>
          <p:cNvSpPr txBox="1"/>
          <p:nvPr/>
        </p:nvSpPr>
        <p:spPr>
          <a:xfrm>
            <a:off x="2008682" y="2311436"/>
            <a:ext cx="8825458"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fr-FR" sz="1800" b="0" i="0" u="none" strike="noStrike" baseline="0" dirty="0">
                <a:latin typeface="Frutiger-Roman"/>
              </a:rPr>
              <a:t>                                                  MÉCANISME</a:t>
            </a:r>
          </a:p>
          <a:p>
            <a:pPr algn="l"/>
            <a:r>
              <a:rPr lang="fr-FR" sz="1800" b="0" i="0" u="none" strike="noStrike" baseline="0" dirty="0">
                <a:latin typeface="Frutiger-Light"/>
              </a:rPr>
              <a:t>Les hypoplasies sont généralement la conséquence d’un traumatisme survenant chez un enfant très jeune, âgé de moins de 2 ans, ce qui correspond au stade de minéralisation du tiers incisif et du tiers moyen de la matrice </a:t>
            </a:r>
            <a:r>
              <a:rPr lang="fr-FR" sz="1800" b="0" i="0" u="none" strike="noStrike" baseline="0" dirty="0" err="1">
                <a:latin typeface="Frutiger-Light"/>
              </a:rPr>
              <a:t>amélaire</a:t>
            </a:r>
            <a:endParaRPr lang="fr-FR" sz="1800" b="0" i="0" u="none" strike="noStrike" baseline="0" dirty="0">
              <a:latin typeface="Frutiger-Light"/>
            </a:endParaRPr>
          </a:p>
          <a:p>
            <a:pPr algn="l"/>
            <a:endParaRPr lang="fr-DZ" dirty="0"/>
          </a:p>
        </p:txBody>
      </p:sp>
    </p:spTree>
    <p:extLst>
      <p:ext uri="{BB962C8B-B14F-4D97-AF65-F5344CB8AC3E}">
        <p14:creationId xmlns:p14="http://schemas.microsoft.com/office/powerpoint/2010/main" val="3408500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D8F2B6A-22AA-B113-A7FE-BF2C0511B677}"/>
              </a:ext>
            </a:extLst>
          </p:cNvPr>
          <p:cNvPicPr>
            <a:picLocks noChangeAspect="1"/>
          </p:cNvPicPr>
          <p:nvPr/>
        </p:nvPicPr>
        <p:blipFill>
          <a:blip r:embed="rId2"/>
          <a:stretch>
            <a:fillRect/>
          </a:stretch>
        </p:blipFill>
        <p:spPr>
          <a:xfrm>
            <a:off x="543851" y="1874253"/>
            <a:ext cx="2679826" cy="1910281"/>
          </a:xfrm>
          <a:prstGeom prst="rect">
            <a:avLst/>
          </a:prstGeom>
        </p:spPr>
      </p:pic>
      <p:pic>
        <p:nvPicPr>
          <p:cNvPr id="7" name="Image 6">
            <a:extLst>
              <a:ext uri="{FF2B5EF4-FFF2-40B4-BE49-F238E27FC236}">
                <a16:creationId xmlns:a16="http://schemas.microsoft.com/office/drawing/2014/main" id="{4E3BBE31-50C7-119D-3A8B-631442701B0D}"/>
              </a:ext>
            </a:extLst>
          </p:cNvPr>
          <p:cNvPicPr>
            <a:picLocks noChangeAspect="1"/>
          </p:cNvPicPr>
          <p:nvPr/>
        </p:nvPicPr>
        <p:blipFill>
          <a:blip r:embed="rId3"/>
          <a:stretch>
            <a:fillRect/>
          </a:stretch>
        </p:blipFill>
        <p:spPr>
          <a:xfrm>
            <a:off x="3794490" y="1874253"/>
            <a:ext cx="4273236" cy="1919335"/>
          </a:xfrm>
          <a:prstGeom prst="rect">
            <a:avLst/>
          </a:prstGeom>
        </p:spPr>
      </p:pic>
      <p:pic>
        <p:nvPicPr>
          <p:cNvPr id="9" name="Image 8">
            <a:extLst>
              <a:ext uri="{FF2B5EF4-FFF2-40B4-BE49-F238E27FC236}">
                <a16:creationId xmlns:a16="http://schemas.microsoft.com/office/drawing/2014/main" id="{7C7E7FB0-1509-E881-792E-CD5EDB1B37AA}"/>
              </a:ext>
            </a:extLst>
          </p:cNvPr>
          <p:cNvPicPr>
            <a:picLocks noChangeAspect="1"/>
          </p:cNvPicPr>
          <p:nvPr/>
        </p:nvPicPr>
        <p:blipFill>
          <a:blip r:embed="rId4"/>
          <a:stretch>
            <a:fillRect/>
          </a:stretch>
        </p:blipFill>
        <p:spPr>
          <a:xfrm>
            <a:off x="9472201" y="1874253"/>
            <a:ext cx="1702051" cy="2562131"/>
          </a:xfrm>
          <a:prstGeom prst="rect">
            <a:avLst/>
          </a:prstGeom>
        </p:spPr>
      </p:pic>
      <p:sp>
        <p:nvSpPr>
          <p:cNvPr id="11" name="ZoneTexte 10">
            <a:extLst>
              <a:ext uri="{FF2B5EF4-FFF2-40B4-BE49-F238E27FC236}">
                <a16:creationId xmlns:a16="http://schemas.microsoft.com/office/drawing/2014/main" id="{4ECDD57C-A98D-7853-7CC0-4461E008E629}"/>
              </a:ext>
            </a:extLst>
          </p:cNvPr>
          <p:cNvSpPr txBox="1"/>
          <p:nvPr/>
        </p:nvSpPr>
        <p:spPr>
          <a:xfrm>
            <a:off x="303551" y="4113218"/>
            <a:ext cx="6093500" cy="646331"/>
          </a:xfrm>
          <a:prstGeom prst="rect">
            <a:avLst/>
          </a:prstGeom>
          <a:noFill/>
        </p:spPr>
        <p:txBody>
          <a:bodyPr wrap="square">
            <a:spAutoFit/>
          </a:bodyPr>
          <a:lstStyle/>
          <a:p>
            <a:pPr algn="l"/>
            <a:r>
              <a:rPr lang="fr-FR" sz="1800" b="0" i="0" u="none" strike="noStrike" baseline="0" dirty="0">
                <a:latin typeface="Frutiger-Roman"/>
              </a:rPr>
              <a:t>Dilacération coronaire de</a:t>
            </a:r>
          </a:p>
          <a:p>
            <a:pPr algn="l"/>
            <a:r>
              <a:rPr lang="fr-FR" sz="1800" b="0" i="0" u="none" strike="noStrike" baseline="0" dirty="0">
                <a:latin typeface="Frutiger-Roman"/>
              </a:rPr>
              <a:t>la 11 ayant entraîné sa rétention</a:t>
            </a:r>
            <a:endParaRPr lang="fr-DZ" dirty="0"/>
          </a:p>
        </p:txBody>
      </p:sp>
      <p:sp>
        <p:nvSpPr>
          <p:cNvPr id="13" name="ZoneTexte 12">
            <a:extLst>
              <a:ext uri="{FF2B5EF4-FFF2-40B4-BE49-F238E27FC236}">
                <a16:creationId xmlns:a16="http://schemas.microsoft.com/office/drawing/2014/main" id="{02EC2F29-B71C-C162-5BBC-9E7BD267B0AA}"/>
              </a:ext>
            </a:extLst>
          </p:cNvPr>
          <p:cNvSpPr txBox="1"/>
          <p:nvPr/>
        </p:nvSpPr>
        <p:spPr>
          <a:xfrm>
            <a:off x="2884358" y="4917561"/>
            <a:ext cx="6587843" cy="1200329"/>
          </a:xfrm>
          <a:prstGeom prst="rect">
            <a:avLst/>
          </a:prstGeom>
          <a:noFill/>
        </p:spPr>
        <p:txBody>
          <a:bodyPr wrap="square">
            <a:spAutoFit/>
          </a:bodyPr>
          <a:lstStyle/>
          <a:p>
            <a:pPr algn="l"/>
            <a:r>
              <a:rPr lang="fr-FR" sz="1800" b="0" i="0" u="none" strike="noStrike" baseline="0" dirty="0">
                <a:latin typeface="Frutiger-Light"/>
              </a:rPr>
              <a:t>Dans la plupart des cas, la formation radiculaire se poursuit mais l’angulation marquée de la couronne par rapport</a:t>
            </a:r>
          </a:p>
          <a:p>
            <a:pPr algn="l"/>
            <a:r>
              <a:rPr lang="fr-FR" sz="1800" b="0" i="0" u="none" strike="noStrike" baseline="0" dirty="0">
                <a:latin typeface="Frutiger-Light"/>
              </a:rPr>
              <a:t>à la portion radiculaire peut interférer mécaniquement avec l’éruption de la dent et induire sa rétention</a:t>
            </a:r>
            <a:endParaRPr lang="fr-DZ" dirty="0"/>
          </a:p>
        </p:txBody>
      </p:sp>
      <p:sp>
        <p:nvSpPr>
          <p:cNvPr id="4" name="ZoneTexte 3">
            <a:extLst>
              <a:ext uri="{FF2B5EF4-FFF2-40B4-BE49-F238E27FC236}">
                <a16:creationId xmlns:a16="http://schemas.microsoft.com/office/drawing/2014/main" id="{68A7A474-7FCF-E0FA-2469-CED8F4CEF95D}"/>
              </a:ext>
            </a:extLst>
          </p:cNvPr>
          <p:cNvSpPr txBox="1"/>
          <p:nvPr/>
        </p:nvSpPr>
        <p:spPr>
          <a:xfrm>
            <a:off x="674557" y="6275903"/>
            <a:ext cx="10679243" cy="646331"/>
          </a:xfrm>
          <a:prstGeom prst="rect">
            <a:avLst/>
          </a:prstGeom>
          <a:noFill/>
        </p:spPr>
        <p:txBody>
          <a:bodyPr wrap="square">
            <a:spAutoFit/>
          </a:bodyPr>
          <a:lstStyle/>
          <a:p>
            <a:r>
              <a:rPr lang="fr-FR" b="0" i="0" dirty="0" err="1">
                <a:solidFill>
                  <a:srgbClr val="222222"/>
                </a:solidFill>
                <a:effectLst/>
                <a:latin typeface="Arial" panose="020B0604020202020204" pitchFamily="34" charset="0"/>
              </a:rPr>
              <a:t>Naulin-Ifi</a:t>
            </a:r>
            <a:r>
              <a:rPr lang="fr-FR" b="0" i="0" dirty="0">
                <a:solidFill>
                  <a:srgbClr val="222222"/>
                </a:solidFill>
                <a:effectLst/>
                <a:latin typeface="Arial" panose="020B0604020202020204" pitchFamily="34" charset="0"/>
              </a:rPr>
              <a:t>, Chantal, et al. </a:t>
            </a:r>
            <a:r>
              <a:rPr lang="fr-FR" b="0" i="1" dirty="0">
                <a:solidFill>
                  <a:srgbClr val="222222"/>
                </a:solidFill>
                <a:effectLst/>
                <a:latin typeface="Arial" panose="020B0604020202020204" pitchFamily="34" charset="0"/>
              </a:rPr>
              <a:t>Traumatologie clinique: de la théorie à la pratique</a:t>
            </a:r>
            <a:r>
              <a:rPr lang="fr-FR" b="0" i="0" dirty="0">
                <a:solidFill>
                  <a:srgbClr val="222222"/>
                </a:solidFill>
                <a:effectLst/>
                <a:latin typeface="Arial" panose="020B0604020202020204" pitchFamily="34" charset="0"/>
              </a:rPr>
              <a:t>. Espace ID Presse Edition Multimédia, 2016.</a:t>
            </a:r>
            <a:endParaRPr lang="fr-DZ" dirty="0"/>
          </a:p>
        </p:txBody>
      </p:sp>
    </p:spTree>
    <p:extLst>
      <p:ext uri="{BB962C8B-B14F-4D97-AF65-F5344CB8AC3E}">
        <p14:creationId xmlns:p14="http://schemas.microsoft.com/office/powerpoint/2010/main" val="2112871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9F128DA-8FD1-A356-F817-F10BA5999B14}"/>
              </a:ext>
            </a:extLst>
          </p:cNvPr>
          <p:cNvSpPr txBox="1"/>
          <p:nvPr/>
        </p:nvSpPr>
        <p:spPr>
          <a:xfrm>
            <a:off x="1109272" y="2136338"/>
            <a:ext cx="9638676" cy="2554545"/>
          </a:xfrm>
          <a:prstGeom prst="rect">
            <a:avLst/>
          </a:prstGeom>
          <a:noFill/>
        </p:spPr>
        <p:txBody>
          <a:bodyPr wrap="square">
            <a:spAutoFit/>
          </a:bodyPr>
          <a:lstStyle/>
          <a:p>
            <a:pPr algn="l"/>
            <a:r>
              <a:rPr lang="fr-FR" sz="2000" b="0" i="0" u="none" strike="noStrike" baseline="0" dirty="0">
                <a:latin typeface="Times New Roman" panose="02020603050405020304" pitchFamily="18" charset="0"/>
                <a:cs typeface="Times New Roman" panose="02020603050405020304" pitchFamily="18" charset="0"/>
              </a:rPr>
              <a:t>Les traumatismes des dents temporaires sont à l’origine d’une grande variété de complications au niveau des dents traumatisées elles-mêmes, mais également au niveau des germes </a:t>
            </a:r>
            <a:r>
              <a:rPr lang="fr-FR" sz="2000" b="0" i="0" u="none" strike="noStrike" baseline="0" dirty="0" err="1">
                <a:latin typeface="Times New Roman" panose="02020603050405020304" pitchFamily="18" charset="0"/>
                <a:cs typeface="Times New Roman" panose="02020603050405020304" pitchFamily="18" charset="0"/>
              </a:rPr>
              <a:t>successionnels</a:t>
            </a:r>
            <a:r>
              <a:rPr lang="fr-FR" sz="2000" b="0" i="0" u="none" strike="noStrike" baseline="0" dirty="0">
                <a:latin typeface="Times New Roman" panose="02020603050405020304" pitchFamily="18" charset="0"/>
                <a:cs typeface="Times New Roman" panose="02020603050405020304" pitchFamily="18" charset="0"/>
              </a:rPr>
              <a:t> en cours de formation.</a:t>
            </a:r>
          </a:p>
          <a:p>
            <a:pPr algn="l"/>
            <a:r>
              <a:rPr lang="fr-FR" sz="2000" b="0" i="0" u="none" strike="noStrike" baseline="0" dirty="0">
                <a:latin typeface="Times New Roman" panose="02020603050405020304" pitchFamily="18" charset="0"/>
                <a:cs typeface="Times New Roman" panose="02020603050405020304" pitchFamily="18" charset="0"/>
              </a:rPr>
              <a:t> </a:t>
            </a:r>
          </a:p>
          <a:p>
            <a:pPr algn="l"/>
            <a:r>
              <a:rPr lang="fr-FR" sz="2000" b="0" i="0" u="none" strike="noStrike" baseline="0" dirty="0">
                <a:latin typeface="Times New Roman" panose="02020603050405020304" pitchFamily="18" charset="0"/>
                <a:cs typeface="Times New Roman" panose="02020603050405020304" pitchFamily="18" charset="0"/>
              </a:rPr>
              <a:t>Un suivi régulier, à la fois clinique et radiographique, est indispensable afin de permettre un diagnostic et, par conséquent, une prise en charge la plus précoce possible. </a:t>
            </a:r>
          </a:p>
          <a:p>
            <a:pPr algn="l"/>
            <a:endParaRPr lang="fr-FR" sz="2000" b="0" i="0" u="none" strike="noStrike" baseline="0" dirty="0">
              <a:latin typeface="Times New Roman" panose="02020603050405020304" pitchFamily="18" charset="0"/>
              <a:cs typeface="Times New Roman" panose="02020603050405020304" pitchFamily="18" charset="0"/>
            </a:endParaRPr>
          </a:p>
          <a:p>
            <a:pPr algn="l"/>
            <a:r>
              <a:rPr lang="fr-FR" sz="2000" b="0" i="0" u="none" strike="noStrike" baseline="0" dirty="0">
                <a:latin typeface="Times New Roman" panose="02020603050405020304" pitchFamily="18" charset="0"/>
                <a:cs typeface="Times New Roman" panose="02020603050405020304" pitchFamily="18" charset="0"/>
              </a:rPr>
              <a:t>La priorité sera dans tous les cas donnés à la préservation des germes des dents permanentes</a:t>
            </a:r>
            <a:endParaRPr lang="fr-DZ" sz="2000" dirty="0">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8CE82C9F-EFEC-0142-79D0-456B518AFF53}"/>
              </a:ext>
            </a:extLst>
          </p:cNvPr>
          <p:cNvSpPr txBox="1"/>
          <p:nvPr/>
        </p:nvSpPr>
        <p:spPr>
          <a:xfrm>
            <a:off x="3241623" y="1231904"/>
            <a:ext cx="6093500" cy="461665"/>
          </a:xfrm>
          <a:prstGeom prst="rect">
            <a:avLst/>
          </a:prstGeom>
          <a:noFill/>
        </p:spPr>
        <p:txBody>
          <a:bodyPr wrap="square">
            <a:spAutoFit/>
          </a:bodyPr>
          <a:lstStyle/>
          <a:p>
            <a:pPr algn="l"/>
            <a:r>
              <a:rPr lang="fr-FR" sz="2400" b="0" i="0" u="none" strike="noStrike" baseline="0"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3626554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0046827-CED5-8F77-E151-64F96199ADD6}"/>
              </a:ext>
            </a:extLst>
          </p:cNvPr>
          <p:cNvSpPr txBox="1"/>
          <p:nvPr/>
        </p:nvSpPr>
        <p:spPr>
          <a:xfrm>
            <a:off x="644577" y="1944255"/>
            <a:ext cx="10403174" cy="646331"/>
          </a:xfrm>
          <a:prstGeom prst="rect">
            <a:avLst/>
          </a:prstGeom>
          <a:noFill/>
        </p:spPr>
        <p:txBody>
          <a:bodyPr wrap="square">
            <a:spAutoFit/>
          </a:bodyPr>
          <a:lstStyle/>
          <a:p>
            <a:r>
              <a:rPr lang="fr-FR" sz="1800" b="0" i="0" u="none" strike="noStrike" baseline="0" dirty="0">
                <a:solidFill>
                  <a:srgbClr val="000000"/>
                </a:solidFill>
                <a:latin typeface="Calibri" panose="020F0502020204030204" pitchFamily="34" charset="0"/>
              </a:rPr>
              <a:t>1</a:t>
            </a:r>
            <a:r>
              <a:rPr lang="fr-FR" sz="1800" i="0" u="none" strike="noStrike" baseline="0" dirty="0">
                <a:latin typeface="Times New Roman" panose="02020603050405020304" pitchFamily="18" charset="0"/>
                <a:cs typeface="Times New Roman" panose="02020603050405020304" pitchFamily="18" charset="0"/>
              </a:rPr>
              <a:t>. Almeida de Deus Moura L de F, </a:t>
            </a:r>
            <a:r>
              <a:rPr lang="fr-FR" sz="1800" i="0" u="none" strike="noStrike" baseline="0" dirty="0" err="1">
                <a:latin typeface="Times New Roman" panose="02020603050405020304" pitchFamily="18" charset="0"/>
                <a:cs typeface="Times New Roman" panose="02020603050405020304" pitchFamily="18" charset="0"/>
              </a:rPr>
              <a:t>Bezerra</a:t>
            </a:r>
            <a:r>
              <a:rPr lang="fr-FR" sz="1800" i="0" u="none" strike="noStrike" baseline="0" dirty="0">
                <a:latin typeface="Times New Roman" panose="02020603050405020304" pitchFamily="18" charset="0"/>
                <a:cs typeface="Times New Roman" panose="02020603050405020304" pitchFamily="18" charset="0"/>
              </a:rPr>
              <a:t> ACB, </a:t>
            </a:r>
            <a:r>
              <a:rPr lang="fr-FR" sz="1800" i="0" u="none" strike="noStrike" baseline="0" dirty="0" err="1">
                <a:latin typeface="Times New Roman" panose="02020603050405020304" pitchFamily="18" charset="0"/>
                <a:cs typeface="Times New Roman" panose="02020603050405020304" pitchFamily="18" charset="0"/>
              </a:rPr>
              <a:t>Amorim</a:t>
            </a:r>
            <a:r>
              <a:rPr lang="fr-FR" sz="1800" i="0" u="none" strike="noStrike" baseline="0" dirty="0">
                <a:latin typeface="Times New Roman" panose="02020603050405020304" pitchFamily="18" charset="0"/>
                <a:cs typeface="Times New Roman" panose="02020603050405020304" pitchFamily="18" charset="0"/>
              </a:rPr>
              <a:t> L d. F d. G, Moura M d. D, Toledo O de A. Intrusive luxation of </a:t>
            </a:r>
            <a:r>
              <a:rPr lang="fr-FR" sz="1800" i="0" u="none" strike="noStrike" baseline="0" dirty="0" err="1">
                <a:latin typeface="Times New Roman" panose="02020603050405020304" pitchFamily="18" charset="0"/>
                <a:cs typeface="Times New Roman" panose="02020603050405020304" pitchFamily="18" charset="0"/>
              </a:rPr>
              <a:t>primary</a:t>
            </a:r>
            <a:r>
              <a:rPr lang="fr-FR" sz="1800" i="0" u="none" strike="noStrike" baseline="0" dirty="0">
                <a:latin typeface="Times New Roman" panose="02020603050405020304" pitchFamily="18" charset="0"/>
                <a:cs typeface="Times New Roman" panose="02020603050405020304" pitchFamily="18" charset="0"/>
              </a:rPr>
              <a:t> </a:t>
            </a:r>
            <a:r>
              <a:rPr lang="fr-FR" sz="1800" i="0" u="none" strike="noStrike" baseline="0" dirty="0" err="1">
                <a:latin typeface="Times New Roman" panose="02020603050405020304" pitchFamily="18" charset="0"/>
                <a:cs typeface="Times New Roman" panose="02020603050405020304" pitchFamily="18" charset="0"/>
              </a:rPr>
              <a:t>teeth</a:t>
            </a:r>
            <a:r>
              <a:rPr lang="fr-FR" sz="1800" i="0" u="none" strike="noStrike" baseline="0" dirty="0">
                <a:latin typeface="Times New Roman" panose="02020603050405020304" pitchFamily="18" charset="0"/>
                <a:cs typeface="Times New Roman" panose="02020603050405020304" pitchFamily="18" charset="0"/>
              </a:rPr>
              <a:t>. Dent </a:t>
            </a:r>
            <a:r>
              <a:rPr lang="fr-FR" sz="1800" i="0" u="none" strike="noStrike" baseline="0" dirty="0" err="1">
                <a:latin typeface="Times New Roman" panose="02020603050405020304" pitchFamily="18" charset="0"/>
                <a:cs typeface="Times New Roman" panose="02020603050405020304" pitchFamily="18" charset="0"/>
              </a:rPr>
              <a:t>Traumatol</a:t>
            </a:r>
            <a:r>
              <a:rPr lang="fr-FR" sz="1800" i="0" u="none" strike="noStrike" baseline="0" dirty="0">
                <a:latin typeface="Times New Roman" panose="02020603050405020304" pitchFamily="18" charset="0"/>
                <a:cs typeface="Times New Roman" panose="02020603050405020304" pitchFamily="18" charset="0"/>
              </a:rPr>
              <a:t>. 2008;24(1):91‑5. </a:t>
            </a:r>
            <a:endParaRPr lang="fr-DZ" dirty="0">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FD446F56-5921-06A6-F7B6-A0123CAA94FD}"/>
              </a:ext>
            </a:extLst>
          </p:cNvPr>
          <p:cNvSpPr txBox="1"/>
          <p:nvPr/>
        </p:nvSpPr>
        <p:spPr>
          <a:xfrm>
            <a:off x="644577" y="2782669"/>
            <a:ext cx="10403174" cy="646331"/>
          </a:xfrm>
          <a:prstGeom prst="rect">
            <a:avLst/>
          </a:prstGeom>
          <a:noFill/>
        </p:spPr>
        <p:txBody>
          <a:bodyPr wrap="square">
            <a:spAutoFit/>
          </a:bodyPr>
          <a:lstStyle/>
          <a:p>
            <a:r>
              <a:rPr lang="fr-FR" b="0" i="0" dirty="0">
                <a:effectLst/>
                <a:latin typeface="Times New Roman" panose="02020603050405020304" pitchFamily="18" charset="0"/>
                <a:cs typeface="Times New Roman" panose="02020603050405020304" pitchFamily="18" charset="0"/>
              </a:rPr>
              <a:t>2. </a:t>
            </a:r>
            <a:r>
              <a:rPr lang="fr-FR" b="0" i="0" dirty="0" err="1">
                <a:effectLst/>
                <a:latin typeface="Times New Roman" panose="02020603050405020304" pitchFamily="18" charset="0"/>
                <a:cs typeface="Times New Roman" panose="02020603050405020304" pitchFamily="18" charset="0"/>
              </a:rPr>
              <a:t>Naulin-Ifi</a:t>
            </a:r>
            <a:r>
              <a:rPr lang="fr-FR" b="0" i="0" dirty="0">
                <a:effectLst/>
                <a:latin typeface="Times New Roman" panose="02020603050405020304" pitchFamily="18" charset="0"/>
                <a:cs typeface="Times New Roman" panose="02020603050405020304" pitchFamily="18" charset="0"/>
              </a:rPr>
              <a:t>, Chantal, et al. </a:t>
            </a:r>
            <a:r>
              <a:rPr lang="fr-FR" b="0" i="1" dirty="0">
                <a:effectLst/>
                <a:latin typeface="Times New Roman" panose="02020603050405020304" pitchFamily="18" charset="0"/>
                <a:cs typeface="Times New Roman" panose="02020603050405020304" pitchFamily="18" charset="0"/>
              </a:rPr>
              <a:t>Traumatologie clinique: de la théorie à la pratique</a:t>
            </a:r>
            <a:r>
              <a:rPr lang="fr-FR" b="0" i="0" dirty="0">
                <a:effectLst/>
                <a:latin typeface="Times New Roman" panose="02020603050405020304" pitchFamily="18" charset="0"/>
                <a:cs typeface="Times New Roman" panose="02020603050405020304" pitchFamily="18" charset="0"/>
              </a:rPr>
              <a:t>. Espace ID Presse Edition Multimédia, 2016.</a:t>
            </a:r>
            <a:endParaRPr lang="fr-DZ" dirty="0">
              <a:latin typeface="Times New Roman" panose="02020603050405020304" pitchFamily="18" charset="0"/>
              <a:cs typeface="Times New Roman" panose="02020603050405020304" pitchFamily="18" charset="0"/>
            </a:endParaRPr>
          </a:p>
        </p:txBody>
      </p:sp>
      <p:sp>
        <p:nvSpPr>
          <p:cNvPr id="6" name="ZoneTexte 5">
            <a:extLst>
              <a:ext uri="{FF2B5EF4-FFF2-40B4-BE49-F238E27FC236}">
                <a16:creationId xmlns:a16="http://schemas.microsoft.com/office/drawing/2014/main" id="{0F02BCC0-0AE9-C952-A0D3-D3BBBB113E29}"/>
              </a:ext>
            </a:extLst>
          </p:cNvPr>
          <p:cNvSpPr txBox="1"/>
          <p:nvPr/>
        </p:nvSpPr>
        <p:spPr>
          <a:xfrm>
            <a:off x="644577" y="3621083"/>
            <a:ext cx="10403174" cy="646331"/>
          </a:xfrm>
          <a:prstGeom prst="rect">
            <a:avLst/>
          </a:prstGeom>
          <a:noFill/>
        </p:spPr>
        <p:txBody>
          <a:bodyPr wrap="square">
            <a:spAutoFit/>
          </a:bodyPr>
          <a:lstStyle/>
          <a:p>
            <a:r>
              <a:rPr lang="fr-FR" b="1" dirty="0"/>
              <a:t>3</a:t>
            </a:r>
            <a:r>
              <a:rPr lang="fr-FR" b="1" dirty="0">
                <a:latin typeface="Times New Roman" panose="02020603050405020304" pitchFamily="18" charset="0"/>
                <a:cs typeface="Times New Roman" panose="02020603050405020304" pitchFamily="18" charset="0"/>
              </a:rPr>
              <a:t>. OUROUI OURIAGHLI Selma ;</a:t>
            </a:r>
            <a:r>
              <a:rPr lang="fr-FR" dirty="0">
                <a:latin typeface="Times New Roman" panose="02020603050405020304" pitchFamily="18" charset="0"/>
                <a:cs typeface="Times New Roman" panose="02020603050405020304" pitchFamily="18" charset="0"/>
              </a:rPr>
              <a:t>  </a:t>
            </a:r>
            <a:r>
              <a:rPr lang="fr-FR" sz="1800" b="1" i="0" u="none" strike="noStrike" baseline="0" dirty="0">
                <a:solidFill>
                  <a:srgbClr val="000000"/>
                </a:solidFill>
                <a:latin typeface="Times New Roman" panose="02020603050405020304" pitchFamily="18" charset="0"/>
                <a:cs typeface="Times New Roman" panose="02020603050405020304" pitchFamily="18" charset="0"/>
              </a:rPr>
              <a:t>L’importance du suivi des dents temporaires traumatisées.</a:t>
            </a:r>
            <a:r>
              <a:rPr lang="fr-FR" dirty="0">
                <a:latin typeface="Times New Roman" panose="02020603050405020304" pitchFamily="18" charset="0"/>
                <a:cs typeface="Times New Roman" panose="02020603050405020304" pitchFamily="18" charset="0"/>
              </a:rPr>
              <a:t> N° D024 . 29 novembre 2021 </a:t>
            </a:r>
            <a:r>
              <a:rPr lang="fr-FR" b="1" dirty="0">
                <a:solidFill>
                  <a:srgbClr val="000000"/>
                </a:solidFill>
                <a:latin typeface="Calibri" panose="020F0502020204030204" pitchFamily="34" charset="0"/>
              </a:rPr>
              <a:t>.</a:t>
            </a:r>
            <a:endParaRPr lang="fr-DZ" dirty="0"/>
          </a:p>
        </p:txBody>
      </p:sp>
      <p:sp>
        <p:nvSpPr>
          <p:cNvPr id="8" name="ZoneTexte 7">
            <a:extLst>
              <a:ext uri="{FF2B5EF4-FFF2-40B4-BE49-F238E27FC236}">
                <a16:creationId xmlns:a16="http://schemas.microsoft.com/office/drawing/2014/main" id="{5333D21D-B637-738F-4839-2F7DCFF01631}"/>
              </a:ext>
            </a:extLst>
          </p:cNvPr>
          <p:cNvSpPr txBox="1"/>
          <p:nvPr/>
        </p:nvSpPr>
        <p:spPr>
          <a:xfrm>
            <a:off x="644577" y="4459497"/>
            <a:ext cx="11092721" cy="646331"/>
          </a:xfrm>
          <a:prstGeom prst="rect">
            <a:avLst/>
          </a:prstGeom>
          <a:noFill/>
        </p:spPr>
        <p:txBody>
          <a:bodyPr wrap="square">
            <a:spAutoFit/>
          </a:bodyPr>
          <a:lstStyle/>
          <a:p>
            <a:pPr algn="l"/>
            <a:r>
              <a:rPr lang="fr-FR" sz="1800" b="0" i="0" u="none" strike="noStrike" baseline="0" dirty="0">
                <a:latin typeface="Calibri" panose="020F0502020204030204" pitchFamily="34" charset="0"/>
              </a:rPr>
              <a:t>4. </a:t>
            </a:r>
            <a:r>
              <a:rPr lang="fr-FR" sz="1800" b="0" i="0" u="none" strike="noStrike" baseline="0" dirty="0" err="1">
                <a:latin typeface="Times New Roman" panose="02020603050405020304" pitchFamily="18" charset="0"/>
                <a:cs typeface="Times New Roman" panose="02020603050405020304" pitchFamily="18" charset="0"/>
              </a:rPr>
              <a:t>Chantal.N</a:t>
            </a:r>
            <a:r>
              <a:rPr lang="fr-FR" sz="1800" b="0" i="0" u="none" strike="noStrike" baseline="0" dirty="0">
                <a:latin typeface="Times New Roman" panose="02020603050405020304" pitchFamily="18" charset="0"/>
                <a:cs typeface="Times New Roman" panose="02020603050405020304" pitchFamily="18" charset="0"/>
              </a:rPr>
              <a:t>. Traumatisme dentaire du diagnostic au traitement. [Livre] collection JPIO.</a:t>
            </a:r>
          </a:p>
          <a:p>
            <a:pPr algn="l"/>
            <a:r>
              <a:rPr lang="fr-FR" sz="1800" b="0" i="0" u="none" strike="noStrike" baseline="0" dirty="0">
                <a:latin typeface="Times New Roman" panose="02020603050405020304" pitchFamily="18" charset="0"/>
                <a:cs typeface="Times New Roman" panose="02020603050405020304" pitchFamily="18" charset="0"/>
              </a:rPr>
              <a:t>2005. P169</a:t>
            </a:r>
            <a:r>
              <a:rPr lang="fr-FR" sz="1800" b="0" i="0" u="none" strike="noStrike" baseline="0" dirty="0">
                <a:latin typeface="Calibri" panose="020F0502020204030204" pitchFamily="34" charset="0"/>
              </a:rPr>
              <a:t>.</a:t>
            </a:r>
            <a:endParaRPr lang="fr-DZ" dirty="0"/>
          </a:p>
        </p:txBody>
      </p:sp>
      <p:sp>
        <p:nvSpPr>
          <p:cNvPr id="9" name="ZoneTexte 8">
            <a:extLst>
              <a:ext uri="{FF2B5EF4-FFF2-40B4-BE49-F238E27FC236}">
                <a16:creationId xmlns:a16="http://schemas.microsoft.com/office/drawing/2014/main" id="{DA6F9DB6-F8B6-D54A-79C7-379EF009B1BB}"/>
              </a:ext>
            </a:extLst>
          </p:cNvPr>
          <p:cNvSpPr txBox="1"/>
          <p:nvPr/>
        </p:nvSpPr>
        <p:spPr>
          <a:xfrm>
            <a:off x="1648918" y="1238919"/>
            <a:ext cx="5426439" cy="369332"/>
          </a:xfrm>
          <a:prstGeom prst="rect">
            <a:avLst/>
          </a:prstGeom>
          <a:noFill/>
        </p:spPr>
        <p:txBody>
          <a:bodyPr wrap="square" rtlCol="0">
            <a:spAutoFit/>
          </a:bodyPr>
          <a:lstStyle/>
          <a:p>
            <a:r>
              <a:rPr lang="fr-FR" dirty="0"/>
              <a:t>Références bibliographiques </a:t>
            </a:r>
            <a:endParaRPr lang="fr-DZ" dirty="0"/>
          </a:p>
        </p:txBody>
      </p:sp>
      <p:sp>
        <p:nvSpPr>
          <p:cNvPr id="4" name="ZoneTexte 3">
            <a:extLst>
              <a:ext uri="{FF2B5EF4-FFF2-40B4-BE49-F238E27FC236}">
                <a16:creationId xmlns:a16="http://schemas.microsoft.com/office/drawing/2014/main" id="{1120B33C-68F1-E513-A52E-1C4578DA574B}"/>
              </a:ext>
            </a:extLst>
          </p:cNvPr>
          <p:cNvSpPr txBox="1"/>
          <p:nvPr/>
        </p:nvSpPr>
        <p:spPr>
          <a:xfrm>
            <a:off x="644577" y="5105828"/>
            <a:ext cx="10403174" cy="646331"/>
          </a:xfrm>
          <a:prstGeom prst="rect">
            <a:avLst/>
          </a:prstGeom>
          <a:noFill/>
        </p:spPr>
        <p:txBody>
          <a:bodyPr wrap="square">
            <a:spAutoFit/>
          </a:bodyPr>
          <a:lstStyle/>
          <a:p>
            <a:r>
              <a:rPr lang="en-US" b="0" i="0" dirty="0">
                <a:solidFill>
                  <a:srgbClr val="222222"/>
                </a:solidFill>
                <a:effectLst/>
                <a:latin typeface="Times New Roman" panose="02020603050405020304" pitchFamily="18" charset="0"/>
                <a:cs typeface="Times New Roman" panose="02020603050405020304" pitchFamily="18" charset="0"/>
              </a:rPr>
              <a:t>5. </a:t>
            </a:r>
            <a:r>
              <a:rPr lang="en-US" b="0" i="0" dirty="0">
                <a:effectLst/>
                <a:latin typeface="Times New Roman" panose="02020603050405020304" pitchFamily="18" charset="0"/>
                <a:cs typeface="Times New Roman" panose="02020603050405020304" pitchFamily="18" charset="0"/>
              </a:rPr>
              <a:t>Levin, Liran, et al. "International Association of Dental Traumatology guidelines for the management of traumatic dental injuries: General introduction." </a:t>
            </a:r>
            <a:r>
              <a:rPr lang="en-US" b="0" i="1" dirty="0">
                <a:effectLst/>
                <a:latin typeface="Times New Roman" panose="02020603050405020304" pitchFamily="18" charset="0"/>
                <a:cs typeface="Times New Roman" panose="02020603050405020304" pitchFamily="18" charset="0"/>
              </a:rPr>
              <a:t>Dental Traumatology</a:t>
            </a:r>
            <a:r>
              <a:rPr lang="en-US" b="0" i="0" dirty="0">
                <a:effectLst/>
                <a:latin typeface="Times New Roman" panose="02020603050405020304" pitchFamily="18" charset="0"/>
                <a:cs typeface="Times New Roman" panose="02020603050405020304" pitchFamily="18" charset="0"/>
              </a:rPr>
              <a:t> 36.4 (2020): 309-313</a:t>
            </a:r>
            <a:r>
              <a:rPr lang="en-US" b="0" i="0" dirty="0">
                <a:solidFill>
                  <a:srgbClr val="222222"/>
                </a:solidFill>
                <a:effectLst/>
                <a:latin typeface="Times New Roman" panose="02020603050405020304" pitchFamily="18" charset="0"/>
                <a:cs typeface="Times New Roman" panose="02020603050405020304" pitchFamily="18" charset="0"/>
              </a:rPr>
              <a:t>.</a:t>
            </a:r>
            <a:endParaRPr lang="fr-D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52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E2AC777-59E0-2071-FADC-704AE240A06D}"/>
              </a:ext>
            </a:extLst>
          </p:cNvPr>
          <p:cNvPicPr>
            <a:picLocks noChangeAspect="1"/>
          </p:cNvPicPr>
          <p:nvPr/>
        </p:nvPicPr>
        <p:blipFill>
          <a:blip r:embed="rId2"/>
          <a:stretch>
            <a:fillRect/>
          </a:stretch>
        </p:blipFill>
        <p:spPr>
          <a:xfrm>
            <a:off x="1729996" y="90000"/>
            <a:ext cx="9643589" cy="6768000"/>
          </a:xfrm>
          <a:prstGeom prst="rect">
            <a:avLst/>
          </a:prstGeom>
        </p:spPr>
      </p:pic>
    </p:spTree>
    <p:extLst>
      <p:ext uri="{BB962C8B-B14F-4D97-AF65-F5344CB8AC3E}">
        <p14:creationId xmlns:p14="http://schemas.microsoft.com/office/powerpoint/2010/main" val="156039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FF04533-8128-A006-0B25-C6257A535E10}"/>
              </a:ext>
            </a:extLst>
          </p:cNvPr>
          <p:cNvPicPr>
            <a:picLocks noChangeAspect="1"/>
          </p:cNvPicPr>
          <p:nvPr/>
        </p:nvPicPr>
        <p:blipFill>
          <a:blip r:embed="rId2"/>
          <a:stretch>
            <a:fillRect/>
          </a:stretch>
        </p:blipFill>
        <p:spPr>
          <a:xfrm>
            <a:off x="74065" y="225000"/>
            <a:ext cx="12117935" cy="6408000"/>
          </a:xfrm>
          <a:prstGeom prst="rect">
            <a:avLst/>
          </a:prstGeom>
        </p:spPr>
      </p:pic>
    </p:spTree>
    <p:extLst>
      <p:ext uri="{BB962C8B-B14F-4D97-AF65-F5344CB8AC3E}">
        <p14:creationId xmlns:p14="http://schemas.microsoft.com/office/powerpoint/2010/main" val="144759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2EE3330-19E4-CD0E-E8AD-24D4B83FF2AF}"/>
              </a:ext>
            </a:extLst>
          </p:cNvPr>
          <p:cNvPicPr>
            <a:picLocks noChangeAspect="1"/>
          </p:cNvPicPr>
          <p:nvPr/>
        </p:nvPicPr>
        <p:blipFill>
          <a:blip r:embed="rId2"/>
          <a:stretch>
            <a:fillRect/>
          </a:stretch>
        </p:blipFill>
        <p:spPr>
          <a:xfrm>
            <a:off x="1531474" y="162000"/>
            <a:ext cx="10250231" cy="6696000"/>
          </a:xfrm>
          <a:prstGeom prst="rect">
            <a:avLst/>
          </a:prstGeom>
        </p:spPr>
      </p:pic>
    </p:spTree>
    <p:extLst>
      <p:ext uri="{BB962C8B-B14F-4D97-AF65-F5344CB8AC3E}">
        <p14:creationId xmlns:p14="http://schemas.microsoft.com/office/powerpoint/2010/main" val="3049711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8962C-B134-56CC-939D-FE9DDF0DA18B}"/>
              </a:ext>
            </a:extLst>
          </p:cNvPr>
          <p:cNvSpPr>
            <a:spLocks noGrp="1"/>
          </p:cNvSpPr>
          <p:nvPr>
            <p:ph type="title"/>
          </p:nvPr>
        </p:nvSpPr>
        <p:spPr/>
        <p:txBody>
          <a:bodyPr/>
          <a:lstStyle/>
          <a:p>
            <a:r>
              <a:rPr lang="fr-FR" dirty="0">
                <a:latin typeface="Times New Roman" panose="02020603050405020304" pitchFamily="18" charset="0"/>
                <a:cs typeface="Times New Roman" panose="02020603050405020304" pitchFamily="18" charset="0"/>
              </a:rPr>
              <a:t>Objectifs de la conférence :</a:t>
            </a:r>
            <a:endParaRPr lang="fr-DZ" dirty="0">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a16="http://schemas.microsoft.com/office/drawing/2014/main" id="{26ECF165-175D-BBDB-7221-D0C41CB6258D}"/>
              </a:ext>
            </a:extLst>
          </p:cNvPr>
          <p:cNvSpPr>
            <a:spLocks noGrp="1" noChangeArrowheads="1"/>
          </p:cNvSpPr>
          <p:nvPr>
            <p:ph idx="1"/>
          </p:nvPr>
        </p:nvSpPr>
        <p:spPr bwMode="auto">
          <a:xfrm>
            <a:off x="425971" y="2192986"/>
            <a:ext cx="1138627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DZ" altLang="fr-DZ" sz="2400" b="1"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Décrire les particularités anatomiques et physiologiques des dents temporaires</a:t>
            </a:r>
            <a:r>
              <a:rPr kumimoji="0" lang="fr-DZ" altLang="fr-D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afin de comprendre leur comportement spécifique face aux traumatismes.</a:t>
            </a:r>
            <a:endParaRPr kumimoji="0" lang="fr-FR" altLang="fr-D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fr-DZ" altLang="fr-D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eaLnBrk="0" fontAlgn="base" hangingPunct="0">
              <a:lnSpc>
                <a:spcPct val="100000"/>
              </a:lnSpc>
              <a:spcBef>
                <a:spcPct val="0"/>
              </a:spcBef>
              <a:spcAft>
                <a:spcPct val="0"/>
              </a:spcAft>
            </a:pPr>
            <a:r>
              <a:rPr lang="fr-FR" sz="2400" b="1" dirty="0">
                <a:highlight>
                  <a:srgbClr val="FFFF00"/>
                </a:highlight>
                <a:latin typeface="Times New Roman" panose="02020603050405020304" pitchFamily="18" charset="0"/>
                <a:cs typeface="Times New Roman" panose="02020603050405020304" pitchFamily="18" charset="0"/>
              </a:rPr>
              <a:t>Maîtriser la prise en charge globale d’un enfant ayant subi un traumatisme</a:t>
            </a:r>
            <a:r>
              <a:rPr lang="fr-FR" sz="2400" dirty="0">
                <a:highlight>
                  <a:srgbClr val="FFFF00"/>
                </a:highlight>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incluant les aspects psychologiques.</a:t>
            </a:r>
          </a:p>
          <a:p>
            <a:pPr lvl="0" eaLnBrk="0" fontAlgn="base" hangingPunct="0">
              <a:lnSpc>
                <a:spcPct val="100000"/>
              </a:lnSpc>
              <a:spcBef>
                <a:spcPct val="0"/>
              </a:spcBef>
              <a:spcAft>
                <a:spcPct val="0"/>
              </a:spcAft>
            </a:pPr>
            <a:endParaRPr kumimoji="0" lang="fr-DZ" altLang="fr-D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DZ" altLang="fr-DZ" sz="2400" b="1" i="0" u="none" strike="noStrike" cap="none" normalizeH="0" baseline="0" dirty="0">
                <a:ln>
                  <a:noFill/>
                </a:ln>
                <a:solidFill>
                  <a:schemeClr val="tx1"/>
                </a:solidFill>
                <a:effectLst/>
                <a:highlight>
                  <a:srgbClr val="FFFF00"/>
                </a:highlight>
                <a:latin typeface="Times New Roman" panose="02020603050405020304" pitchFamily="18" charset="0"/>
                <a:cs typeface="Times New Roman" panose="02020603050405020304" pitchFamily="18" charset="0"/>
              </a:rPr>
              <a:t>Présenter les principes thérapeutiques et les principales complications</a:t>
            </a:r>
            <a:r>
              <a:rPr kumimoji="0" lang="fr-DZ" altLang="fr-DZ"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tout en insistant sur le suivi et les répercussions possibles sur la dentition permanente.</a:t>
            </a:r>
          </a:p>
        </p:txBody>
      </p:sp>
    </p:spTree>
    <p:extLst>
      <p:ext uri="{BB962C8B-B14F-4D97-AF65-F5344CB8AC3E}">
        <p14:creationId xmlns:p14="http://schemas.microsoft.com/office/powerpoint/2010/main" val="1647904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67E21C-6A96-0096-38FA-2A7B9538B449}"/>
              </a:ext>
            </a:extLst>
          </p:cNvPr>
          <p:cNvSpPr>
            <a:spLocks noGrp="1"/>
          </p:cNvSpPr>
          <p:nvPr>
            <p:ph type="title"/>
          </p:nvPr>
        </p:nvSpPr>
        <p:spPr/>
        <p:txBody>
          <a:bodyPr/>
          <a:lstStyle/>
          <a:p>
            <a:r>
              <a:rPr lang="fr-FR" dirty="0"/>
              <a:t>Introduction : </a:t>
            </a:r>
            <a:endParaRPr lang="fr-DZ" dirty="0"/>
          </a:p>
        </p:txBody>
      </p:sp>
      <p:sp>
        <p:nvSpPr>
          <p:cNvPr id="3" name="Espace réservé du contenu 2">
            <a:extLst>
              <a:ext uri="{FF2B5EF4-FFF2-40B4-BE49-F238E27FC236}">
                <a16:creationId xmlns:a16="http://schemas.microsoft.com/office/drawing/2014/main" id="{9A87692C-624C-1999-FD94-D0C5D0DC3508}"/>
              </a:ext>
            </a:extLst>
          </p:cNvPr>
          <p:cNvSpPr>
            <a:spLocks noGrp="1"/>
          </p:cNvSpPr>
          <p:nvPr>
            <p:ph idx="1"/>
          </p:nvPr>
        </p:nvSpPr>
        <p:spPr>
          <a:xfrm>
            <a:off x="253584" y="1690688"/>
            <a:ext cx="11453734" cy="4351338"/>
          </a:xfrm>
        </p:spPr>
        <p:txBody>
          <a:bodyPr>
            <a:normAutofit/>
          </a:bodyPr>
          <a:lstStyle/>
          <a:p>
            <a:r>
              <a:rPr lang="fr-FR" sz="2400" dirty="0"/>
              <a:t>Les dents temporaires, par leurs particularités anatomiques et physiologiques, présentent une sensibilité accrue face aux chocs, pouvant entraîner des atteintes variables des tissus dentaires et de soutien.</a:t>
            </a:r>
            <a:br>
              <a:rPr lang="fr-FR" sz="2400" dirty="0"/>
            </a:br>
            <a:endParaRPr lang="fr-FR" sz="2400" dirty="0"/>
          </a:p>
          <a:p>
            <a:r>
              <a:rPr lang="fr-FR" sz="2400" dirty="0"/>
              <a:t>La gravité de ces traumatismes réside non seulement dans leurs conséquences immédiates — douleur, mobilité, perte de fonction — mais surtout dans leurs répercussions possibles sur le germe de la dent permanente.</a:t>
            </a:r>
            <a:br>
              <a:rPr lang="fr-FR" sz="2400" dirty="0"/>
            </a:br>
            <a:endParaRPr lang="fr-FR" sz="2400" dirty="0"/>
          </a:p>
          <a:p>
            <a:r>
              <a:rPr lang="fr-FR" sz="2400" dirty="0"/>
              <a:t>La prise en charge exige donc une évaluation précise, un diagnostic rapide et un traitement adapté, afin d’assurer la préservation de la dent temporaire et le bon développement de la dentition permanente.</a:t>
            </a:r>
            <a:endParaRPr lang="fr-DZ" sz="2400" dirty="0"/>
          </a:p>
        </p:txBody>
      </p:sp>
    </p:spTree>
    <p:extLst>
      <p:ext uri="{BB962C8B-B14F-4D97-AF65-F5344CB8AC3E}">
        <p14:creationId xmlns:p14="http://schemas.microsoft.com/office/powerpoint/2010/main" val="2622302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0FC5A91-08C0-F308-CA6A-12EFC80DEE94}"/>
              </a:ext>
            </a:extLst>
          </p:cNvPr>
          <p:cNvSpPr>
            <a:spLocks noGrp="1"/>
          </p:cNvSpPr>
          <p:nvPr>
            <p:ph type="title"/>
          </p:nvPr>
        </p:nvSpPr>
        <p:spPr>
          <a:xfrm>
            <a:off x="718279" y="1843791"/>
            <a:ext cx="10515600" cy="158521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fr-FR" b="1" dirty="0"/>
              <a:t>Particularités des dents temporaires face aux traumatismes: </a:t>
            </a:r>
            <a:endParaRPr lang="fr-DZ" dirty="0"/>
          </a:p>
        </p:txBody>
      </p:sp>
    </p:spTree>
    <p:extLst>
      <p:ext uri="{BB962C8B-B14F-4D97-AF65-F5344CB8AC3E}">
        <p14:creationId xmlns:p14="http://schemas.microsoft.com/office/powerpoint/2010/main" val="21582921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819</TotalTime>
  <Words>1801</Words>
  <Application>Microsoft Office PowerPoint</Application>
  <PresentationFormat>Grand écran</PresentationFormat>
  <Paragraphs>157</Paragraphs>
  <Slides>36</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36</vt:i4>
      </vt:variant>
    </vt:vector>
  </HeadingPairs>
  <TitlesOfParts>
    <vt:vector size="48" baseType="lpstr">
      <vt:lpstr>Arial</vt:lpstr>
      <vt:lpstr>Calibri</vt:lpstr>
      <vt:lpstr>Calibri Light</vt:lpstr>
      <vt:lpstr>Cambria</vt:lpstr>
      <vt:lpstr>Freestyle Script</vt:lpstr>
      <vt:lpstr>Frutiger-Bold</vt:lpstr>
      <vt:lpstr>Frutiger-Italic</vt:lpstr>
      <vt:lpstr>Frutiger-Light</vt:lpstr>
      <vt:lpstr>Frutiger-Roman</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Objectifs de la conférence :</vt:lpstr>
      <vt:lpstr>Introduction : </vt:lpstr>
      <vt:lpstr>Particularités des dents temporaires face aux traumatismes: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Examen clinique du jeune patient</vt:lpstr>
      <vt:lpstr>Présentation PowerPoint</vt:lpstr>
      <vt:lpstr>Le certificat médical initial</vt:lpstr>
      <vt:lpstr>Présentation PowerPoint</vt:lpstr>
      <vt:lpstr>Cas cliniques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Alili</dc:creator>
  <cp:lastModifiedBy>Dr Alili</cp:lastModifiedBy>
  <cp:revision>23</cp:revision>
  <dcterms:created xsi:type="dcterms:W3CDTF">2025-11-02T17:58:26Z</dcterms:created>
  <dcterms:modified xsi:type="dcterms:W3CDTF">2025-11-25T21:10:07Z</dcterms:modified>
</cp:coreProperties>
</file>