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itter Medium" charset="0"/>
      <p:regular r:id="rId13"/>
    </p:embeddedFont>
    <p:embeddedFont>
      <p:font typeface="Open Sans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0" autoAdjust="0"/>
    <p:restoredTop sz="94610" autoAdjust="0"/>
  </p:normalViewPr>
  <p:slideViewPr>
    <p:cSldViewPr snapToGrid="0" snapToObjects="1">
      <p:cViewPr>
        <p:scale>
          <a:sx n="32" d="100"/>
          <a:sy n="32" d="100"/>
        </p:scale>
        <p:origin x="-1884" y="-85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434A-5E7B-4E37-A231-3B5AC17DB5A5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414A-3102-49A9-A756-4C28ED53B1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11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Gastro-Intestinal System: Essential History Taking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comprehensive guide for medical students and junior clinicians on eliciting crucial information regarding gastrointestinal complaints.</a:t>
            </a:r>
            <a:endParaRPr lang="en-US" sz="175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066" y="738664"/>
            <a:ext cx="7707868" cy="1025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Bowel Habits: Constipation &amp; Abdominal Distension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18066" y="2071926"/>
            <a:ext cx="7707868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Addressing constipation and abdominal distension completes the comprehensive gastrointestinal history.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8066" y="2958941"/>
            <a:ext cx="7707868" cy="1883926"/>
          </a:xfrm>
          <a:prstGeom prst="roundRect">
            <a:avLst>
              <a:gd name="adj" fmla="val 4574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46071" y="3186946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Constipation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46071" y="3630454"/>
            <a:ext cx="7251859" cy="98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have difficulty emptying your bowels? Have you recently changed your diet? Started new medications, and if so, which ones? Are you passing wind?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18066" y="5048012"/>
            <a:ext cx="7707868" cy="1555790"/>
          </a:xfrm>
          <a:prstGeom prst="roundRect">
            <a:avLst>
              <a:gd name="adj" fmla="val 5539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6071" y="5276017"/>
            <a:ext cx="266985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Abdominal Distension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946071" y="5719524"/>
            <a:ext cx="7251859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experience abdominal bloating or distension? What type of food causes difficulty? How long have you had this problem? Is it getting worse?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18066" y="6834545"/>
            <a:ext cx="7707868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These questions help to differentiate functional issues from more serious conditions requiring further investigation.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3277" y="636032"/>
            <a:ext cx="6287929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Unpacking Abdominal Pain: The Patient's Story</a:t>
            </a:r>
            <a:endParaRPr lang="en-US" sz="2250" dirty="0"/>
          </a:p>
        </p:txBody>
      </p:sp>
      <p:sp>
        <p:nvSpPr>
          <p:cNvPr id="4" name="Text 1"/>
          <p:cNvSpPr/>
          <p:nvPr/>
        </p:nvSpPr>
        <p:spPr>
          <a:xfrm>
            <a:off x="503277" y="1210985"/>
            <a:ext cx="8137446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Understanding the nuances of abdominal pain is paramount. Each detail can offer a clue to the underlying diagnosis.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503277" y="1818323"/>
            <a:ext cx="8137446" cy="1289328"/>
          </a:xfrm>
          <a:prstGeom prst="roundRect">
            <a:avLst>
              <a:gd name="adj" fmla="val 5674"/>
            </a:avLst>
          </a:prstGeom>
          <a:solidFill>
            <a:srgbClr val="FFF8F0"/>
          </a:solidFill>
          <a:ln/>
        </p:spPr>
      </p:sp>
      <p:sp>
        <p:nvSpPr>
          <p:cNvPr id="6" name="Shape 3"/>
          <p:cNvSpPr/>
          <p:nvPr/>
        </p:nvSpPr>
        <p:spPr>
          <a:xfrm>
            <a:off x="503277" y="1803083"/>
            <a:ext cx="8137446" cy="60960"/>
          </a:xfrm>
          <a:prstGeom prst="roundRect">
            <a:avLst>
              <a:gd name="adj" fmla="val 99071"/>
            </a:avLst>
          </a:prstGeom>
          <a:solidFill>
            <a:srgbClr val="D2600F"/>
          </a:solidFill>
          <a:ln/>
        </p:spPr>
      </p:sp>
      <p:sp>
        <p:nvSpPr>
          <p:cNvPr id="7" name="Shape 4"/>
          <p:cNvSpPr/>
          <p:nvPr/>
        </p:nvSpPr>
        <p:spPr>
          <a:xfrm>
            <a:off x="4356318" y="1602700"/>
            <a:ext cx="431363" cy="431363"/>
          </a:xfrm>
          <a:prstGeom prst="roundRect">
            <a:avLst>
              <a:gd name="adj" fmla="val 211979"/>
            </a:avLst>
          </a:prstGeom>
          <a:solidFill>
            <a:srgbClr val="D2600F"/>
          </a:solidFill>
          <a:ln/>
        </p:spPr>
      </p:sp>
      <p:sp>
        <p:nvSpPr>
          <p:cNvPr id="8" name="Text 5"/>
          <p:cNvSpPr/>
          <p:nvPr/>
        </p:nvSpPr>
        <p:spPr>
          <a:xfrm>
            <a:off x="4485739" y="1710571"/>
            <a:ext cx="172522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62226" y="2177772"/>
            <a:ext cx="1797368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Site &amp; Radiation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662226" y="2488644"/>
            <a:ext cx="7819549" cy="460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Where is the pain located? Is it central or generalised? Does it move to other areas like the back, groin, or back passage?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503277" y="3466981"/>
            <a:ext cx="8137446" cy="1059299"/>
          </a:xfrm>
          <a:prstGeom prst="roundRect">
            <a:avLst>
              <a:gd name="adj" fmla="val 6906"/>
            </a:avLst>
          </a:prstGeom>
          <a:solidFill>
            <a:srgbClr val="FFF8F0"/>
          </a:solidFill>
          <a:ln/>
        </p:spPr>
      </p:sp>
      <p:sp>
        <p:nvSpPr>
          <p:cNvPr id="12" name="Shape 9"/>
          <p:cNvSpPr/>
          <p:nvPr/>
        </p:nvSpPr>
        <p:spPr>
          <a:xfrm>
            <a:off x="503277" y="3451741"/>
            <a:ext cx="8137446" cy="60960"/>
          </a:xfrm>
          <a:prstGeom prst="roundRect">
            <a:avLst>
              <a:gd name="adj" fmla="val 99071"/>
            </a:avLst>
          </a:prstGeom>
          <a:solidFill>
            <a:srgbClr val="D2600F"/>
          </a:solidFill>
          <a:ln/>
        </p:spPr>
      </p:sp>
      <p:sp>
        <p:nvSpPr>
          <p:cNvPr id="13" name="Shape 10"/>
          <p:cNvSpPr/>
          <p:nvPr/>
        </p:nvSpPr>
        <p:spPr>
          <a:xfrm>
            <a:off x="4356318" y="3251359"/>
            <a:ext cx="431363" cy="431363"/>
          </a:xfrm>
          <a:prstGeom prst="roundRect">
            <a:avLst>
              <a:gd name="adj" fmla="val 211979"/>
            </a:avLst>
          </a:prstGeom>
          <a:solidFill>
            <a:srgbClr val="D2600F"/>
          </a:solidFill>
          <a:ln/>
        </p:spPr>
      </p:sp>
      <p:sp>
        <p:nvSpPr>
          <p:cNvPr id="14" name="Text 11"/>
          <p:cNvSpPr/>
          <p:nvPr/>
        </p:nvSpPr>
        <p:spPr>
          <a:xfrm>
            <a:off x="4485739" y="3359229"/>
            <a:ext cx="172522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662226" y="3826431"/>
            <a:ext cx="1797368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Associated Factors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62226" y="4137303"/>
            <a:ext cx="7819549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Does the pain coincide with nausea, vomiting, sweating, feeling faint, fever, or shortness of breath?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503277" y="4885611"/>
            <a:ext cx="8137446" cy="1289328"/>
          </a:xfrm>
          <a:prstGeom prst="roundRect">
            <a:avLst>
              <a:gd name="adj" fmla="val 5674"/>
            </a:avLst>
          </a:prstGeom>
          <a:solidFill>
            <a:srgbClr val="FFF8F0"/>
          </a:solidFill>
          <a:ln/>
        </p:spPr>
      </p:sp>
      <p:sp>
        <p:nvSpPr>
          <p:cNvPr id="18" name="Shape 15"/>
          <p:cNvSpPr/>
          <p:nvPr/>
        </p:nvSpPr>
        <p:spPr>
          <a:xfrm>
            <a:off x="503277" y="4870371"/>
            <a:ext cx="8137446" cy="60960"/>
          </a:xfrm>
          <a:prstGeom prst="roundRect">
            <a:avLst>
              <a:gd name="adj" fmla="val 99071"/>
            </a:avLst>
          </a:prstGeom>
          <a:solidFill>
            <a:srgbClr val="D2600F"/>
          </a:solidFill>
          <a:ln/>
        </p:spPr>
      </p:sp>
      <p:sp>
        <p:nvSpPr>
          <p:cNvPr id="19" name="Shape 16"/>
          <p:cNvSpPr/>
          <p:nvPr/>
        </p:nvSpPr>
        <p:spPr>
          <a:xfrm>
            <a:off x="4356318" y="4669988"/>
            <a:ext cx="431363" cy="431363"/>
          </a:xfrm>
          <a:prstGeom prst="roundRect">
            <a:avLst>
              <a:gd name="adj" fmla="val 211979"/>
            </a:avLst>
          </a:prstGeom>
          <a:solidFill>
            <a:srgbClr val="D2600F"/>
          </a:solidFill>
          <a:ln/>
        </p:spPr>
      </p:sp>
      <p:sp>
        <p:nvSpPr>
          <p:cNvPr id="20" name="Text 17"/>
          <p:cNvSpPr/>
          <p:nvPr/>
        </p:nvSpPr>
        <p:spPr>
          <a:xfrm>
            <a:off x="4485739" y="4777859"/>
            <a:ext cx="172522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662226" y="5245060"/>
            <a:ext cx="1797368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Relieving Factors</a:t>
            </a:r>
            <a:endParaRPr lang="en-US" sz="1400" dirty="0"/>
          </a:p>
        </p:txBody>
      </p:sp>
      <p:sp>
        <p:nvSpPr>
          <p:cNvPr id="22" name="Text 19"/>
          <p:cNvSpPr/>
          <p:nvPr/>
        </p:nvSpPr>
        <p:spPr>
          <a:xfrm>
            <a:off x="662226" y="5555933"/>
            <a:ext cx="7819549" cy="460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makes the pain better? Consider rest, specific body positions (sitting, bending forward, lying still), defecation, or medication.</a:t>
            </a:r>
            <a:endParaRPr lang="en-US" sz="1100" dirty="0"/>
          </a:p>
        </p:txBody>
      </p:sp>
      <p:sp>
        <p:nvSpPr>
          <p:cNvPr id="23" name="Shape 20"/>
          <p:cNvSpPr/>
          <p:nvPr/>
        </p:nvSpPr>
        <p:spPr>
          <a:xfrm>
            <a:off x="503277" y="6534269"/>
            <a:ext cx="8137446" cy="1059299"/>
          </a:xfrm>
          <a:prstGeom prst="roundRect">
            <a:avLst>
              <a:gd name="adj" fmla="val 6906"/>
            </a:avLst>
          </a:prstGeom>
          <a:solidFill>
            <a:srgbClr val="FFF8F0"/>
          </a:solidFill>
          <a:ln/>
        </p:spPr>
      </p:sp>
      <p:sp>
        <p:nvSpPr>
          <p:cNvPr id="24" name="Shape 21"/>
          <p:cNvSpPr/>
          <p:nvPr/>
        </p:nvSpPr>
        <p:spPr>
          <a:xfrm>
            <a:off x="503277" y="6519029"/>
            <a:ext cx="8137446" cy="60960"/>
          </a:xfrm>
          <a:prstGeom prst="roundRect">
            <a:avLst>
              <a:gd name="adj" fmla="val 99071"/>
            </a:avLst>
          </a:prstGeom>
          <a:solidFill>
            <a:srgbClr val="D2600F"/>
          </a:solidFill>
          <a:ln/>
        </p:spPr>
      </p:sp>
      <p:sp>
        <p:nvSpPr>
          <p:cNvPr id="25" name="Shape 22"/>
          <p:cNvSpPr/>
          <p:nvPr/>
        </p:nvSpPr>
        <p:spPr>
          <a:xfrm>
            <a:off x="4356318" y="6318647"/>
            <a:ext cx="431363" cy="431363"/>
          </a:xfrm>
          <a:prstGeom prst="roundRect">
            <a:avLst>
              <a:gd name="adj" fmla="val 211979"/>
            </a:avLst>
          </a:prstGeom>
          <a:solidFill>
            <a:srgbClr val="D2600F"/>
          </a:solidFill>
          <a:ln/>
        </p:spPr>
      </p:sp>
      <p:sp>
        <p:nvSpPr>
          <p:cNvPr id="26" name="Text 23"/>
          <p:cNvSpPr/>
          <p:nvPr/>
        </p:nvSpPr>
        <p:spPr>
          <a:xfrm>
            <a:off x="4485739" y="6426518"/>
            <a:ext cx="172522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4</a:t>
            </a:r>
            <a:endParaRPr lang="en-US" sz="1350" dirty="0"/>
          </a:p>
        </p:txBody>
      </p:sp>
      <p:sp>
        <p:nvSpPr>
          <p:cNvPr id="27" name="Text 24"/>
          <p:cNvSpPr/>
          <p:nvPr/>
        </p:nvSpPr>
        <p:spPr>
          <a:xfrm>
            <a:off x="662226" y="6893719"/>
            <a:ext cx="1797368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Aggravating Factors</a:t>
            </a:r>
            <a:endParaRPr lang="en-US" sz="1400" dirty="0"/>
          </a:p>
        </p:txBody>
      </p:sp>
      <p:sp>
        <p:nvSpPr>
          <p:cNvPr id="28" name="Text 25"/>
          <p:cNvSpPr/>
          <p:nvPr/>
        </p:nvSpPr>
        <p:spPr>
          <a:xfrm>
            <a:off x="662226" y="7204591"/>
            <a:ext cx="7819549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brings the pain on? Is it related to defecation, stress, eating, movement, changing position, or breathing?</a:t>
            </a:r>
            <a:endParaRPr lang="en-US" sz="1100" dirty="0"/>
          </a:p>
        </p:txBody>
      </p:sp>
      <p:sp>
        <p:nvSpPr>
          <p:cNvPr id="29" name="ZoneTexte 28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3535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7777" y="425410"/>
            <a:ext cx="6128147" cy="386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Patient's Perspective &amp; General Well-being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027777" y="1044059"/>
            <a:ext cx="806124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Exploring the patient's own theories and general health markers can provide valuable context.</a:t>
            </a:r>
            <a:endParaRPr lang="en-US" sz="1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777" y="1639372"/>
            <a:ext cx="3841909" cy="384190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27777" y="5655231"/>
            <a:ext cx="2882979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Patient's Opinion on Cause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027777" y="6099929"/>
            <a:ext cx="3841909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do you think is causing the pain? An ulcer, gallstones, appendicitis, or something else?</a:t>
            </a:r>
            <a:endParaRPr lang="en-US" sz="12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734" y="1639372"/>
            <a:ext cx="3841909" cy="384190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254734" y="5655231"/>
            <a:ext cx="3350062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"Crise de Foie" / Upset Stomach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10254734" y="6099929"/>
            <a:ext cx="3841909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have an upset stomach? (A common expression for digestive upset or even a form of migraine).</a:t>
            </a:r>
            <a:endParaRPr lang="en-US" sz="1200" dirty="0"/>
          </a:p>
        </p:txBody>
      </p:sp>
      <p:sp>
        <p:nvSpPr>
          <p:cNvPr id="11" name="Shape 6"/>
          <p:cNvSpPr/>
          <p:nvPr/>
        </p:nvSpPr>
        <p:spPr>
          <a:xfrm>
            <a:off x="6027777" y="7232551"/>
            <a:ext cx="8061246" cy="26908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</p:sp>
      <p:sp>
        <p:nvSpPr>
          <p:cNvPr id="12" name="Text 7"/>
          <p:cNvSpPr/>
          <p:nvPr/>
        </p:nvSpPr>
        <p:spPr>
          <a:xfrm>
            <a:off x="6027777" y="7433310"/>
            <a:ext cx="8061246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Beyond the pain itself, assessing a patient's diet, appetite, and weight offers critical insights into their gastrointestinal health.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2871938" y="7680722"/>
            <a:ext cx="1758462" cy="54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333" y="766643"/>
            <a:ext cx="7045285" cy="539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Diet, Appetite, and Weight Changes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755333" y="1629966"/>
            <a:ext cx="7633335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thorough dietary history and understanding of appetite and weight fluctuations are key diagnostic tools.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5333" y="2563297"/>
            <a:ext cx="215741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01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755333" y="2899529"/>
            <a:ext cx="3708797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7" name="Text 4"/>
          <p:cNvSpPr/>
          <p:nvPr/>
        </p:nvSpPr>
        <p:spPr>
          <a:xfrm>
            <a:off x="755333" y="3068360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Dietary Habits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55333" y="3534966"/>
            <a:ext cx="3708797" cy="1726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do you usually eat? Meat, fish, dairy, vegetables, cereals, sweets, or everything? Are your teeth in good condition? Do you wear dentures? Can you chew your food properly?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4679871" y="2563297"/>
            <a:ext cx="215741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4679871" y="2899529"/>
            <a:ext cx="3708797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1" name="Text 8"/>
          <p:cNvSpPr/>
          <p:nvPr/>
        </p:nvSpPr>
        <p:spPr>
          <a:xfrm>
            <a:off x="4679871" y="3068360"/>
            <a:ext cx="2725936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Appetite Fluctuations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4679871" y="3534966"/>
            <a:ext cx="3708797" cy="1381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have a good appetite? Has it increased or decreased? Is a decreased appetite due to lack of desire or pain when eating?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755333" y="5638919"/>
            <a:ext cx="215741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Bitter Light" pitchFamily="34" charset="0"/>
                <a:ea typeface="Bitter Light" pitchFamily="34" charset="-122"/>
                <a:cs typeface="Bitter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55333" y="5975152"/>
            <a:ext cx="7633335" cy="30480"/>
          </a:xfrm>
          <a:prstGeom prst="rect">
            <a:avLst/>
          </a:prstGeom>
          <a:solidFill>
            <a:srgbClr val="D2600F"/>
          </a:solidFill>
          <a:ln/>
        </p:spPr>
      </p:sp>
      <p:sp>
        <p:nvSpPr>
          <p:cNvPr id="15" name="Text 12"/>
          <p:cNvSpPr/>
          <p:nvPr/>
        </p:nvSpPr>
        <p:spPr>
          <a:xfrm>
            <a:off x="755333" y="6143982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Weight Stability</a:t>
            </a:r>
            <a:endParaRPr lang="en-US" sz="2100" dirty="0"/>
          </a:p>
        </p:txBody>
      </p:sp>
      <p:sp>
        <p:nvSpPr>
          <p:cNvPr id="16" name="Text 13"/>
          <p:cNvSpPr/>
          <p:nvPr/>
        </p:nvSpPr>
        <p:spPr>
          <a:xfrm>
            <a:off x="755333" y="6610588"/>
            <a:ext cx="7633335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How much do you weigh? Is your weight stable? Have you gained or lost weight? Was weight loss intentional (dieting) or unintentional?</a:t>
            </a:r>
            <a:endParaRPr lang="en-US" sz="1650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" y="1"/>
            <a:ext cx="14630400" cy="37201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27277"/>
            <a:ext cx="53011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Meal-Related Discomfort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483441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Understanding how a patient feels during and after eating can pinpoint specific digestive issues.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452467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5686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Early Satiation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6177320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 you finish a normal meal?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452467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1396" y="5686901"/>
            <a:ext cx="28510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Postprandial Fullness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51396" y="617732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feel full after eating only a small amount?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452467"/>
            <a:ext cx="4196358" cy="1685092"/>
          </a:xfrm>
          <a:prstGeom prst="roundRect">
            <a:avLst>
              <a:gd name="adj" fmla="val 32306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74568" y="5686901"/>
            <a:ext cx="288559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Post-Meal Discomfort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74568" y="617732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feel uncomfortable after eating?</a:t>
            </a:r>
            <a:endParaRPr lang="en-US" sz="1750" dirty="0"/>
          </a:p>
        </p:txBody>
      </p:sp>
      <p:sp>
        <p:nvSpPr>
          <p:cNvPr id="14" name="Rectangle 13"/>
          <p:cNvSpPr/>
          <p:nvPr/>
        </p:nvSpPr>
        <p:spPr>
          <a:xfrm>
            <a:off x="12871938" y="7680722"/>
            <a:ext cx="1758462" cy="54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402324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Nausea, Vomiting, and Haematemesis</a:t>
            </a:r>
            <a:endParaRPr lang="en-US" sz="2000" b="1" dirty="0"/>
          </a:p>
        </p:txBody>
      </p:sp>
      <p:sp>
        <p:nvSpPr>
          <p:cNvPr id="3" name="Text 1"/>
          <p:cNvSpPr/>
          <p:nvPr/>
        </p:nvSpPr>
        <p:spPr>
          <a:xfrm>
            <a:off x="483293" y="822126"/>
            <a:ext cx="5724565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Detailed questioning about nausea and vomiting, especially the presence of blood, is crucial for diagnosis.</a:t>
            </a:r>
            <a:endParaRPr lang="en-US" sz="1100" b="1" dirty="0"/>
          </a:p>
        </p:txBody>
      </p:sp>
      <p:sp>
        <p:nvSpPr>
          <p:cNvPr id="4" name="Text 2"/>
          <p:cNvSpPr/>
          <p:nvPr/>
        </p:nvSpPr>
        <p:spPr>
          <a:xfrm>
            <a:off x="396835" y="1244441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36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Nausea &amp; Vomiting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396835" y="1570434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have nausea? Do you feel sick? Do you retch?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396835" y="1791533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vomit only after eating?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396835" y="2012633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6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is the nature of the vomit (food, bile, clear fluid)?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96835" y="223373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vomit large quantities?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396835" y="2454831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20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 vomiting preceded by nausea, pain, headache, or dizziness?</a:t>
            </a:r>
            <a:endParaRPr lang="en-US" sz="20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 rotWithShape="1">
          <a:blip r:embed="rId3"/>
          <a:srcRect l="27227"/>
          <a:stretch/>
        </p:blipFill>
        <p:spPr>
          <a:xfrm>
            <a:off x="8636000" y="0"/>
            <a:ext cx="5994400" cy="8237101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417" y="3118882"/>
            <a:ext cx="4196318" cy="419631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396835" y="15257876"/>
            <a:ext cx="13836729" cy="21788"/>
          </a:xfrm>
          <a:prstGeom prst="rect">
            <a:avLst/>
          </a:prstGeom>
          <a:solidFill>
            <a:srgbClr val="2B2E3C">
              <a:alpha val="5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396835" y="15449669"/>
            <a:ext cx="250055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Haematemesis (Blood in Vomit)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396835" y="15832336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Have you ever noticed blood in your vomit? Did the blood appear at the start, or only after several vomiting episodes?</a:t>
            </a:r>
            <a:endParaRPr lang="en-US" sz="850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602" y="748903"/>
            <a:ext cx="7636312" cy="471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Gastro-Oesophageal Reflux Disease (GERD)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6146602" y="1503402"/>
            <a:ext cx="7823597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Investigating symptoms related to GERD requires specific questions about reflux pain and associated manifestations.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146602" y="2318980"/>
            <a:ext cx="3817501" cy="2935605"/>
          </a:xfrm>
          <a:prstGeom prst="roundRect">
            <a:avLst>
              <a:gd name="adj" fmla="val 3738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23742" y="2318980"/>
            <a:ext cx="91440" cy="2935605"/>
          </a:xfrm>
          <a:prstGeom prst="roundRect">
            <a:avLst>
              <a:gd name="adj" fmla="val 86641"/>
            </a:avLst>
          </a:prstGeom>
          <a:solidFill>
            <a:srgbClr val="D2600F"/>
          </a:solidFill>
          <a:ln/>
        </p:spPr>
      </p:sp>
      <p:sp>
        <p:nvSpPr>
          <p:cNvPr id="7" name="Text 4"/>
          <p:cNvSpPr/>
          <p:nvPr/>
        </p:nvSpPr>
        <p:spPr>
          <a:xfrm>
            <a:off x="6426637" y="2530435"/>
            <a:ext cx="235779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Reflux Symptoms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426637" y="2938224"/>
            <a:ext cx="3326011" cy="1810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get acid regurgitation (sour or bitter taste)? Do you belch frequently? Do you have heartburn (burning pain behind the chest)? Does the pain radiate to your arms or jaw?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10152698" y="2318980"/>
            <a:ext cx="3817501" cy="2935605"/>
          </a:xfrm>
          <a:prstGeom prst="roundRect">
            <a:avLst>
              <a:gd name="adj" fmla="val 3738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129838" y="2318980"/>
            <a:ext cx="91440" cy="2935605"/>
          </a:xfrm>
          <a:prstGeom prst="roundRect">
            <a:avLst>
              <a:gd name="adj" fmla="val 86641"/>
            </a:avLst>
          </a:prstGeom>
          <a:solidFill>
            <a:srgbClr val="D2600F"/>
          </a:solidFill>
          <a:ln/>
        </p:spPr>
      </p:sp>
      <p:sp>
        <p:nvSpPr>
          <p:cNvPr id="11" name="Text 8"/>
          <p:cNvSpPr/>
          <p:nvPr/>
        </p:nvSpPr>
        <p:spPr>
          <a:xfrm>
            <a:off x="10432733" y="2530435"/>
            <a:ext cx="3326011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Additional Symptoms &amp; Triggers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0432733" y="3232904"/>
            <a:ext cx="3326011" cy="1810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Chronic cough, shortness of breath, bad breath (halitosis), frequent hiccups. Triggers include lying down, bending forward, pregnancy. Worse with fatty foods, chocolate, hot drinks, coffee, alcohol, spicy foods.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146602" y="5443180"/>
            <a:ext cx="3817501" cy="2037517"/>
          </a:xfrm>
          <a:prstGeom prst="roundRect">
            <a:avLst>
              <a:gd name="adj" fmla="val 5385"/>
            </a:avLst>
          </a:prstGeom>
          <a:solidFill>
            <a:srgbClr val="FFF8F0"/>
          </a:solidFill>
          <a:ln w="22860">
            <a:solidFill>
              <a:srgbClr val="E2C8B5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123742" y="5443180"/>
            <a:ext cx="91440" cy="2037517"/>
          </a:xfrm>
          <a:prstGeom prst="roundRect">
            <a:avLst>
              <a:gd name="adj" fmla="val 86641"/>
            </a:avLst>
          </a:prstGeom>
          <a:solidFill>
            <a:srgbClr val="D2600F"/>
          </a:solidFill>
          <a:ln/>
        </p:spPr>
      </p:sp>
      <p:sp>
        <p:nvSpPr>
          <p:cNvPr id="15" name="Text 12"/>
          <p:cNvSpPr/>
          <p:nvPr/>
        </p:nvSpPr>
        <p:spPr>
          <a:xfrm>
            <a:off x="6426637" y="5654635"/>
            <a:ext cx="235779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Relief Strategies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6426637" y="6062424"/>
            <a:ext cx="3326011" cy="1206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What have you tried to relieve symptoms? Antacids, proton pump inhibitors (PPIs), raising the head of the bed, losing weight.</a:t>
            </a:r>
            <a:endParaRPr lang="en-US" sz="1450" dirty="0"/>
          </a:p>
        </p:txBody>
      </p:sp>
      <p:sp>
        <p:nvSpPr>
          <p:cNvPr id="17" name="Rectangle 16"/>
          <p:cNvSpPr/>
          <p:nvPr/>
        </p:nvSpPr>
        <p:spPr>
          <a:xfrm>
            <a:off x="12871938" y="7680722"/>
            <a:ext cx="1758462" cy="54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2871938" y="7770495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185" y="412671"/>
            <a:ext cx="4925735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Swallowing Difficulties (Dysphagia)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525185" y="1087874"/>
            <a:ext cx="13580031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Difficulty or pain during swallowing can indicate significant issues in the oesophagus or pharynx.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525185" y="1631752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have difficulty swallowing? Difficulty initiating swallowing?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525185" y="1924288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 it with solids or liquids, or both?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525185" y="2216825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 what level does the food stick?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25185" y="2509361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 swallowing painful?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525185" y="2801898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Does fluid regurgitate into your nose?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525185" y="3094434"/>
            <a:ext cx="660701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1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 you choke when swallowing?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384" y="1631752"/>
            <a:ext cx="6607016" cy="6607016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525185" y="8610243"/>
            <a:ext cx="13580031" cy="637580"/>
          </a:xfrm>
          <a:prstGeom prst="roundRect">
            <a:avLst>
              <a:gd name="adj" fmla="val 9886"/>
            </a:avLst>
          </a:prstGeom>
          <a:solidFill>
            <a:srgbClr val="FAD3B8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03" y="8841700"/>
            <a:ext cx="187523" cy="15001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012746" y="8797766"/>
            <a:ext cx="12942451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Dysphagia can range from mild discomfort to a severe impediment to nutrition and hydration. Always inquire about the onset and progression.</a:t>
            </a:r>
            <a:endParaRPr lang="en-US" sz="1150" dirty="0"/>
          </a:p>
        </p:txBody>
      </p:sp>
      <p:sp>
        <p:nvSpPr>
          <p:cNvPr id="14" name="ZoneTexte 13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42712"/>
            <a:ext cx="508385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Bowel Habits: Diarrhoea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80190" y="164984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detailed inquiry into diarrhoeal symptoms is vital for identifying gastrointestinal pathology.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2715816"/>
            <a:ext cx="33934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Diarrhoea Characteristics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341030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Are you passing stools more often? How many times a day?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38525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Have you noticed a change in consistency?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42947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Appearance: pale, brown, black/tarry. Odour: offensive.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473690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Consistency: hard, soft, watery, frothy. Quantity: bulky, moderate.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517910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Have you noticed blood, mucus, or pus?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797153"/>
            <a:ext cx="7556421" cy="1689616"/>
          </a:xfrm>
          <a:prstGeom prst="roundRect">
            <a:avLst>
              <a:gd name="adj" fmla="val 5638"/>
            </a:avLst>
          </a:prstGeom>
          <a:solidFill>
            <a:srgbClr val="FAD3B8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04" y="6148864"/>
            <a:ext cx="283488" cy="22681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017306" y="6080641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Documenting colour, consistency, and presence of blood or mucus is crucial for differential diagnosis, from infections to inflammatory bowel disease.</a:t>
            </a:r>
            <a:endParaRPr lang="en-US" sz="1750" dirty="0"/>
          </a:p>
        </p:txBody>
      </p:sp>
      <p:sp>
        <p:nvSpPr>
          <p:cNvPr id="14" name="Rectangle 13"/>
          <p:cNvSpPr/>
          <p:nvPr/>
        </p:nvSpPr>
        <p:spPr>
          <a:xfrm>
            <a:off x="12871938" y="7680722"/>
            <a:ext cx="1758462" cy="548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0" y="7706342"/>
            <a:ext cx="54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K,BENMAAMAR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982</Words>
  <Application>Microsoft Office PowerPoint</Application>
  <PresentationFormat>Personnalisé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Bitter Medium</vt:lpstr>
      <vt:lpstr>Bitter Light</vt:lpstr>
      <vt:lpstr>Open Sans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Mme Karima</dc:creator>
  <cp:lastModifiedBy>Utilisateur Windows</cp:lastModifiedBy>
  <cp:revision>3</cp:revision>
  <dcterms:created xsi:type="dcterms:W3CDTF">2025-11-30T09:37:45Z</dcterms:created>
  <dcterms:modified xsi:type="dcterms:W3CDTF">2025-11-30T11:01:48Z</dcterms:modified>
</cp:coreProperties>
</file>