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7" r:id="rId15"/>
    <p:sldId id="276" r:id="rId16"/>
    <p:sldId id="275" r:id="rId17"/>
    <p:sldId id="270" r:id="rId18"/>
    <p:sldId id="274" r:id="rId19"/>
    <p:sldId id="273" r:id="rId20"/>
    <p:sldId id="272" r:id="rId21"/>
    <p:sldId id="271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4" autoAdjust="0"/>
    <p:restoredTop sz="94660"/>
  </p:normalViewPr>
  <p:slideViewPr>
    <p:cSldViewPr>
      <p:cViewPr varScale="1">
        <p:scale>
          <a:sx n="69" d="100"/>
          <a:sy n="69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4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06B4A3-4212-4E39-93DE-E053E8F69C2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106B4A3-4212-4E39-93DE-E053E8F69C2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Neurology part1 - Microsoft Word (Échec de l’activation du produ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2" t="21433" r="22879" b="5391"/>
          <a:stretch/>
        </p:blipFill>
        <p:spPr>
          <a:xfrm>
            <a:off x="-252536" y="-41564"/>
            <a:ext cx="9548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3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3"/>
    </mc:Choice>
    <mc:Fallback>
      <p:transition spd="slow" advTm="210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9.The basal </a:t>
            </a:r>
            <a:r>
              <a:rPr lang="fr-FR" sz="4000" b="1" dirty="0" err="1">
                <a:latin typeface="Berlin Sans FB Demi" pitchFamily="34" charset="0"/>
                <a:ea typeface="Calibri"/>
                <a:cs typeface="Arial"/>
              </a:rPr>
              <a:t>ganglia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 = les ganglions de la base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26" y="1584087"/>
            <a:ext cx="6272189" cy="456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3645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0"/>
    </mc:Choice>
    <mc:Fallback>
      <p:transition spd="slow" advTm="1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893" y="260648"/>
            <a:ext cx="73774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10.The dura mater = la dure-mère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93" y="1632578"/>
            <a:ext cx="6585371" cy="450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718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38"/>
    </mc:Choice>
    <mc:Fallback>
      <p:transition spd="slow" advTm="2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312" y="260648"/>
            <a:ext cx="69349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Berlin Sans FB Demi" pitchFamily="34" charset="0"/>
                <a:ea typeface="Calibri"/>
                <a:cs typeface="Arial"/>
              </a:rPr>
              <a:t>11.The thalamus = le thalamus</a:t>
            </a:r>
            <a:endParaRPr lang="fr-FR" sz="4000" b="1" dirty="0">
              <a:latin typeface="Berlin Sans FB Demi" pitchFamily="34" charset="0"/>
              <a:ea typeface="Calibri"/>
              <a:cs typeface="Arial"/>
            </a:endParaRPr>
          </a:p>
        </p:txBody>
      </p:sp>
      <p:pic>
        <p:nvPicPr>
          <p:cNvPr id="5" name="Image 4" descr="360 rotation of Thalamu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57" y="968534"/>
            <a:ext cx="5037187" cy="494146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16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0"/>
    </mc:Choice>
    <mc:Fallback>
      <p:transition spd="slow" advTm="2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12.The hypothalamus = l’hypothalamus</a:t>
            </a:r>
          </a:p>
        </p:txBody>
      </p:sp>
      <p:pic>
        <p:nvPicPr>
          <p:cNvPr id="4" name="Image 3" descr="Hypothalamu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5544616" cy="453650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774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0"/>
    </mc:Choice>
    <mc:Fallback>
      <p:transition spd="slow" advTm="2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029" y="250589"/>
            <a:ext cx="7143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13.The </a:t>
            </a:r>
            <a:r>
              <a:rPr lang="fr-FR" sz="4000" b="1" dirty="0" err="1">
                <a:latin typeface="Berlin Sans FB Demi" pitchFamily="34" charset="0"/>
                <a:ea typeface="Calibri"/>
                <a:cs typeface="Arial"/>
              </a:rPr>
              <a:t>pons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 = le pont de </a:t>
            </a:r>
            <a:r>
              <a:rPr lang="fr-FR" sz="4000" b="1" dirty="0" err="1">
                <a:latin typeface="Berlin Sans FB Demi" pitchFamily="34" charset="0"/>
                <a:ea typeface="Calibri"/>
                <a:cs typeface="Arial"/>
              </a:rPr>
              <a:t>Varole</a:t>
            </a:r>
            <a:endParaRPr lang="fr-FR" sz="4000" b="1" dirty="0">
              <a:latin typeface="Berlin Sans FB Demi" pitchFamily="34" charset="0"/>
              <a:ea typeface="Calibri"/>
              <a:cs typeface="Arial"/>
            </a:endParaRPr>
          </a:p>
        </p:txBody>
      </p:sp>
      <p:pic>
        <p:nvPicPr>
          <p:cNvPr id="4" name="Image 3" descr="Pons (Human Anatomy): Image, Functions, Diseases and Treatments"/>
          <p:cNvPicPr/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1" t="1980" r="8914" b="-1980"/>
          <a:stretch/>
        </p:blipFill>
        <p:spPr bwMode="auto">
          <a:xfrm>
            <a:off x="395536" y="1268760"/>
            <a:ext cx="4392488" cy="4752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413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6"/>
    </mc:Choice>
    <mc:Fallback>
      <p:transition spd="slow" advTm="2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Berlin Sans FB Demi" pitchFamily="34" charset="0"/>
                <a:ea typeface="Calibri"/>
                <a:cs typeface="Arial"/>
              </a:rPr>
              <a:t>14.The pituitary gland/ the </a:t>
            </a:r>
            <a:r>
              <a:rPr lang="en-US" sz="4000" b="1" dirty="0" err="1">
                <a:latin typeface="Berlin Sans FB Demi" pitchFamily="34" charset="0"/>
                <a:ea typeface="Calibri"/>
                <a:cs typeface="Arial"/>
              </a:rPr>
              <a:t>hypophysis</a:t>
            </a:r>
            <a:r>
              <a:rPr lang="en-US" sz="4000" b="1" dirty="0">
                <a:latin typeface="Berlin Sans FB Demi" pitchFamily="34" charset="0"/>
                <a:ea typeface="Calibri"/>
                <a:cs typeface="Arial"/>
              </a:rPr>
              <a:t> = </a:t>
            </a:r>
            <a:r>
              <a:rPr lang="en-US" sz="4000" b="1" dirty="0" err="1">
                <a:latin typeface="Berlin Sans FB Demi" pitchFamily="34" charset="0"/>
                <a:ea typeface="Calibri"/>
                <a:cs typeface="Arial"/>
              </a:rPr>
              <a:t>l’hypophyse</a:t>
            </a:r>
            <a:endParaRPr lang="fr-FR" sz="4000" b="1" dirty="0">
              <a:latin typeface="Berlin Sans FB Demi" pitchFamily="34" charset="0"/>
              <a:ea typeface="Calibri"/>
              <a:cs typeface="Arial"/>
            </a:endParaRPr>
          </a:p>
        </p:txBody>
      </p:sp>
      <p:pic>
        <p:nvPicPr>
          <p:cNvPr id="3" name="Image 2" descr="Pituitary gland (Glandula pituitaria)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7" y="1844824"/>
            <a:ext cx="5400600" cy="393314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784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59"/>
    </mc:Choice>
    <mc:Fallback>
      <p:transition spd="slow" advTm="2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15.Cerebrospinal </a:t>
            </a:r>
            <a:r>
              <a:rPr lang="fr-FR" sz="4000" b="1" dirty="0" err="1">
                <a:latin typeface="Berlin Sans FB Demi" pitchFamily="34" charset="0"/>
                <a:ea typeface="Calibri"/>
                <a:cs typeface="Arial"/>
              </a:rPr>
              <a:t>fluid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 (CSF) = liquide céphalorachidien (LCR</a:t>
            </a:r>
            <a:r>
              <a:rPr lang="fr-FR" dirty="0"/>
              <a:t>)</a:t>
            </a:r>
          </a:p>
        </p:txBody>
      </p:sp>
      <p:pic>
        <p:nvPicPr>
          <p:cNvPr id="3" name="Image 2" descr="Blausen 0216 CerebrospinalSystem.png"/>
          <p:cNvPicPr/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66706"/>
            <a:ext cx="4896544" cy="388843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286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8"/>
    </mc:Choice>
    <mc:Fallback>
      <p:transition spd="slow" advTm="2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5253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16.The </a:t>
            </a:r>
            <a:r>
              <a:rPr lang="fr-FR" sz="4000" b="1" dirty="0" err="1">
                <a:latin typeface="Berlin Sans FB Demi" pitchFamily="34" charset="0"/>
                <a:ea typeface="Calibri"/>
                <a:cs typeface="Arial"/>
              </a:rPr>
              <a:t>spine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 = le rachis</a:t>
            </a:r>
          </a:p>
        </p:txBody>
      </p:sp>
      <p:pic>
        <p:nvPicPr>
          <p:cNvPr id="3" name="Image 2" descr="https://swarminteractive.com/vm/graphics/spineanat/1.jpg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46"/>
            <a:ext cx="5106741" cy="526877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144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3"/>
    </mc:Choice>
    <mc:Fallback>
      <p:transition spd="slow" advTm="2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873" y="26238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17.The spinal </a:t>
            </a:r>
            <a:r>
              <a:rPr lang="fr-FR" sz="4000" b="1" dirty="0" err="1">
                <a:latin typeface="Berlin Sans FB Demi" pitchFamily="34" charset="0"/>
                <a:ea typeface="Calibri"/>
                <a:cs typeface="Arial"/>
              </a:rPr>
              <a:t>cord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 = la moelle épinière</a:t>
            </a:r>
          </a:p>
        </p:txBody>
      </p:sp>
      <p:pic>
        <p:nvPicPr>
          <p:cNvPr id="3" name="Image 2" descr="Human nervous system - The spinal cord | Britannica"/>
          <p:cNvPicPr/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78" y="1777056"/>
            <a:ext cx="5210779" cy="416821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4053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7"/>
    </mc:Choice>
    <mc:Fallback>
      <p:transition spd="slow" advTm="1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0916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18.The </a:t>
            </a:r>
            <a:r>
              <a:rPr lang="fr-FR" sz="4000" b="1" dirty="0" err="1">
                <a:latin typeface="Berlin Sans FB Demi" pitchFamily="34" charset="0"/>
                <a:ea typeface="Calibri"/>
                <a:cs typeface="Arial"/>
              </a:rPr>
              <a:t>peripheral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 </a:t>
            </a:r>
            <a:r>
              <a:rPr lang="fr-FR" sz="4000" b="1" dirty="0" err="1">
                <a:latin typeface="Berlin Sans FB Demi" pitchFamily="34" charset="0"/>
                <a:ea typeface="Calibri"/>
                <a:cs typeface="Arial"/>
              </a:rPr>
              <a:t>nervous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 system (PNS) = le system nerveux périphérique</a:t>
            </a:r>
          </a:p>
        </p:txBody>
      </p:sp>
      <p:pic>
        <p:nvPicPr>
          <p:cNvPr id="3" name="Image 2" descr="The peripheral nervous system branches outward from the spinal cord and brain to reach every part of your body."/>
          <p:cNvPicPr/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44397"/>
            <a:ext cx="5688632" cy="463120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069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96"/>
    </mc:Choice>
    <mc:Fallback>
      <p:transition spd="slow" advTm="2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0421" y="260648"/>
            <a:ext cx="5400837" cy="6985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4000" b="1" dirty="0">
                <a:latin typeface="Berlin Sans FB Demi" pitchFamily="34" charset="0"/>
                <a:ea typeface="Calibri"/>
                <a:cs typeface="Arial"/>
              </a:rPr>
              <a:t>The brain= 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le cerveau</a:t>
            </a:r>
            <a:endParaRPr lang="fr-FR" sz="3200" b="1" dirty="0">
              <a:effectLst/>
              <a:latin typeface="Berlin Sans FB Demi" pitchFamily="34" charset="0"/>
              <a:ea typeface="Calibri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65354"/>
            <a:ext cx="5256584" cy="428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085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9"/>
    </mc:Choice>
    <mc:Fallback>
      <p:transition spd="slow" advTm="2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47990"/>
            <a:ext cx="7805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19.Nerve impulse = influx nerveux</a:t>
            </a:r>
          </a:p>
        </p:txBody>
      </p:sp>
      <p:pic>
        <p:nvPicPr>
          <p:cNvPr id="3" name="Imag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4" y="2420888"/>
            <a:ext cx="7704856" cy="36004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6856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56"/>
    </mc:Choice>
    <mc:Fallback>
      <p:transition spd="slow" advTm="2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6833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20.Motor </a:t>
            </a:r>
            <a:r>
              <a:rPr lang="fr-FR" sz="4000" b="1" dirty="0" err="1">
                <a:latin typeface="Berlin Sans FB Demi" pitchFamily="34" charset="0"/>
                <a:ea typeface="Calibri"/>
                <a:cs typeface="Arial"/>
              </a:rPr>
              <a:t>function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 = motricité</a:t>
            </a:r>
          </a:p>
        </p:txBody>
      </p:sp>
      <p:pic>
        <p:nvPicPr>
          <p:cNvPr id="3" name="Image 2" descr="Motor and Sensory Functions of the Nervous System"/>
          <p:cNvPicPr/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5040560" cy="489654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462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35"/>
    </mc:Choice>
    <mc:Fallback>
      <p:transition spd="slow" advTm="2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000" b="1" dirty="0">
                <a:latin typeface="Berlin Sans FB Demi" pitchFamily="34" charset="0"/>
                <a:ea typeface="Calibri"/>
                <a:cs typeface="Arial"/>
              </a:rPr>
              <a:t>21.Vasovagal syncope = malaise vasovagal</a:t>
            </a:r>
            <a:endParaRPr lang="fr-FR" sz="4000" b="1" dirty="0">
              <a:latin typeface="Berlin Sans FB Demi" pitchFamily="34" charset="0"/>
              <a:ea typeface="Calibri"/>
              <a:cs typeface="Arial"/>
            </a:endParaRPr>
          </a:p>
        </p:txBody>
      </p:sp>
      <p:pic>
        <p:nvPicPr>
          <p:cNvPr id="3" name="Image 2"/>
          <p:cNvPicPr/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84087"/>
            <a:ext cx="5616624" cy="445377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306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6"/>
    </mc:Choice>
    <mc:Fallback>
      <p:transition spd="slow" advTm="1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0421" y="260648"/>
            <a:ext cx="8322059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smtClean="0">
                <a:latin typeface="Berlin Sans FB Demi" pitchFamily="34" charset="0"/>
                <a:ea typeface="Calibri"/>
                <a:cs typeface="Arial"/>
              </a:rPr>
              <a:t>2.The </a:t>
            </a:r>
            <a:r>
              <a:rPr lang="en-US" sz="4000" b="1" dirty="0">
                <a:latin typeface="Berlin Sans FB Demi" pitchFamily="34" charset="0"/>
                <a:ea typeface="Calibri"/>
                <a:cs typeface="Arial"/>
              </a:rPr>
              <a:t>grey white matter = substance </a:t>
            </a:r>
            <a:r>
              <a:rPr lang="en-US" sz="4000" b="1" dirty="0" err="1">
                <a:latin typeface="Berlin Sans FB Demi" pitchFamily="34" charset="0"/>
                <a:ea typeface="Calibri"/>
                <a:cs typeface="Arial"/>
              </a:rPr>
              <a:t>grise</a:t>
            </a:r>
            <a:r>
              <a:rPr lang="en-US" sz="4000" b="1" dirty="0">
                <a:latin typeface="Berlin Sans FB Demi" pitchFamily="34" charset="0"/>
                <a:ea typeface="Calibri"/>
                <a:cs typeface="Arial"/>
              </a:rPr>
              <a:t> / blanche</a:t>
            </a:r>
            <a:endParaRPr lang="fr-FR" sz="3200" b="1" dirty="0">
              <a:effectLst/>
              <a:latin typeface="Berlin Sans FB Demi" pitchFamily="34" charset="0"/>
              <a:ea typeface="Calibri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95536" y="2821953"/>
            <a:ext cx="410569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8"/>
          <a:stretch/>
        </p:blipFill>
        <p:spPr bwMode="auto">
          <a:xfrm>
            <a:off x="4731450" y="2842735"/>
            <a:ext cx="412317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173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91"/>
    </mc:Choice>
    <mc:Fallback>
      <p:transition spd="slow" advTm="3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90572"/>
            <a:ext cx="6582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latin typeface="Berlin Sans FB Demi" pitchFamily="34" charset="0"/>
                <a:ea typeface="Calibri"/>
                <a:cs typeface="Arial"/>
              </a:rPr>
              <a:t>3.The </a:t>
            </a:r>
            <a:r>
              <a:rPr lang="fr-FR" sz="4000" b="1" dirty="0" err="1">
                <a:latin typeface="Berlin Sans FB Demi" pitchFamily="34" charset="0"/>
                <a:ea typeface="Calibri"/>
                <a:cs typeface="Arial"/>
              </a:rPr>
              <a:t>cranial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 nerves = les nerfs crâniens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4011"/>
            <a:ext cx="6336704" cy="502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216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2"/>
    </mc:Choice>
    <mc:Fallback>
      <p:transition spd="slow" advTm="2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60648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latin typeface="Berlin Sans FB Demi" pitchFamily="34" charset="0"/>
                <a:ea typeface="Calibri"/>
                <a:cs typeface="Arial"/>
              </a:rPr>
              <a:t>4.The 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spinal nerves = les nerfs rachidiens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7560840" cy="355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1242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29"/>
    </mc:Choice>
    <mc:Fallback>
      <p:transition spd="slow" advTm="2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6713697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4000" b="1" dirty="0">
                <a:latin typeface="Berlin Sans FB Demi" pitchFamily="34" charset="0"/>
                <a:ea typeface="Calibri"/>
                <a:cs typeface="Arial"/>
              </a:rPr>
              <a:t>5.The cerebellum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 =le cervelet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323528" y="1270253"/>
            <a:ext cx="7200800" cy="3818342"/>
            <a:chOff x="323528" y="1270253"/>
            <a:chExt cx="7200800" cy="381834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04"/>
            <a:stretch/>
          </p:blipFill>
          <p:spPr bwMode="auto">
            <a:xfrm>
              <a:off x="323528" y="1537854"/>
              <a:ext cx="7200800" cy="3550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281"/>
            <a:stretch/>
          </p:blipFill>
          <p:spPr bwMode="auto">
            <a:xfrm>
              <a:off x="467544" y="1270253"/>
              <a:ext cx="7056784" cy="287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87007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1"/>
    </mc:Choice>
    <mc:Fallback>
      <p:transition spd="slow" advTm="2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60648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6.The </a:t>
            </a:r>
            <a:r>
              <a:rPr lang="fr-FR" sz="4000" b="1" dirty="0" err="1">
                <a:latin typeface="Berlin Sans FB Demi" pitchFamily="34" charset="0"/>
                <a:ea typeface="Calibri"/>
                <a:cs typeface="Arial"/>
              </a:rPr>
              <a:t>brain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 stem = le tronc cérébral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33" y="1700807"/>
            <a:ext cx="7200800" cy="4339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7522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40"/>
    </mc:Choice>
    <mc:Fallback>
      <p:transition spd="slow" advTm="2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260648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latin typeface="Berlin Sans FB Demi" pitchFamily="34" charset="0"/>
                <a:ea typeface="Calibri"/>
                <a:cs typeface="Arial"/>
              </a:rPr>
              <a:t>7.The medulla oblongata = le bulbe rachidien</a:t>
            </a:r>
            <a:endParaRPr lang="fr-FR" sz="4000" b="1" dirty="0">
              <a:latin typeface="Berlin Sans FB Demi" pitchFamily="34" charset="0"/>
              <a:ea typeface="Calibri"/>
              <a:cs typeface="Arial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4" y="1590449"/>
            <a:ext cx="6120680" cy="48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43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99"/>
    </mc:Choice>
    <mc:Fallback>
      <p:transition spd="slow" advTm="2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8.The </a:t>
            </a:r>
            <a:r>
              <a:rPr lang="fr-FR" sz="4000" b="1" dirty="0" err="1">
                <a:latin typeface="Berlin Sans FB Demi" pitchFamily="34" charset="0"/>
                <a:ea typeface="Calibri"/>
                <a:cs typeface="Arial"/>
              </a:rPr>
              <a:t>mesencephalon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/ the </a:t>
            </a:r>
            <a:r>
              <a:rPr lang="fr-FR" sz="4000" b="1" dirty="0" err="1">
                <a:latin typeface="Berlin Sans FB Demi" pitchFamily="34" charset="0"/>
                <a:ea typeface="Calibri"/>
                <a:cs typeface="Arial"/>
              </a:rPr>
              <a:t>midbrain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 = le mésencéphale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86105"/>
            <a:ext cx="5184576" cy="451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6746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5"/>
    </mc:Choice>
    <mc:Fallback>
      <p:transition spd="slow" advTm="2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168</TotalTime>
  <Words>143</Words>
  <Application>Microsoft Office PowerPoint</Application>
  <PresentationFormat>Affichage à l'écran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Verve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10</cp:revision>
  <dcterms:created xsi:type="dcterms:W3CDTF">2023-04-25T21:47:33Z</dcterms:created>
  <dcterms:modified xsi:type="dcterms:W3CDTF">2023-04-26T21:16:44Z</dcterms:modified>
</cp:coreProperties>
</file>