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61" r:id="rId6"/>
    <p:sldId id="260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72" autoAdjust="0"/>
  </p:normalViewPr>
  <p:slideViewPr>
    <p:cSldViewPr>
      <p:cViewPr varScale="1">
        <p:scale>
          <a:sx n="53" d="100"/>
          <a:sy n="53" d="100"/>
        </p:scale>
        <p:origin x="-117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26FE7-A474-4396-A36D-A02B8C6E08BE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C7F70-5886-4712-9881-34A2A979C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7F70-5886-4712-9881-34A2A979C65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7F70-5886-4712-9881-34A2A979C65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7F70-5886-4712-9881-34A2A979C65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60253-F2A2-420A-AE29-3B5BA790CD9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60253-F2A2-420A-AE29-3B5BA790CD9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7F70-5886-4712-9881-34A2A979C65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7F70-5886-4712-9881-34A2A979C65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7F70-5886-4712-9881-34A2A979C65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21AE-E951-433F-B78C-05BB5B52F5BD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B5E-0A00-48F2-A2BF-B9550D886DB5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C97F-E13E-445A-AD94-4B90ED46C453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AFA-87D8-4697-B6F4-2CAE5B61C114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44AD-1F15-47D5-8FE3-785E56836399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EC2D-7F84-4ED5-9442-E44AC4DA8EB4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A277-F407-412C-B6B0-1129A32C53C6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33DF-158F-4394-95CD-B7911D0944A0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8C3-9DA4-4C9C-AE19-7A4B86C5AD9F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2917-7100-4E6A-A542-B8904FE2921C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B57E-B7EA-49DB-8B8B-E4F336392857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CE39C-084C-4BF4-ABCC-231118789048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40D0-830E-4907-9E8C-A2AFE7F848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ouhila\images diapo\pied_integ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pic>
        <p:nvPicPr>
          <p:cNvPr id="11" name="Picture 2" descr="D:\souhila\fichiés ppt\topB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fld id="{FA27A183-4D22-45A1-87B7-CACE3754D465}" type="datetime1">
              <a:rPr lang="fr-FR" smtClean="0"/>
              <a:pPr/>
              <a:t>30/05/2019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D2840D0-830E-4907-9E8C-A2AFE7F848F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6024" y="1412776"/>
            <a:ext cx="8676456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sz="2600" b="1" dirty="0">
                <a:solidFill>
                  <a:schemeClr val="tx1"/>
                </a:solidFill>
              </a:rPr>
              <a:t>Université de </a:t>
            </a:r>
            <a:r>
              <a:rPr lang="fr-FR" sz="2600" b="1" dirty="0" smtClean="0">
                <a:solidFill>
                  <a:schemeClr val="tx1"/>
                </a:solidFill>
              </a:rPr>
              <a:t>Tlemcen</a:t>
            </a:r>
          </a:p>
          <a:p>
            <a:pPr algn="ctr">
              <a:lnSpc>
                <a:spcPct val="150000"/>
              </a:lnSpc>
            </a:pPr>
            <a:r>
              <a:rPr lang="fr-FR" sz="2600" b="1" dirty="0" smtClean="0">
                <a:solidFill>
                  <a:schemeClr val="tx1"/>
                </a:solidFill>
              </a:rPr>
              <a:t>Faculté </a:t>
            </a:r>
            <a:r>
              <a:rPr lang="fr-FR" sz="2600" b="1" dirty="0">
                <a:solidFill>
                  <a:schemeClr val="tx1"/>
                </a:solidFill>
              </a:rPr>
              <a:t>de </a:t>
            </a:r>
            <a:r>
              <a:rPr lang="fr-FR" sz="2600" b="1" dirty="0" smtClean="0">
                <a:solidFill>
                  <a:schemeClr val="tx1"/>
                </a:solidFill>
              </a:rPr>
              <a:t>Technologie</a:t>
            </a:r>
          </a:p>
          <a:p>
            <a:pPr algn="ctr">
              <a:lnSpc>
                <a:spcPct val="150000"/>
              </a:lnSpc>
            </a:pPr>
            <a:r>
              <a:rPr lang="fr-FR" sz="2600" b="1" dirty="0" smtClean="0">
                <a:solidFill>
                  <a:schemeClr val="tx1"/>
                </a:solidFill>
              </a:rPr>
              <a:t>Département </a:t>
            </a:r>
            <a:r>
              <a:rPr lang="fr-FR" sz="2600" b="1" dirty="0">
                <a:solidFill>
                  <a:schemeClr val="tx1"/>
                </a:solidFill>
              </a:rPr>
              <a:t>de Génie Mécanique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864096" y="402771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200" b="1" dirty="0" smtClean="0"/>
              <a:t>Matière: </a:t>
            </a:r>
            <a:r>
              <a:rPr lang="fr-FR" sz="2200" b="1" dirty="0" smtClean="0"/>
              <a:t>transfert thermique</a:t>
            </a:r>
          </a:p>
          <a:p>
            <a:r>
              <a:rPr lang="fr-FR" sz="2200" b="1" dirty="0" smtClean="0"/>
              <a:t>L2- Energie renouvelable</a:t>
            </a:r>
            <a:endParaRPr lang="fr-FR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5796136" y="3822720"/>
            <a:ext cx="23397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 </a:t>
            </a:r>
            <a:r>
              <a:rPr lang="fr-FR" sz="2200" b="1" dirty="0"/>
              <a:t>Présenté par</a:t>
            </a:r>
          </a:p>
          <a:p>
            <a:r>
              <a:rPr lang="fr-FR" sz="2200" b="1" dirty="0" smtClean="0"/>
              <a:t> KHALDI </a:t>
            </a:r>
            <a:r>
              <a:rPr lang="fr-FR" sz="2200" b="1" dirty="0" err="1" smtClean="0"/>
              <a:t>Souheyla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AFA-87D8-4697-B6F4-2CAE5B61C114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2" name="ZoneTexte 101"/>
          <p:cNvSpPr txBox="1"/>
          <p:nvPr/>
        </p:nvSpPr>
        <p:spPr>
          <a:xfrm>
            <a:off x="795310" y="54868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L’énergie  solaire en l’Algérie</a:t>
            </a:r>
          </a:p>
        </p:txBody>
      </p:sp>
      <p:pic>
        <p:nvPicPr>
          <p:cNvPr id="105" name="Picture 5" descr="D:\souhila\exposé séchage solaire\image\su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44" y="548682"/>
            <a:ext cx="571504" cy="642940"/>
          </a:xfrm>
          <a:prstGeom prst="rect">
            <a:avLst/>
          </a:prstGeom>
          <a:noFill/>
        </p:spPr>
      </p:pic>
      <p:sp>
        <p:nvSpPr>
          <p:cNvPr id="106" name="Espace réservé de la date 5"/>
          <p:cNvSpPr txBox="1">
            <a:spLocks/>
          </p:cNvSpPr>
          <p:nvPr/>
        </p:nvSpPr>
        <p:spPr>
          <a:xfrm>
            <a:off x="609600" y="8464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BCA71-ED00-4584-8EDE-3BA6E1C3D03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7" name="Espace réservé du numéro de diapositive 6"/>
          <p:cNvSpPr txBox="1">
            <a:spLocks/>
          </p:cNvSpPr>
          <p:nvPr/>
        </p:nvSpPr>
        <p:spPr>
          <a:xfrm>
            <a:off x="6705600" y="8464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83736-CCF5-4660-AFE6-42F3DB277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" name="Espace réservé du pied de page 7"/>
          <p:cNvSpPr txBox="1">
            <a:spLocks/>
          </p:cNvSpPr>
          <p:nvPr/>
        </p:nvSpPr>
        <p:spPr>
          <a:xfrm>
            <a:off x="3276600" y="8464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KHALDI Souhila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Rectangle à coins arrondis 108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79512" y="1124744"/>
            <a:ext cx="8712968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200" b="1" dirty="0"/>
              <a:t> </a:t>
            </a:r>
            <a:r>
              <a:rPr lang="fr-FR" sz="2200" b="1" dirty="0" smtClean="0"/>
              <a:t>     L’Algérie est en effet l’un des plus importants gisements d’énergie solaire au monde avec </a:t>
            </a:r>
            <a:r>
              <a:rPr lang="fr-FR" sz="2400" b="1" dirty="0"/>
              <a:t>5,2 </a:t>
            </a:r>
            <a:r>
              <a:rPr lang="fr-FR" sz="2400" b="1" dirty="0" smtClean="0"/>
              <a:t>millions </a:t>
            </a:r>
            <a:r>
              <a:rPr lang="fr-FR" sz="2400" b="1" dirty="0"/>
              <a:t>de milliards de </a:t>
            </a:r>
            <a:r>
              <a:rPr lang="fr-FR" sz="2400" b="1" dirty="0" smtClean="0"/>
              <a:t>K/W/h/an</a:t>
            </a:r>
            <a:r>
              <a:rPr lang="fr-FR" sz="2200" b="1" dirty="0" smtClean="0"/>
              <a:t>, soit l’équivalent de 10 fois la consommation mondiale.</a:t>
            </a:r>
            <a:endParaRPr lang="fr-FR" sz="2200" b="1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6911"/>
            <a:ext cx="8496944" cy="369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2113EAFA-87D8-4697-B6F4-2CAE5B61C114}" type="datetime1">
              <a:rPr lang="fr-FR" smtClean="0"/>
              <a:pPr/>
              <a:t>30/05/2019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65125"/>
          </a:xfrm>
        </p:spPr>
        <p:txBody>
          <a:bodyPr/>
          <a:lstStyle/>
          <a:p>
            <a:fld id="{FD2840D0-830E-4907-9E8C-A2AFE7F848F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</a:p>
        </p:txBody>
      </p:sp>
      <p:cxnSp>
        <p:nvCxnSpPr>
          <p:cNvPr id="10" name="Connecteur droit 9"/>
          <p:cNvCxnSpPr/>
          <p:nvPr/>
        </p:nvCxnSpPr>
        <p:spPr>
          <a:xfrm rot="10800000">
            <a:off x="1946780" y="4254034"/>
            <a:ext cx="3492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4493541" y="1253638"/>
            <a:ext cx="2000264" cy="20002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33" t="21009"/>
          <a:stretch>
            <a:fillRect/>
          </a:stretch>
        </p:blipFill>
        <p:spPr bwMode="auto">
          <a:xfrm>
            <a:off x="5526763" y="1396514"/>
            <a:ext cx="1055025" cy="9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33" t="21009"/>
          <a:stretch>
            <a:fillRect/>
          </a:stretch>
        </p:blipFill>
        <p:spPr bwMode="auto">
          <a:xfrm>
            <a:off x="4598069" y="1453643"/>
            <a:ext cx="1055025" cy="9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33" t="21009"/>
          <a:stretch>
            <a:fillRect/>
          </a:stretch>
        </p:blipFill>
        <p:spPr bwMode="auto">
          <a:xfrm>
            <a:off x="5526763" y="2253770"/>
            <a:ext cx="1055025" cy="9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33" t="21009"/>
          <a:stretch>
            <a:fillRect/>
          </a:stretch>
        </p:blipFill>
        <p:spPr bwMode="auto">
          <a:xfrm>
            <a:off x="4598069" y="2310899"/>
            <a:ext cx="1055025" cy="9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necteur droit 15"/>
          <p:cNvCxnSpPr/>
          <p:nvPr/>
        </p:nvCxnSpPr>
        <p:spPr>
          <a:xfrm rot="5400000">
            <a:off x="3402002" y="2217257"/>
            <a:ext cx="1928826" cy="1589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>
            <a:off x="4510085" y="1110762"/>
            <a:ext cx="1928827" cy="15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938714" y="75357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300 km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3682478" y="19262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300 km</a:t>
            </a:r>
            <a:endParaRPr lang="fr-FR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82200"/>
            <a:ext cx="3786214" cy="2827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 r="45764"/>
          <a:stretch>
            <a:fillRect/>
          </a:stretch>
        </p:blipFill>
        <p:spPr bwMode="auto">
          <a:xfrm>
            <a:off x="6588224" y="620688"/>
            <a:ext cx="250033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2" name="Connecteur droit 21"/>
          <p:cNvCxnSpPr/>
          <p:nvPr/>
        </p:nvCxnSpPr>
        <p:spPr>
          <a:xfrm rot="10800000">
            <a:off x="6499110" y="2505110"/>
            <a:ext cx="1440000" cy="36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8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61" y="1539390"/>
            <a:ext cx="314325" cy="247650"/>
          </a:xfrm>
          <a:prstGeom prst="rect">
            <a:avLst/>
          </a:prstGeom>
          <a:noFill/>
        </p:spPr>
      </p:pic>
      <p:pic>
        <p:nvPicPr>
          <p:cNvPr id="24" name="Picture 9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497" y="1682266"/>
            <a:ext cx="314325" cy="247650"/>
          </a:xfrm>
          <a:prstGeom prst="rect">
            <a:avLst/>
          </a:prstGeom>
          <a:noFill/>
        </p:spPr>
      </p:pic>
      <p:pic>
        <p:nvPicPr>
          <p:cNvPr id="25" name="Picture 10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249" y="1539390"/>
            <a:ext cx="314325" cy="247650"/>
          </a:xfrm>
          <a:prstGeom prst="rect">
            <a:avLst/>
          </a:prstGeom>
          <a:noFill/>
        </p:spPr>
      </p:pic>
      <p:pic>
        <p:nvPicPr>
          <p:cNvPr id="26" name="Picture 11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01" y="1467952"/>
            <a:ext cx="314325" cy="247650"/>
          </a:xfrm>
          <a:prstGeom prst="rect">
            <a:avLst/>
          </a:prstGeom>
          <a:noFill/>
        </p:spPr>
      </p:pic>
      <p:pic>
        <p:nvPicPr>
          <p:cNvPr id="27" name="Picture 12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5629" y="1577492"/>
            <a:ext cx="314325" cy="247650"/>
          </a:xfrm>
          <a:prstGeom prst="rect">
            <a:avLst/>
          </a:prstGeom>
          <a:noFill/>
        </p:spPr>
      </p:pic>
      <p:pic>
        <p:nvPicPr>
          <p:cNvPr id="28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01" y="2148996"/>
            <a:ext cx="314325" cy="247650"/>
          </a:xfrm>
          <a:prstGeom prst="rect">
            <a:avLst/>
          </a:prstGeom>
          <a:noFill/>
        </p:spPr>
      </p:pic>
      <p:pic>
        <p:nvPicPr>
          <p:cNvPr id="29" name="Picture 14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1315" y="1682266"/>
            <a:ext cx="314325" cy="247650"/>
          </a:xfrm>
          <a:prstGeom prst="rect">
            <a:avLst/>
          </a:prstGeom>
          <a:noFill/>
        </p:spPr>
      </p:pic>
      <p:pic>
        <p:nvPicPr>
          <p:cNvPr id="30" name="Picture 15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4125" y="1896580"/>
            <a:ext cx="314325" cy="247650"/>
          </a:xfrm>
          <a:prstGeom prst="rect">
            <a:avLst/>
          </a:prstGeom>
          <a:noFill/>
        </p:spPr>
      </p:pic>
      <p:pic>
        <p:nvPicPr>
          <p:cNvPr id="31" name="Picture 16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9877" y="1968018"/>
            <a:ext cx="314325" cy="247650"/>
          </a:xfrm>
          <a:prstGeom prst="rect">
            <a:avLst/>
          </a:prstGeom>
          <a:noFill/>
        </p:spPr>
      </p:pic>
      <p:pic>
        <p:nvPicPr>
          <p:cNvPr id="32" name="Picture 9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687" y="1682266"/>
            <a:ext cx="314325" cy="247650"/>
          </a:xfrm>
          <a:prstGeom prst="rect">
            <a:avLst/>
          </a:prstGeom>
          <a:noFill/>
        </p:spPr>
      </p:pic>
      <p:pic>
        <p:nvPicPr>
          <p:cNvPr id="33" name="Picture 11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191" y="1825142"/>
            <a:ext cx="314325" cy="247650"/>
          </a:xfrm>
          <a:prstGeom prst="rect">
            <a:avLst/>
          </a:prstGeom>
          <a:noFill/>
        </p:spPr>
      </p:pic>
      <p:pic>
        <p:nvPicPr>
          <p:cNvPr id="34" name="Picture 12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1381" y="1610828"/>
            <a:ext cx="314325" cy="247650"/>
          </a:xfrm>
          <a:prstGeom prst="rect">
            <a:avLst/>
          </a:prstGeom>
          <a:noFill/>
        </p:spPr>
      </p:pic>
      <p:pic>
        <p:nvPicPr>
          <p:cNvPr id="35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01" y="1720368"/>
            <a:ext cx="314325" cy="247650"/>
          </a:xfrm>
          <a:prstGeom prst="rect">
            <a:avLst/>
          </a:prstGeom>
          <a:noFill/>
        </p:spPr>
      </p:pic>
      <p:pic>
        <p:nvPicPr>
          <p:cNvPr id="36" name="Picture 14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191" y="2039456"/>
            <a:ext cx="314325" cy="247650"/>
          </a:xfrm>
          <a:prstGeom prst="rect">
            <a:avLst/>
          </a:prstGeom>
          <a:noFill/>
        </p:spPr>
      </p:pic>
      <p:pic>
        <p:nvPicPr>
          <p:cNvPr id="37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37" y="1763228"/>
            <a:ext cx="314325" cy="247650"/>
          </a:xfrm>
          <a:prstGeom prst="rect">
            <a:avLst/>
          </a:prstGeom>
          <a:noFill/>
        </p:spPr>
      </p:pic>
      <p:pic>
        <p:nvPicPr>
          <p:cNvPr id="38" name="Picture 9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051" y="2039456"/>
            <a:ext cx="314325" cy="247650"/>
          </a:xfrm>
          <a:prstGeom prst="rect">
            <a:avLst/>
          </a:prstGeom>
          <a:noFill/>
        </p:spPr>
      </p:pic>
      <p:pic>
        <p:nvPicPr>
          <p:cNvPr id="39" name="Picture 11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183" y="2077558"/>
            <a:ext cx="314325" cy="247650"/>
          </a:xfrm>
          <a:prstGeom prst="rect">
            <a:avLst/>
          </a:prstGeom>
          <a:noFill/>
        </p:spPr>
      </p:pic>
      <p:pic>
        <p:nvPicPr>
          <p:cNvPr id="40" name="Picture 12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497" y="2291872"/>
            <a:ext cx="314325" cy="247650"/>
          </a:xfrm>
          <a:prstGeom prst="rect">
            <a:avLst/>
          </a:prstGeom>
          <a:noFill/>
        </p:spPr>
      </p:pic>
      <p:pic>
        <p:nvPicPr>
          <p:cNvPr id="41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8307" y="2253770"/>
            <a:ext cx="314325" cy="247650"/>
          </a:xfrm>
          <a:prstGeom prst="rect">
            <a:avLst/>
          </a:prstGeom>
          <a:noFill/>
        </p:spPr>
      </p:pic>
      <p:pic>
        <p:nvPicPr>
          <p:cNvPr id="42" name="Picture 14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9756" y="2291872"/>
            <a:ext cx="314325" cy="247650"/>
          </a:xfrm>
          <a:prstGeom prst="rect">
            <a:avLst/>
          </a:prstGeom>
          <a:noFill/>
        </p:spPr>
      </p:pic>
      <p:pic>
        <p:nvPicPr>
          <p:cNvPr id="43" name="Picture 16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9811" y="2172808"/>
            <a:ext cx="314325" cy="247650"/>
          </a:xfrm>
          <a:prstGeom prst="rect">
            <a:avLst/>
          </a:prstGeom>
          <a:noFill/>
        </p:spPr>
      </p:pic>
      <p:pic>
        <p:nvPicPr>
          <p:cNvPr id="44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6946" y="1863244"/>
            <a:ext cx="314325" cy="247650"/>
          </a:xfrm>
          <a:prstGeom prst="rect">
            <a:avLst/>
          </a:prstGeom>
          <a:noFill/>
        </p:spPr>
      </p:pic>
      <p:pic>
        <p:nvPicPr>
          <p:cNvPr id="45" name="Picture 12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5365" y="2539522"/>
            <a:ext cx="314325" cy="247650"/>
          </a:xfrm>
          <a:prstGeom prst="rect">
            <a:avLst/>
          </a:prstGeom>
          <a:noFill/>
        </p:spPr>
      </p:pic>
      <p:pic>
        <p:nvPicPr>
          <p:cNvPr id="46" name="Picture 15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59" y="2506186"/>
            <a:ext cx="314325" cy="247650"/>
          </a:xfrm>
          <a:prstGeom prst="rect">
            <a:avLst/>
          </a:prstGeom>
          <a:noFill/>
        </p:spPr>
      </p:pic>
      <p:pic>
        <p:nvPicPr>
          <p:cNvPr id="47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8373" y="2468084"/>
            <a:ext cx="314325" cy="247650"/>
          </a:xfrm>
          <a:prstGeom prst="rect">
            <a:avLst/>
          </a:prstGeom>
          <a:noFill/>
        </p:spPr>
      </p:pic>
      <p:pic>
        <p:nvPicPr>
          <p:cNvPr id="48" name="Picture 14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497" y="2720500"/>
            <a:ext cx="314325" cy="247650"/>
          </a:xfrm>
          <a:prstGeom prst="rect">
            <a:avLst/>
          </a:prstGeom>
          <a:noFill/>
        </p:spPr>
      </p:pic>
      <p:pic>
        <p:nvPicPr>
          <p:cNvPr id="49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9679" y="2610960"/>
            <a:ext cx="314325" cy="247650"/>
          </a:xfrm>
          <a:prstGeom prst="rect">
            <a:avLst/>
          </a:prstGeom>
          <a:noFill/>
        </p:spPr>
      </p:pic>
      <p:pic>
        <p:nvPicPr>
          <p:cNvPr id="50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6803" y="2825274"/>
            <a:ext cx="314325" cy="247650"/>
          </a:xfrm>
          <a:prstGeom prst="rect">
            <a:avLst/>
          </a:prstGeom>
          <a:noFill/>
        </p:spPr>
      </p:pic>
      <p:pic>
        <p:nvPicPr>
          <p:cNvPr id="51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8505" y="2863376"/>
            <a:ext cx="314325" cy="247650"/>
          </a:xfrm>
          <a:prstGeom prst="rect">
            <a:avLst/>
          </a:prstGeom>
          <a:noFill/>
        </p:spPr>
      </p:pic>
      <p:pic>
        <p:nvPicPr>
          <p:cNvPr id="52" name="Picture 13" descr="D:\souhila\images diapo\icon5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1381" y="2934814"/>
            <a:ext cx="314325" cy="247650"/>
          </a:xfrm>
          <a:prstGeom prst="rect">
            <a:avLst/>
          </a:prstGeom>
          <a:noFill/>
        </p:spPr>
      </p:pic>
      <p:cxnSp>
        <p:nvCxnSpPr>
          <p:cNvPr id="53" name="Connecteur droit 52"/>
          <p:cNvCxnSpPr/>
          <p:nvPr/>
        </p:nvCxnSpPr>
        <p:spPr>
          <a:xfrm rot="5400000">
            <a:off x="4952780" y="3768034"/>
            <a:ext cx="972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653226" y="3468216"/>
            <a:ext cx="235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(Données fournies par le  Centre aéronautique et  spatial allemand (DLR), 2005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cxnSp>
        <p:nvCxnSpPr>
          <p:cNvPr id="55" name="Connecteur droit 54"/>
          <p:cNvCxnSpPr/>
          <p:nvPr/>
        </p:nvCxnSpPr>
        <p:spPr>
          <a:xfrm rot="5400000" flipH="1" flipV="1">
            <a:off x="1813112" y="4128034"/>
            <a:ext cx="252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AFA-87D8-4697-B6F4-2CAE5B61C114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5467871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fr-FR" sz="2200" b="1" dirty="0" smtClean="0"/>
              <a:t>  L'</a:t>
            </a:r>
            <a:r>
              <a:rPr lang="fr-FR" sz="2200" b="1" i="1" dirty="0" smtClean="0"/>
              <a:t>Algérie</a:t>
            </a:r>
            <a:r>
              <a:rPr lang="fr-FR" sz="2200" b="1" dirty="0" smtClean="0"/>
              <a:t> possède actuellement 22 stations de production d'électricité à partir du solaire, d'une capacité de </a:t>
            </a:r>
            <a:r>
              <a:rPr lang="fr-FR" sz="2200" b="1" dirty="0" smtClean="0">
                <a:solidFill>
                  <a:srgbClr val="FF0000"/>
                </a:solidFill>
              </a:rPr>
              <a:t>350 </a:t>
            </a:r>
            <a:r>
              <a:rPr lang="fr-FR" sz="2200" b="1" dirty="0" smtClean="0"/>
              <a:t>Mégas Watts .</a:t>
            </a:r>
            <a:endParaRPr lang="fr-FR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216024" y="870392"/>
            <a:ext cx="88924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fr-FR" sz="2200" b="1" dirty="0" smtClean="0"/>
              <a:t>  Dans ce cadre,  l’Algérie vise à installer une puissance d’origine renouvelable de </a:t>
            </a:r>
            <a:r>
              <a:rPr lang="fr-F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22000</a:t>
            </a:r>
            <a:r>
              <a:rPr lang="fr-FR" sz="2200" b="1" dirty="0" smtClean="0"/>
              <a:t> MW à l’horizon 2030.</a:t>
            </a:r>
            <a:endParaRPr lang="fr-FR" sz="2200" b="1" dirty="0"/>
          </a:p>
          <a:p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 t="22723"/>
          <a:stretch>
            <a:fillRect/>
          </a:stretch>
        </p:blipFill>
        <p:spPr bwMode="auto">
          <a:xfrm>
            <a:off x="1331640" y="2132856"/>
            <a:ext cx="626469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AFA-87D8-4697-B6F4-2CAE5B61C114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KHALDI Souheyla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7504" y="1124744"/>
            <a:ext cx="903649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fr-FR" sz="2200" b="1" dirty="0" smtClean="0"/>
              <a:t>  </a:t>
            </a:r>
            <a:r>
              <a:rPr lang="fr-FR" sz="2400" b="1" dirty="0" smtClean="0"/>
              <a:t>L’énergie est le moteur du monde! 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fr-FR" sz="2400" b="1" dirty="0" smtClean="0"/>
              <a:t> Tout ce qui existe a besoin d’énergie pour fonctionner</a:t>
            </a:r>
            <a:r>
              <a:rPr lang="fr-FR" sz="2400" dirty="0" smtClean="0"/>
              <a:t>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400" b="1" dirty="0" smtClean="0"/>
              <a:t> L'équation  d’énergie est complexe : nos besoins en énergie ne cessent d'augmenter et les ressources fossiles se tarissent à vue d'œil</a:t>
            </a:r>
            <a:r>
              <a:rPr lang="fr-FR" sz="2400" dirty="0" smtClean="0"/>
              <a:t>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400" dirty="0" smtClean="0"/>
              <a:t> </a:t>
            </a:r>
            <a:r>
              <a:rPr lang="fr-FR" sz="2400" b="1" dirty="0" smtClean="0"/>
              <a:t>Pour stopper cette dépendance, homme doit exploiter d’autre voies plus prometteuses et plus raisonnables : </a:t>
            </a:r>
            <a:r>
              <a:rPr lang="fr-FR" sz="2400" b="1" dirty="0" smtClean="0">
                <a:solidFill>
                  <a:srgbClr val="00B0F0"/>
                </a:solidFill>
              </a:rPr>
              <a:t>c’est les énergies renouvelables.</a:t>
            </a:r>
          </a:p>
          <a:p>
            <a:pPr>
              <a:lnSpc>
                <a:spcPct val="150000"/>
              </a:lnSpc>
            </a:pPr>
            <a:endParaRPr lang="fr-FR" sz="2200" b="1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836712"/>
            <a:ext cx="229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Pour conclure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3B2AC9B4-7B47-4F85-9FAB-EBC7CB445E02}" type="datetime1">
              <a:rPr lang="fr-FR" smtClean="0"/>
              <a:pPr/>
              <a:t>30/05/2019</a:t>
            </a:fld>
            <a:endParaRPr lang="fr-FR" dirty="0"/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B783736-CCF5-4660-AFE6-42F3DB277E4C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4" name="Groupe 9"/>
          <p:cNvGrpSpPr/>
          <p:nvPr/>
        </p:nvGrpSpPr>
        <p:grpSpPr>
          <a:xfrm>
            <a:off x="3203848" y="425755"/>
            <a:ext cx="2928958" cy="5523526"/>
            <a:chOff x="3203848" y="425754"/>
            <a:chExt cx="2928958" cy="5834103"/>
          </a:xfrm>
        </p:grpSpPr>
        <p:pic>
          <p:nvPicPr>
            <p:cNvPr id="3075" name="Picture 3" descr="D:\souhila\images diapo\8020389-guy-3d-avec-un-point-d-interrogation-sur-un-fond-blanc.jpg"/>
            <p:cNvPicPr>
              <a:picLocks noChangeAspect="1" noChangeArrowheads="1"/>
            </p:cNvPicPr>
            <p:nvPr/>
          </p:nvPicPr>
          <p:blipFill>
            <a:blip r:embed="rId2" cstate="print"/>
            <a:srcRect l="14516" t="1210" r="19355"/>
            <a:stretch>
              <a:fillRect/>
            </a:stretch>
          </p:blipFill>
          <p:spPr bwMode="auto">
            <a:xfrm>
              <a:off x="3203848" y="425754"/>
              <a:ext cx="2928958" cy="5834103"/>
            </a:xfrm>
            <a:prstGeom prst="rect">
              <a:avLst/>
            </a:prstGeom>
            <a:noFill/>
          </p:spPr>
        </p:pic>
        <p:sp>
          <p:nvSpPr>
            <p:cNvPr id="8" name="Rectangle à coins arrondis 7"/>
            <p:cNvSpPr/>
            <p:nvPr/>
          </p:nvSpPr>
          <p:spPr>
            <a:xfrm>
              <a:off x="3779912" y="3068960"/>
              <a:ext cx="1787090" cy="1643074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635896" y="3068960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Merci pour votre attention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rage 19"/>
          <p:cNvSpPr/>
          <p:nvPr/>
        </p:nvSpPr>
        <p:spPr>
          <a:xfrm>
            <a:off x="442846" y="5799410"/>
            <a:ext cx="814388" cy="869950"/>
          </a:xfrm>
          <a:prstGeom prst="bentArrow">
            <a:avLst>
              <a:gd name="adj1" fmla="val 0"/>
              <a:gd name="adj2" fmla="val 20366"/>
              <a:gd name="adj3" fmla="val 25000"/>
              <a:gd name="adj4" fmla="val 43750"/>
            </a:avLst>
          </a:prstGeom>
          <a:solidFill>
            <a:srgbClr val="BD0F4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5576" y="6356350"/>
            <a:ext cx="2133600" cy="365125"/>
          </a:xfrm>
        </p:spPr>
        <p:txBody>
          <a:bodyPr/>
          <a:lstStyle/>
          <a:p>
            <a:fld id="{2113EAFA-87D8-4697-B6F4-2CAE5B61C114}" type="datetime1">
              <a:rPr lang="fr-FR" smtClean="0"/>
              <a:pPr/>
              <a:t>30/05/2019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Virage 6"/>
          <p:cNvSpPr/>
          <p:nvPr/>
        </p:nvSpPr>
        <p:spPr>
          <a:xfrm>
            <a:off x="400027" y="1417629"/>
            <a:ext cx="814387" cy="868363"/>
          </a:xfrm>
          <a:prstGeom prst="bentArrow">
            <a:avLst>
              <a:gd name="adj1" fmla="val 0"/>
              <a:gd name="adj2" fmla="val 20366"/>
              <a:gd name="adj3" fmla="val 25000"/>
              <a:gd name="adj4" fmla="val 39510"/>
            </a:avLst>
          </a:prstGeom>
          <a:solidFill>
            <a:srgbClr val="BD0F4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Virage 7"/>
          <p:cNvSpPr/>
          <p:nvPr/>
        </p:nvSpPr>
        <p:spPr>
          <a:xfrm>
            <a:off x="428596" y="2274885"/>
            <a:ext cx="814387" cy="868363"/>
          </a:xfrm>
          <a:prstGeom prst="bentArrow">
            <a:avLst>
              <a:gd name="adj1" fmla="val 0"/>
              <a:gd name="adj2" fmla="val 20366"/>
              <a:gd name="adj3" fmla="val 25000"/>
              <a:gd name="adj4" fmla="val 39510"/>
            </a:avLst>
          </a:prstGeom>
          <a:solidFill>
            <a:srgbClr val="BD0F4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Virage 8"/>
          <p:cNvSpPr/>
          <p:nvPr/>
        </p:nvSpPr>
        <p:spPr>
          <a:xfrm>
            <a:off x="428596" y="3132142"/>
            <a:ext cx="814388" cy="868362"/>
          </a:xfrm>
          <a:prstGeom prst="bentArrow">
            <a:avLst>
              <a:gd name="adj1" fmla="val 0"/>
              <a:gd name="adj2" fmla="val 20366"/>
              <a:gd name="adj3" fmla="val 25000"/>
              <a:gd name="adj4" fmla="val 43750"/>
            </a:avLst>
          </a:prstGeom>
          <a:solidFill>
            <a:srgbClr val="BD0F4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>
            <a:off x="428596" y="4000504"/>
            <a:ext cx="814388" cy="868363"/>
          </a:xfrm>
          <a:prstGeom prst="bentArrow">
            <a:avLst>
              <a:gd name="adj1" fmla="val 0"/>
              <a:gd name="adj2" fmla="val 20366"/>
              <a:gd name="adj3" fmla="val 25000"/>
              <a:gd name="adj4" fmla="val 43750"/>
            </a:avLst>
          </a:prstGeom>
          <a:solidFill>
            <a:srgbClr val="BD0F4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Virage 10"/>
          <p:cNvSpPr/>
          <p:nvPr/>
        </p:nvSpPr>
        <p:spPr>
          <a:xfrm>
            <a:off x="428596" y="4916504"/>
            <a:ext cx="814388" cy="869950"/>
          </a:xfrm>
          <a:prstGeom prst="bentArrow">
            <a:avLst>
              <a:gd name="adj1" fmla="val 0"/>
              <a:gd name="adj2" fmla="val 20366"/>
              <a:gd name="adj3" fmla="val 25000"/>
              <a:gd name="adj4" fmla="val 43750"/>
            </a:avLst>
          </a:prstGeom>
          <a:solidFill>
            <a:srgbClr val="BD0F4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28728" y="2191400"/>
            <a:ext cx="530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charset="0"/>
              </a:rPr>
              <a:t>Les différentes formes d'énergie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28728" y="304865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charset="0"/>
              </a:rPr>
              <a:t>Energies renouvelables </a:t>
            </a:r>
          </a:p>
        </p:txBody>
      </p:sp>
      <p:sp>
        <p:nvSpPr>
          <p:cNvPr id="14" name="Demi-cadre 13"/>
          <p:cNvSpPr/>
          <p:nvPr/>
        </p:nvSpPr>
        <p:spPr>
          <a:xfrm rot="10800000" flipH="1">
            <a:off x="357158" y="620688"/>
            <a:ext cx="398418" cy="6143644"/>
          </a:xfrm>
          <a:prstGeom prst="halfFrame">
            <a:avLst>
              <a:gd name="adj1" fmla="val 825"/>
              <a:gd name="adj2" fmla="val 6849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57290" y="385762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L’énergie dans le monde</a:t>
            </a:r>
            <a:endParaRPr lang="fr-FR" sz="28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28728" y="483460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L’énergie en Algérie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428728" y="1357298"/>
            <a:ext cx="465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charset="0"/>
              </a:rPr>
              <a:t>Qu'est-ce que l'Énergie  ?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  <a:endParaRPr lang="fr-FR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42978" y="5717512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  <a:endParaRPr lang="fr-FR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1984" y="828001"/>
            <a:ext cx="4562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/>
              <a:t>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Qu'est-ce que l'Énergie </a:t>
            </a:r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96" y="1700808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sz="2200" b="1" dirty="0" smtClean="0"/>
              <a:t>  Le </a:t>
            </a:r>
            <a:r>
              <a:rPr lang="fr-FR" sz="2200" b="1" dirty="0"/>
              <a:t>mot énergie vient du grec ancien </a:t>
            </a:r>
            <a:r>
              <a:rPr lang="fr-FR" sz="2200" b="1" dirty="0" err="1" smtClean="0">
                <a:solidFill>
                  <a:srgbClr val="FF0000"/>
                </a:solidFill>
              </a:rPr>
              <a:t>energeia</a:t>
            </a:r>
            <a:endParaRPr lang="fr-FR" sz="2200" b="1" dirty="0"/>
          </a:p>
        </p:txBody>
      </p:sp>
      <p:sp>
        <p:nvSpPr>
          <p:cNvPr id="9" name="Rectangle 8"/>
          <p:cNvSpPr/>
          <p:nvPr/>
        </p:nvSpPr>
        <p:spPr>
          <a:xfrm>
            <a:off x="35496" y="2276872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fr-FR" sz="2200" b="1" dirty="0" smtClean="0"/>
              <a:t>  physiquement, l’énergie est la </a:t>
            </a:r>
            <a:r>
              <a:rPr lang="fr-FR" sz="2200" b="1" dirty="0"/>
              <a:t>grandeur qui </a:t>
            </a:r>
            <a:r>
              <a:rPr lang="fr-FR" sz="2200" b="1" dirty="0" smtClean="0"/>
              <a:t>caractérise «la capacité à effectuer des transformations» Par exemple, l’énergie c’est ce qui permet de fournir du travail, de produire un mouvement, de modifier la température ou de changer l’état de la matière. </a:t>
            </a:r>
            <a:endParaRPr lang="fr-FR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35496" y="537321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buBlip>
                <a:blip r:embed="rId3"/>
              </a:buBlip>
            </a:pPr>
            <a:r>
              <a:rPr lang="fr-FR" sz="2200" b="1" dirty="0" smtClean="0"/>
              <a:t> L'unité du SI pour l’énergie est le joule (J</a:t>
            </a:r>
            <a:r>
              <a:rPr lang="fr-FR" sz="2200" b="1" dirty="0"/>
              <a:t>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4365104"/>
            <a:ext cx="8748464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fr-FR" sz="2200" b="1" dirty="0" smtClean="0"/>
              <a:t>  L’énergie</a:t>
            </a:r>
            <a:r>
              <a:rPr lang="fr-FR" dirty="0" smtClean="0"/>
              <a:t> </a:t>
            </a:r>
            <a:r>
              <a:rPr lang="fr-FR" sz="2200" b="1" dirty="0"/>
              <a:t>contenue dans la </a:t>
            </a:r>
            <a:r>
              <a:rPr lang="fr-FR" sz="2200" b="1" dirty="0" smtClean="0"/>
              <a:t>matière, elle </a:t>
            </a:r>
            <a:r>
              <a:rPr lang="fr-FR" sz="2200" b="1" dirty="0"/>
              <a:t>est </a:t>
            </a:r>
            <a:r>
              <a:rPr lang="fr-FR" sz="2200" b="1" dirty="0">
                <a:solidFill>
                  <a:srgbClr val="00B0F0"/>
                </a:solidFill>
              </a:rPr>
              <a:t>invisible</a:t>
            </a:r>
            <a:r>
              <a:rPr lang="fr-FR" sz="2200" b="1" dirty="0"/>
              <a:t>, mais </a:t>
            </a:r>
            <a:r>
              <a:rPr lang="fr-FR" sz="2200" b="1" dirty="0" smtClean="0"/>
              <a:t>on peut la définir à travers ces effets tel que la </a:t>
            </a:r>
            <a:r>
              <a:rPr lang="fr-FR" sz="2200" b="1" dirty="0"/>
              <a:t>lumière, le mouvement, le </a:t>
            </a:r>
            <a:r>
              <a:rPr lang="fr-FR" sz="2200" b="1" dirty="0" smtClean="0"/>
              <a:t>vent…</a:t>
            </a:r>
            <a:endParaRPr lang="fr-FR" sz="2200" b="1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3F36-5D62-4EEB-9100-B527E372AA11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611977"/>
            <a:ext cx="5644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Les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différentes formes </a:t>
            </a:r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d'énergie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  <a:endParaRPr lang="fr-FR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016" y="1413937"/>
            <a:ext cx="8676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2200" b="1" dirty="0" smtClean="0"/>
              <a:t> L’énergie peut exister sous plusieurs formes. Parmi les principales :</a:t>
            </a:r>
            <a:endParaRPr lang="fr-FR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1795463"/>
            <a:ext cx="9433048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rgbClr val="00B0F0"/>
                </a:solidFill>
              </a:rPr>
              <a:t>L’énergie thermique</a:t>
            </a:r>
            <a:r>
              <a:rPr lang="fr-FR" sz="2200" b="1" dirty="0">
                <a:solidFill>
                  <a:srgbClr val="00B0F0"/>
                </a:solidFill>
              </a:rPr>
              <a:t>: </a:t>
            </a:r>
            <a:r>
              <a:rPr lang="fr-FR" sz="2200" b="1" dirty="0" smtClean="0"/>
              <a:t>est </a:t>
            </a:r>
            <a:r>
              <a:rPr lang="fr-FR" sz="2200" b="1" dirty="0"/>
              <a:t>l'énergie associée au mouvement désordonné </a:t>
            </a:r>
            <a:endParaRPr lang="fr-FR" sz="2200" b="1" dirty="0" smtClean="0"/>
          </a:p>
          <a:p>
            <a:pPr algn="just">
              <a:lnSpc>
                <a:spcPct val="150000"/>
              </a:lnSpc>
            </a:pPr>
            <a:r>
              <a:rPr lang="fr-FR" sz="2200" b="1" dirty="0" smtClean="0"/>
              <a:t>des particules contenues dans une substance.</a:t>
            </a:r>
            <a:endParaRPr lang="fr-FR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2924944"/>
            <a:ext cx="67058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B0F0"/>
                </a:solidFill>
              </a:rPr>
              <a:t>L’énergie mécanique: </a:t>
            </a:r>
            <a:r>
              <a:rPr lang="fr-FR" sz="2200" b="1" dirty="0" smtClean="0"/>
              <a:t>qui permet de déplacer des objets</a:t>
            </a:r>
            <a:endParaRPr lang="fr-FR" sz="2200" b="1" dirty="0"/>
          </a:p>
        </p:txBody>
      </p:sp>
      <p:sp>
        <p:nvSpPr>
          <p:cNvPr id="9" name="Rectangle 8"/>
          <p:cNvSpPr/>
          <p:nvPr/>
        </p:nvSpPr>
        <p:spPr>
          <a:xfrm>
            <a:off x="179513" y="3356992"/>
            <a:ext cx="8640960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00B0F0"/>
                </a:solidFill>
              </a:rPr>
              <a:t>L’énergie </a:t>
            </a:r>
            <a:r>
              <a:rPr lang="fr-FR" sz="2200" b="1" dirty="0" smtClean="0">
                <a:solidFill>
                  <a:srgbClr val="00B0F0"/>
                </a:solidFill>
              </a:rPr>
              <a:t>électrique: </a:t>
            </a:r>
            <a:r>
              <a:rPr lang="fr-FR" sz="2200" b="1" dirty="0" smtClean="0"/>
              <a:t>est l'énergie associée au déplacement des électrons dans les fils électriques .</a:t>
            </a:r>
            <a:endParaRPr lang="fr-FR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4582289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00B0F0"/>
                </a:solidFill>
              </a:rPr>
              <a:t>L’énergie </a:t>
            </a:r>
            <a:r>
              <a:rPr lang="fr-FR" sz="2200" b="1" dirty="0" smtClean="0">
                <a:solidFill>
                  <a:srgbClr val="00B0F0"/>
                </a:solidFill>
              </a:rPr>
              <a:t>chimique: </a:t>
            </a:r>
            <a:r>
              <a:rPr lang="fr-FR" sz="2200" b="1" dirty="0" smtClean="0"/>
              <a:t>qui </a:t>
            </a:r>
            <a:r>
              <a:rPr lang="fr-FR" sz="2200" b="1" dirty="0"/>
              <a:t>lie les atomes dans les molécules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5013176"/>
            <a:ext cx="8712968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00B0F0"/>
                </a:solidFill>
              </a:rPr>
              <a:t>L’énergie </a:t>
            </a:r>
            <a:r>
              <a:rPr lang="fr-FR" sz="2200" b="1" dirty="0" smtClean="0">
                <a:solidFill>
                  <a:srgbClr val="00B0F0"/>
                </a:solidFill>
              </a:rPr>
              <a:t>nucléaire: </a:t>
            </a:r>
            <a:r>
              <a:rPr lang="fr-FR" sz="2200" b="1" dirty="0" smtClean="0"/>
              <a:t>est l'énergie associée </a:t>
            </a:r>
            <a:r>
              <a:rPr lang="fr-FR" sz="2200" b="1" dirty="0"/>
              <a:t>fission </a:t>
            </a:r>
            <a:r>
              <a:rPr lang="fr-FR" sz="2200" b="1" dirty="0" smtClean="0"/>
              <a:t>des noyaux d’uranium, élément que l’on retrouve sur terre dans les mines.</a:t>
            </a:r>
            <a:endParaRPr lang="fr-FR" sz="2200" b="1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2BA9-0CB5-4D21-ABA2-F500F93DDD17}" type="datetime1">
              <a:rPr lang="fr-FR" smtClean="0"/>
              <a:pPr/>
              <a:t>30/05/2019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PHOTO1\baril-petro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52936"/>
            <a:ext cx="2714644" cy="271464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07947" y="4430231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85% </a:t>
            </a:r>
          </a:p>
          <a:p>
            <a:pPr algn="ctr"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 fossile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ecteurs 20"/>
          <p:cNvSpPr/>
          <p:nvPr/>
        </p:nvSpPr>
        <p:spPr>
          <a:xfrm>
            <a:off x="206877" y="2857496"/>
            <a:ext cx="4000500" cy="3786188"/>
          </a:xfrm>
          <a:prstGeom prst="pie">
            <a:avLst>
              <a:gd name="adj1" fmla="val 1363599"/>
              <a:gd name="adj2" fmla="val 19115764"/>
            </a:avLst>
          </a:prstGeom>
          <a:solidFill>
            <a:schemeClr val="accent5">
              <a:alpha val="6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>
                <a:solidFill>
                  <a:schemeClr val="tx1"/>
                </a:solidFill>
              </a:rPr>
              <a:t>            </a:t>
            </a: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4800" dirty="0" smtClean="0">
              <a:solidFill>
                <a:schemeClr val="tx1"/>
              </a:solidFill>
            </a:endParaRPr>
          </a:p>
        </p:txBody>
      </p:sp>
      <p:sp>
        <p:nvSpPr>
          <p:cNvPr id="28" name="Secteurs 27"/>
          <p:cNvSpPr/>
          <p:nvPr/>
        </p:nvSpPr>
        <p:spPr>
          <a:xfrm>
            <a:off x="214311" y="2868126"/>
            <a:ext cx="4000500" cy="3786188"/>
          </a:xfrm>
          <a:prstGeom prst="pie">
            <a:avLst>
              <a:gd name="adj1" fmla="val 1363599"/>
              <a:gd name="adj2" fmla="val 743178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5061" name="Picture 5" descr="D:\PHOTO1\Gaz20080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264" y="860894"/>
            <a:ext cx="3143240" cy="2496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59" name="Picture 3" descr="D:\PHOTO1\charb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46" y="1196752"/>
            <a:ext cx="2857500" cy="1828800"/>
          </a:xfrm>
          <a:prstGeom prst="roundRect">
            <a:avLst/>
          </a:prstGeom>
          <a:noFill/>
        </p:spPr>
      </p:pic>
      <p:sp>
        <p:nvSpPr>
          <p:cNvPr id="24" name="Secteurs 23"/>
          <p:cNvSpPr/>
          <p:nvPr/>
        </p:nvSpPr>
        <p:spPr>
          <a:xfrm>
            <a:off x="214311" y="2868126"/>
            <a:ext cx="4000500" cy="3786188"/>
          </a:xfrm>
          <a:prstGeom prst="pie">
            <a:avLst>
              <a:gd name="adj1" fmla="val 7426616"/>
              <a:gd name="adj2" fmla="val 144140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ecteurs 24"/>
          <p:cNvSpPr/>
          <p:nvPr/>
        </p:nvSpPr>
        <p:spPr>
          <a:xfrm>
            <a:off x="207961" y="2858601"/>
            <a:ext cx="4000500" cy="3786188"/>
          </a:xfrm>
          <a:prstGeom prst="pie">
            <a:avLst>
              <a:gd name="adj1" fmla="val 14431511"/>
              <a:gd name="adj2" fmla="val 1906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Secteurs 25"/>
          <p:cNvSpPr/>
          <p:nvPr/>
        </p:nvSpPr>
        <p:spPr>
          <a:xfrm>
            <a:off x="214311" y="2868126"/>
            <a:ext cx="4000500" cy="3786188"/>
          </a:xfrm>
          <a:prstGeom prst="pie">
            <a:avLst>
              <a:gd name="adj1" fmla="val 19080465"/>
              <a:gd name="adj2" fmla="val 2022283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Secteurs 26"/>
          <p:cNvSpPr/>
          <p:nvPr/>
        </p:nvSpPr>
        <p:spPr>
          <a:xfrm>
            <a:off x="214311" y="2868126"/>
            <a:ext cx="4000500" cy="3786188"/>
          </a:xfrm>
          <a:prstGeom prst="pie">
            <a:avLst>
              <a:gd name="adj1" fmla="val 20179782"/>
              <a:gd name="adj2" fmla="val 12977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                                             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00061" y="4439751"/>
            <a:ext cx="11842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Pétrole</a:t>
            </a:r>
          </a:p>
          <a:p>
            <a:pPr algn="ctr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34.8%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928811" y="5582751"/>
            <a:ext cx="13446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Charbon</a:t>
            </a:r>
          </a:p>
          <a:p>
            <a:pPr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23.5%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928811" y="3296751"/>
            <a:ext cx="1133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</a:t>
            </a:r>
          </a:p>
          <a:p>
            <a:pPr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21.1%</a:t>
            </a:r>
          </a:p>
        </p:txBody>
      </p:sp>
      <p:sp>
        <p:nvSpPr>
          <p:cNvPr id="32" name="ZoneTexte 31"/>
          <p:cNvSpPr txBox="1"/>
          <p:nvPr/>
        </p:nvSpPr>
        <p:spPr>
          <a:xfrm rot="19367108">
            <a:off x="2579686" y="3765064"/>
            <a:ext cx="14874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Nucléaire</a:t>
            </a:r>
          </a:p>
          <a:p>
            <a:pPr algn="ctr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6.8%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428860" y="4500570"/>
            <a:ext cx="2071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Renouvelables</a:t>
            </a:r>
          </a:p>
          <a:p>
            <a:pPr algn="ctr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13.8%</a:t>
            </a:r>
          </a:p>
        </p:txBody>
      </p:sp>
      <p:sp>
        <p:nvSpPr>
          <p:cNvPr id="34" name="Ellipse 33"/>
          <p:cNvSpPr/>
          <p:nvPr/>
        </p:nvSpPr>
        <p:spPr>
          <a:xfrm>
            <a:off x="207947" y="2858594"/>
            <a:ext cx="4000528" cy="3786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5062" name="Picture 6" descr="D:\PHOTO1\petro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429000"/>
            <a:ext cx="260988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088C-6298-4D3D-842A-4C716FC8FC98}" type="datetime1">
              <a:rPr lang="fr-FR" smtClean="0"/>
              <a:pPr/>
              <a:t>30/05/2019</a:t>
            </a:fld>
            <a:endParaRPr lang="fr-FR" dirty="0"/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3736-CCF5-4660-AFE6-42F3DB277E4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19961" y="558209"/>
            <a:ext cx="3791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Les sources </a:t>
            </a:r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d'énergie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8" name="Picture 2" descr="C:\Documents and Settings\a\Mes documents\Mes images\1280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" y="642918"/>
            <a:ext cx="404133" cy="428628"/>
          </a:xfrm>
          <a:prstGeom prst="rect">
            <a:avLst/>
          </a:prstGeom>
          <a:noFill/>
        </p:spPr>
      </p:pic>
      <p:sp>
        <p:nvSpPr>
          <p:cNvPr id="39" name="Rectangle à coins arrondis 38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/>
      <p:bldP spid="31" grpId="0"/>
      <p:bldP spid="32" grpId="0"/>
      <p:bldP spid="33" grpId="0"/>
      <p:bldP spid="34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D:\PHOTO1\PHOTO\fin-du-petrole-7581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2543175" cy="2857520"/>
          </a:xfrm>
          <a:prstGeom prst="round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5720" y="1285860"/>
            <a:ext cx="81439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Aujourd'hui, les réserves prouvées en énergie fossiles (d'après la « BP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Report 2017 ») représentent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3929066"/>
            <a:ext cx="328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ans pour le pétrole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D:\PHOTO1\baril-petrol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642942" cy="64294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1538" y="3202544"/>
            <a:ext cx="194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53 ans pour le gaz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7" name="Picture 1" descr="D:\PHOTO1\gaz-butane-bouteille.jpg"/>
          <p:cNvPicPr>
            <a:picLocks noChangeAspect="1" noChangeArrowheads="1"/>
          </p:cNvPicPr>
          <p:nvPr/>
        </p:nvPicPr>
        <p:blipFill>
          <a:blip r:embed="rId5" cstate="print"/>
          <a:srcRect l="4762" r="47619"/>
          <a:stretch>
            <a:fillRect/>
          </a:stretch>
        </p:blipFill>
        <p:spPr bwMode="auto">
          <a:xfrm>
            <a:off x="428596" y="3000372"/>
            <a:ext cx="285752" cy="53911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58330" y="2488164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134 ans pour le charbon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1538" y="4702742"/>
            <a:ext cx="2780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84 ans pour l'uranium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8596" y="5157192"/>
            <a:ext cx="792958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Cette analyse prend pour référence la consommation énergétique actuelle. Si l'on tient compte de l'augmentation annuelle de la demande à un taux de 2% par an (valeur qui a cours depuis 30 ans), toutes les réserves prouvées en énergie fossiles seront épuisées d'ici 150 ans !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D:\PHOTO1\400_F_852429_zqwXl0bgQ9FzDSK39kLDSB3eFzDSJY.jpg"/>
          <p:cNvPicPr>
            <a:picLocks noChangeAspect="1" noChangeArrowheads="1"/>
          </p:cNvPicPr>
          <p:nvPr/>
        </p:nvPicPr>
        <p:blipFill>
          <a:blip r:embed="rId6" cstate="print"/>
          <a:srcRect l="14844" t="10625" r="14843" b="13437"/>
          <a:stretch>
            <a:fillRect/>
          </a:stretch>
        </p:blipFill>
        <p:spPr bwMode="auto">
          <a:xfrm>
            <a:off x="357158" y="4500570"/>
            <a:ext cx="595317" cy="642942"/>
          </a:xfrm>
          <a:prstGeom prst="rect">
            <a:avLst/>
          </a:prstGeom>
          <a:noFill/>
        </p:spPr>
      </p:pic>
      <p:pic>
        <p:nvPicPr>
          <p:cNvPr id="34820" name="Picture 4" descr="charb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090" y="2428868"/>
            <a:ext cx="375050" cy="428628"/>
          </a:xfrm>
          <a:prstGeom prst="rect">
            <a:avLst/>
          </a:prstGeom>
          <a:noFill/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6B55-23E9-4279-B71D-2FAB7DBC77E4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3736-CCF5-4660-AFE6-42F3DB277E4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000232" y="629647"/>
            <a:ext cx="5127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Epuisement d’énergie fossile </a:t>
            </a:r>
          </a:p>
        </p:txBody>
      </p:sp>
      <p:pic>
        <p:nvPicPr>
          <p:cNvPr id="18" name="Picture 2" descr="C:\Documents and Settings\a\Mes documents\Mes images\1280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7537" y="714356"/>
            <a:ext cx="404133" cy="428628"/>
          </a:xfrm>
          <a:prstGeom prst="rect">
            <a:avLst/>
          </a:prstGeom>
          <a:noFill/>
        </p:spPr>
      </p:pic>
      <p:sp>
        <p:nvSpPr>
          <p:cNvPr id="19" name="Rectangle à coins arrondis 18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  <p:bldP spid="10" grpId="0"/>
      <p:bldP spid="11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27784" y="1700808"/>
            <a:ext cx="6408712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/>
              <a:t>1) </a:t>
            </a:r>
            <a:r>
              <a:rPr lang="fr-FR" sz="2200" b="1" dirty="0" smtClean="0">
                <a:solidFill>
                  <a:srgbClr val="FF0000"/>
                </a:solidFill>
              </a:rPr>
              <a:t>L’énergie  géothermique </a:t>
            </a:r>
            <a:r>
              <a:rPr lang="fr-FR" sz="2200" b="1" dirty="0" smtClean="0"/>
              <a:t>: est l’énergie générée par la chaleur des profondeurs de la Terre . </a:t>
            </a:r>
            <a:r>
              <a:rPr lang="fr-FR" sz="2200" b="1" dirty="0"/>
              <a:t>Plus on creuse profondément, plus on atteint des températures élevées.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1EFF-19FE-49B4-B0D3-2721711C77C4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1736" y="486771"/>
            <a:ext cx="4203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Energies renouvelables </a:t>
            </a:r>
          </a:p>
        </p:txBody>
      </p:sp>
      <p:pic>
        <p:nvPicPr>
          <p:cNvPr id="9" name="Picture 2" descr="C:\Documents and Settings\a\Mes documents\Mes images\128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041" y="571480"/>
            <a:ext cx="404133" cy="4286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147391"/>
            <a:ext cx="882047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fr-FR" sz="2200" b="1" dirty="0" smtClean="0"/>
              <a:t> Le terme renouvelable n’est pas à prendre au sens propre, il conviendrait de dire « renouvelable à l’échelle humaine ».</a:t>
            </a:r>
            <a:endParaRPr lang="fr-FR" sz="2200" b="1" dirty="0"/>
          </a:p>
        </p:txBody>
      </p:sp>
      <p:pic>
        <p:nvPicPr>
          <p:cNvPr id="10" name="Picture 5" descr="D:\PHOTO1\38-33-geotherm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052736"/>
            <a:ext cx="2448272" cy="295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9" descr="ACCUEIL"/>
          <p:cNvPicPr>
            <a:picLocks noChangeAspect="1" noChangeArrowheads="1"/>
          </p:cNvPicPr>
          <p:nvPr/>
        </p:nvPicPr>
        <p:blipFill>
          <a:blip r:embed="rId6" cstate="print"/>
          <a:srcRect l="50883" t="51588"/>
          <a:stretch>
            <a:fillRect/>
          </a:stretch>
        </p:blipFill>
        <p:spPr bwMode="auto">
          <a:xfrm>
            <a:off x="2915816" y="1361288"/>
            <a:ext cx="324036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Résultat de recherche d'images pour &quot;l'énergie solaire&quot;"/>
          <p:cNvPicPr>
            <a:picLocks noChangeAspect="1" noChangeArrowheads="1"/>
          </p:cNvPicPr>
          <p:nvPr/>
        </p:nvPicPr>
        <p:blipFill>
          <a:blip r:embed="rId7" cstate="print"/>
          <a:srcRect r="54392" b="2927"/>
          <a:stretch>
            <a:fillRect/>
          </a:stretch>
        </p:blipFill>
        <p:spPr bwMode="auto">
          <a:xfrm>
            <a:off x="6516217" y="945024"/>
            <a:ext cx="2545714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179512" y="4100879"/>
            <a:ext cx="88204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FF0000"/>
                </a:solidFill>
              </a:rPr>
              <a:t>L’énergie hydraulique : </a:t>
            </a:r>
            <a:r>
              <a:rPr lang="fr-FR" sz="2200" b="1" dirty="0" smtClean="0"/>
              <a:t>utilise </a:t>
            </a:r>
            <a:r>
              <a:rPr lang="fr-FR" sz="2400" b="1" dirty="0" smtClean="0"/>
              <a:t>le mouvement de l’eau pour tourner une turbine qui produit de l’électricité. Plus l’eau coule vite, plus l’énergie produite est importante.</a:t>
            </a:r>
            <a:r>
              <a:rPr lang="fr-FR" sz="2200" b="1" dirty="0" smtClean="0"/>
              <a:t>.</a:t>
            </a:r>
            <a:endParaRPr lang="fr-FR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3492896" y="4257670"/>
            <a:ext cx="539958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/>
              <a:t>On appelle "</a:t>
            </a:r>
            <a:r>
              <a:rPr lang="fr-FR" sz="2200" b="1" dirty="0" smtClean="0">
                <a:solidFill>
                  <a:srgbClr val="FF0000"/>
                </a:solidFill>
              </a:rPr>
              <a:t>biomasse</a:t>
            </a:r>
            <a:r>
              <a:rPr lang="fr-FR" sz="2200" b="1" dirty="0" smtClean="0"/>
              <a:t>" les matières issues des végétaux et des animaux. La production d’énergie se fait par combustion de résidus forestiers dans les chaudières ou par fermentation (méthanisation: production de bio gaz ou biocarburants).</a:t>
            </a:r>
            <a:endParaRPr lang="fr-FR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179512" y="4293096"/>
            <a:ext cx="88204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FF0000"/>
                </a:solidFill>
              </a:rPr>
              <a:t>Énergie solaire: </a:t>
            </a:r>
            <a:r>
              <a:rPr lang="fr-FR" sz="2200" b="1" dirty="0" smtClean="0"/>
              <a:t>provient de la conversion de la lumière du soleil en électricité ou chaleur à l’aide d’un capteur solaire.</a:t>
            </a:r>
            <a:endParaRPr lang="fr-FR" sz="2200" b="1" dirty="0"/>
          </a:p>
        </p:txBody>
      </p:sp>
      <p:pic>
        <p:nvPicPr>
          <p:cNvPr id="21" name="Picture 2" descr="D:\PHOTO1\champeolienn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005064"/>
            <a:ext cx="321471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9" descr="ACCUEIL"/>
          <p:cNvPicPr>
            <a:picLocks noChangeAspect="1" noChangeArrowheads="1"/>
          </p:cNvPicPr>
          <p:nvPr/>
        </p:nvPicPr>
        <p:blipFill>
          <a:blip r:embed="rId6" cstate="print"/>
          <a:srcRect t="53322" r="50750"/>
          <a:stretch>
            <a:fillRect/>
          </a:stretch>
        </p:blipFill>
        <p:spPr bwMode="auto">
          <a:xfrm>
            <a:off x="251520" y="4221088"/>
            <a:ext cx="3096344" cy="220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Rectangle 21"/>
          <p:cNvSpPr/>
          <p:nvPr/>
        </p:nvSpPr>
        <p:spPr>
          <a:xfrm>
            <a:off x="107504" y="4481244"/>
            <a:ext cx="5472608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</a:rPr>
              <a:t>L’énergie éolienne </a:t>
            </a:r>
            <a:r>
              <a:rPr lang="fr-FR" sz="2200" b="1" dirty="0" smtClean="0"/>
              <a:t>utilise la force du vent dû à des différences de pressions atmosphériques locales pour tourner un </a:t>
            </a:r>
            <a:r>
              <a:rPr lang="fr-FR" sz="2400" b="1" dirty="0" smtClean="0"/>
              <a:t>dispositif aérogénérateur comme les éoliennes.</a:t>
            </a:r>
            <a:endParaRPr lang="fr-F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/>
      <p:bldP spid="11" grpId="0" animBg="1"/>
      <p:bldP spid="11" grpId="1" animBg="1"/>
      <p:bldP spid="14" grpId="0" animBg="1"/>
      <p:bldP spid="14" grpId="1" animBg="1"/>
      <p:bldP spid="20" grpId="0" animBg="1"/>
      <p:bldP spid="20" grpId="1" animBg="1"/>
      <p:bldP spid="17" grpId="0" animBg="1"/>
      <p:bldP spid="17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AFA-87D8-4697-B6F4-2CAE5B61C114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4407" y="548680"/>
            <a:ext cx="5517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Production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mondiale </a:t>
            </a:r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d’énergie 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2" descr="C:\Documents and Settings\a\Mes documents\Mes images\128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4108"/>
            <a:ext cx="404133" cy="428628"/>
          </a:xfrm>
          <a:prstGeom prst="rect">
            <a:avLst/>
          </a:prstGeom>
          <a:noFill/>
        </p:spPr>
      </p:pic>
      <p:pic>
        <p:nvPicPr>
          <p:cNvPr id="25602" name="Picture 2" descr="Production d'énergie primaire en 2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24744"/>
            <a:ext cx="5328592" cy="419938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5661248"/>
            <a:ext cx="863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Mtep</a:t>
            </a:r>
            <a:r>
              <a:rPr lang="fr-FR" dirty="0"/>
              <a:t>: Million de tonnes équivalent </a:t>
            </a:r>
            <a:r>
              <a:rPr lang="fr-FR" dirty="0" smtClean="0"/>
              <a:t>pétrole, tep ≈ 7, 3 barils, 1 baril de pétrole ≈ 159 litres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868144" y="2204864"/>
            <a:ext cx="100811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60032" y="4869160"/>
            <a:ext cx="100811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979712" y="3429000"/>
            <a:ext cx="100811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Légende encadrée 2 19"/>
          <p:cNvSpPr/>
          <p:nvPr/>
        </p:nvSpPr>
        <p:spPr>
          <a:xfrm>
            <a:off x="5724128" y="1340768"/>
            <a:ext cx="2592288" cy="936104"/>
          </a:xfrm>
          <a:prstGeom prst="borderCallout2">
            <a:avLst>
              <a:gd name="adj1" fmla="val 25282"/>
              <a:gd name="adj2" fmla="val 218"/>
              <a:gd name="adj3" fmla="val 25986"/>
              <a:gd name="adj4" fmla="val -14314"/>
              <a:gd name="adj5" fmla="val 96080"/>
              <a:gd name="adj6" fmla="val -2039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1) Arabie saoudite 13,3%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2) la Russie 12,4%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3) Les États-Unis 11,5%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1" name="Légende encadrée 2 20"/>
          <p:cNvSpPr/>
          <p:nvPr/>
        </p:nvSpPr>
        <p:spPr>
          <a:xfrm>
            <a:off x="6156176" y="4005064"/>
            <a:ext cx="2376264" cy="936104"/>
          </a:xfrm>
          <a:prstGeom prst="borderCallout2">
            <a:avLst>
              <a:gd name="adj1" fmla="val 25282"/>
              <a:gd name="adj2" fmla="val 218"/>
              <a:gd name="adj3" fmla="val 25986"/>
              <a:gd name="adj4" fmla="val -14314"/>
              <a:gd name="adj5" fmla="val 40745"/>
              <a:gd name="adj6" fmla="val -30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1) la Chine 47,4%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2) les États-Unis 11,6%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3) l'Inde 7,8%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2" name="Légende encadrée 2 21"/>
          <p:cNvSpPr/>
          <p:nvPr/>
        </p:nvSpPr>
        <p:spPr>
          <a:xfrm>
            <a:off x="683568" y="4077072"/>
            <a:ext cx="2448272" cy="864096"/>
          </a:xfrm>
          <a:prstGeom prst="borderCallout2">
            <a:avLst>
              <a:gd name="adj1" fmla="val 5479"/>
              <a:gd name="adj2" fmla="val 48515"/>
              <a:gd name="adj3" fmla="val -61374"/>
              <a:gd name="adj4" fmla="val 71716"/>
              <a:gd name="adj5" fmla="val -87435"/>
              <a:gd name="adj6" fmla="val 1022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1) les États-Unis 20,5%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2) la Russie 17,8%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3) l'Iran 4,9%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84168" y="2852936"/>
            <a:ext cx="244827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L'Algérie est en 2015 le 18e producteur de pétrole avec 68,49 Mt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552" y="5085184"/>
            <a:ext cx="25202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L'Algérie est en 2015 le 10e producteur et le 6e exportateur de GN au monde</a:t>
            </a:r>
            <a:r>
              <a:rPr lang="fr-F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AFA-87D8-4697-B6F4-2CAE5B61C114}" type="datetime1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KHALDI S.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0D0-830E-4907-9E8C-A2AFE7F848F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0" y="-26988"/>
            <a:ext cx="9144000" cy="5476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</a:rPr>
              <a:t>Chapitre I: Généralité sur l’énergie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6072" y="539969"/>
            <a:ext cx="3494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L’énergie en Algérie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2" descr="C:\Documents and Settings\a\Mes documents\Mes images\128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683" y="624108"/>
            <a:ext cx="404133" cy="4286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504" y="1196752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2200" b="1" dirty="0" smtClean="0"/>
              <a:t> L'énergie en Algérie occupe une place prédominante dans l'économie, elle représente </a:t>
            </a:r>
            <a:r>
              <a:rPr lang="fr-FR" sz="2200" b="1" dirty="0" smtClean="0">
                <a:solidFill>
                  <a:srgbClr val="FF0000"/>
                </a:solidFill>
              </a:rPr>
              <a:t>98 % </a:t>
            </a:r>
            <a:r>
              <a:rPr lang="fr-FR" sz="2200" b="1" dirty="0" smtClean="0"/>
              <a:t>de ses revenus en devises .</a:t>
            </a:r>
            <a:endParaRPr lang="fr-FR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107504" y="1772816"/>
            <a:ext cx="88569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fr-FR" sz="2200" b="1" dirty="0" smtClean="0"/>
              <a:t> En 2015, l'Algérie a produit </a:t>
            </a:r>
            <a:r>
              <a:rPr lang="fr-FR" sz="2200" b="1" dirty="0" smtClean="0">
                <a:solidFill>
                  <a:srgbClr val="FF0000"/>
                </a:solidFill>
              </a:rPr>
              <a:t>68,5</a:t>
            </a:r>
            <a:r>
              <a:rPr lang="fr-FR" sz="2200" b="1" dirty="0" smtClean="0"/>
              <a:t> Mt (millions de tonnes) de pétrole. Elle se classe au </a:t>
            </a:r>
            <a:r>
              <a:rPr lang="fr-FR" sz="2200" b="1" dirty="0" smtClean="0">
                <a:solidFill>
                  <a:srgbClr val="FF0000"/>
                </a:solidFill>
              </a:rPr>
              <a:t>18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e</a:t>
            </a:r>
            <a:r>
              <a:rPr lang="fr-FR" sz="2200" b="1" dirty="0" smtClean="0"/>
              <a:t> </a:t>
            </a:r>
            <a:r>
              <a:rPr lang="fr-FR" sz="2200" b="1" dirty="0" smtClean="0">
                <a:solidFill>
                  <a:srgbClr val="00B0F0"/>
                </a:solidFill>
              </a:rPr>
              <a:t>rang mondial </a:t>
            </a:r>
            <a:r>
              <a:rPr lang="fr-FR" sz="2200" b="1" dirty="0" smtClean="0"/>
              <a:t>avec 1,6 % de la production mondiale et au </a:t>
            </a:r>
            <a:r>
              <a:rPr lang="fr-FR" sz="2200" b="1" dirty="0" smtClean="0">
                <a:solidFill>
                  <a:srgbClr val="FF0000"/>
                </a:solidFill>
              </a:rPr>
              <a:t>3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e</a:t>
            </a:r>
            <a:r>
              <a:rPr lang="fr-FR" sz="2200" b="1" dirty="0" smtClean="0">
                <a:solidFill>
                  <a:srgbClr val="FF0000"/>
                </a:solidFill>
              </a:rPr>
              <a:t> rang </a:t>
            </a:r>
            <a:r>
              <a:rPr lang="fr-FR" sz="2200" b="1" dirty="0" smtClean="0">
                <a:solidFill>
                  <a:srgbClr val="00B0F0"/>
                </a:solidFill>
              </a:rPr>
              <a:t>en Afrique </a:t>
            </a:r>
            <a:r>
              <a:rPr lang="fr-FR" sz="2200" b="1" dirty="0" smtClean="0"/>
              <a:t>derrière le Nigeria (2,6%) et l'Angola (2,0%).</a:t>
            </a:r>
            <a:endParaRPr lang="fr-FR" sz="2200" b="1" dirty="0"/>
          </a:p>
          <a:p>
            <a:pPr algn="just">
              <a:buBlip>
                <a:blip r:embed="rId3"/>
              </a:buBlip>
            </a:pPr>
            <a:r>
              <a:rPr lang="fr-FR" sz="2200" b="1" dirty="0" smtClean="0"/>
              <a:t> En 2015, l'Algérie a consommé </a:t>
            </a:r>
            <a:r>
              <a:rPr lang="fr-FR" sz="2200" b="1" dirty="0" smtClean="0">
                <a:solidFill>
                  <a:srgbClr val="FF0000"/>
                </a:solidFill>
              </a:rPr>
              <a:t>19,3</a:t>
            </a:r>
            <a:r>
              <a:rPr lang="fr-FR" sz="2200" b="1" dirty="0" smtClean="0"/>
              <a:t> Mt de pétrole, en hausse de </a:t>
            </a:r>
            <a:r>
              <a:rPr lang="fr-FR" sz="2200" b="1" dirty="0" smtClean="0">
                <a:solidFill>
                  <a:srgbClr val="FF0000"/>
                </a:solidFill>
              </a:rPr>
              <a:t>69,5 %</a:t>
            </a:r>
            <a:r>
              <a:rPr lang="fr-FR" sz="2200" b="1" dirty="0" smtClean="0"/>
              <a:t> depuis 2005. Sa consommation absorbe </a:t>
            </a:r>
            <a:r>
              <a:rPr lang="fr-FR" sz="2200" b="1" dirty="0" smtClean="0">
                <a:solidFill>
                  <a:srgbClr val="FF0000"/>
                </a:solidFill>
              </a:rPr>
              <a:t>26,6 %</a:t>
            </a:r>
            <a:r>
              <a:rPr lang="fr-FR" sz="2200" b="1" dirty="0" smtClean="0"/>
              <a:t> de sa production. </a:t>
            </a:r>
          </a:p>
          <a:p>
            <a:pPr algn="just"/>
            <a:endParaRPr lang="fr-FR" sz="2200" b="1" dirty="0"/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fr-FR" sz="2200" b="1" dirty="0" smtClean="0"/>
              <a:t> L'Algérie est classé au </a:t>
            </a:r>
            <a:r>
              <a:rPr lang="fr-FR" sz="2200" b="1" dirty="0" smtClean="0">
                <a:solidFill>
                  <a:srgbClr val="FF0000"/>
                </a:solidFill>
              </a:rPr>
              <a:t>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e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smtClean="0">
                <a:solidFill>
                  <a:srgbClr val="00B0F0"/>
                </a:solidFill>
              </a:rPr>
              <a:t>rang mondial </a:t>
            </a:r>
            <a:r>
              <a:rPr lang="fr-FR" sz="2200" b="1" dirty="0" smtClean="0">
                <a:solidFill>
                  <a:srgbClr val="00B050"/>
                </a:solidFill>
              </a:rPr>
              <a:t>des producteurs </a:t>
            </a:r>
            <a:r>
              <a:rPr lang="fr-FR" sz="2200" b="1" dirty="0" smtClean="0"/>
              <a:t>de GN en 2015 avec 2,3% de la production mondiale et au </a:t>
            </a:r>
            <a:r>
              <a:rPr lang="fr-FR" sz="2200" b="1" dirty="0" smtClean="0">
                <a:solidFill>
                  <a:srgbClr val="FF0000"/>
                </a:solidFill>
              </a:rPr>
              <a:t>6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e</a:t>
            </a:r>
            <a:r>
              <a:rPr lang="fr-FR" sz="2200" b="1" dirty="0" smtClean="0"/>
              <a:t> </a:t>
            </a:r>
            <a:r>
              <a:rPr lang="fr-FR" sz="2200" b="1" dirty="0" smtClean="0">
                <a:solidFill>
                  <a:srgbClr val="00B0F0"/>
                </a:solidFill>
              </a:rPr>
              <a:t>rang mondial</a:t>
            </a:r>
            <a:r>
              <a:rPr lang="fr-FR" sz="2200" b="1" dirty="0" smtClean="0"/>
              <a:t> </a:t>
            </a:r>
            <a:r>
              <a:rPr lang="fr-FR" sz="2200" b="1" dirty="0" smtClean="0">
                <a:solidFill>
                  <a:srgbClr val="00B050"/>
                </a:solidFill>
              </a:rPr>
              <a:t>des exportateurs </a:t>
            </a:r>
            <a:r>
              <a:rPr lang="fr-FR" sz="2200" b="1" dirty="0" smtClean="0"/>
              <a:t>de GN avec 5,3 % du total mondial</a:t>
            </a:r>
            <a:r>
              <a:rPr lang="fr-FR" sz="2200" b="1" dirty="0"/>
              <a:t>.</a:t>
            </a:r>
          </a:p>
          <a:p>
            <a:pPr algn="just">
              <a:buBlip>
                <a:blip r:embed="rId3"/>
              </a:buBlip>
            </a:pPr>
            <a:r>
              <a:rPr lang="fr-FR" sz="2200" b="1" dirty="0" smtClean="0"/>
              <a:t> En 2015, l'Algérie a consommé </a:t>
            </a:r>
            <a:r>
              <a:rPr lang="fr-FR" sz="2200" b="1" dirty="0" smtClean="0">
                <a:solidFill>
                  <a:srgbClr val="FF0000"/>
                </a:solidFill>
              </a:rPr>
              <a:t>39,0</a:t>
            </a:r>
            <a:r>
              <a:rPr lang="fr-FR" sz="2200" b="1" dirty="0" smtClean="0"/>
              <a:t> milliards de m³ de GN, en progression de 68% depuis 2005. Sa consommation absorbe </a:t>
            </a:r>
            <a:r>
              <a:rPr lang="fr-FR" sz="2200" b="1" dirty="0" smtClean="0">
                <a:solidFill>
                  <a:srgbClr val="00B0F0"/>
                </a:solidFill>
              </a:rPr>
              <a:t>47%</a:t>
            </a:r>
            <a:r>
              <a:rPr lang="fr-FR" sz="2200" b="1" dirty="0" smtClean="0"/>
              <a:t> de sa production.</a:t>
            </a:r>
            <a:endParaRPr lang="fr-F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1076</Words>
  <Application>Microsoft Office PowerPoint</Application>
  <PresentationFormat>Affichage à l'écran (4:3)</PresentationFormat>
  <Paragraphs>160</Paragraphs>
  <Slides>14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S.A.R.L. KIMEDIAS</dc:creator>
  <cp:lastModifiedBy>S.A.R.L. KIMEDIAS</cp:lastModifiedBy>
  <cp:revision>168</cp:revision>
  <dcterms:created xsi:type="dcterms:W3CDTF">2019-01-22T17:47:27Z</dcterms:created>
  <dcterms:modified xsi:type="dcterms:W3CDTF">2019-05-30T10:49:03Z</dcterms:modified>
</cp:coreProperties>
</file>